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1937" r:id="rId3"/>
    <p:sldId id="263" r:id="rId4"/>
    <p:sldId id="682" r:id="rId5"/>
    <p:sldId id="2267" r:id="rId6"/>
    <p:sldId id="2269" r:id="rId7"/>
    <p:sldId id="1948" r:id="rId8"/>
    <p:sldId id="2271" r:id="rId9"/>
    <p:sldId id="374" r:id="rId10"/>
    <p:sldId id="2272" r:id="rId11"/>
    <p:sldId id="2071" r:id="rId12"/>
    <p:sldId id="2017" r:id="rId13"/>
    <p:sldId id="411" r:id="rId14"/>
    <p:sldId id="2027" r:id="rId15"/>
    <p:sldId id="1189" r:id="rId16"/>
    <p:sldId id="969" r:id="rId17"/>
    <p:sldId id="1981" r:id="rId18"/>
    <p:sldId id="2030" r:id="rId19"/>
    <p:sldId id="2277" r:id="rId20"/>
    <p:sldId id="313" r:id="rId21"/>
    <p:sldId id="314" r:id="rId22"/>
    <p:sldId id="2042" r:id="rId23"/>
    <p:sldId id="862" r:id="rId24"/>
    <p:sldId id="881" r:id="rId25"/>
    <p:sldId id="2266" r:id="rId26"/>
    <p:sldId id="1974" r:id="rId27"/>
    <p:sldId id="216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98" autoAdjust="0"/>
    <p:restoredTop sz="95646" autoAdjust="0"/>
  </p:normalViewPr>
  <p:slideViewPr>
    <p:cSldViewPr>
      <p:cViewPr varScale="1">
        <p:scale>
          <a:sx n="122" d="100"/>
          <a:sy n="122" d="100"/>
        </p:scale>
        <p:origin x="496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Helvetica Light" panose="020B04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8AACA0-91FC-314F-B691-FF7EED9ED2C3}" type="datetimeFigureOut">
              <a:rPr lang="en-US" smtClean="0">
                <a:latin typeface="Helvetica Light" panose="020B0403020202020204" pitchFamily="34" charset="0"/>
              </a:rPr>
              <a:t>2/22/22</a:t>
            </a:fld>
            <a:endParaRPr lang="en-US" dirty="0">
              <a:latin typeface="Helvetica Light" panose="020B0403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Helvetica Light" panose="020B0403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2E024B-E453-1845-8B3E-701ED1D97532}" type="slidenum">
              <a:rPr lang="en-US" smtClean="0">
                <a:latin typeface="Helvetica Light" panose="020B0403020202020204" pitchFamily="34" charset="0"/>
              </a:rPr>
              <a:t>‹#›</a:t>
            </a:fld>
            <a:endParaRPr lang="en-US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8175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Helvetica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Helvetica Light" panose="020B0403020202020204" pitchFamily="34" charset="0"/>
              </a:defRPr>
            </a:lvl1pPr>
          </a:lstStyle>
          <a:p>
            <a:fld id="{90DC5E3F-AEC2-43FF-9A29-956A4AC63842}" type="datetimeFigureOut">
              <a:rPr lang="en-US" smtClean="0"/>
              <a:pPr/>
              <a:t>2/22/22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Helvetica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Helvetica Light" panose="020B0403020202020204" pitchFamily="34" charset="0"/>
              </a:defRPr>
            </a:lvl1pPr>
          </a:lstStyle>
          <a:p>
            <a:fld id="{E7E526F4-CC3E-4079-A83E-939CDFE089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81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Helvetica Light" panose="020B0403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Helvetica Light" panose="020B0403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Helvetica Light" panose="020B0403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Helvetica Light" panose="020B0403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Helvetica Light" panose="020B0403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526F4-CC3E-4079-A83E-939CDFE0894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887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u="sng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Learning Objective 1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: for participants to understand the progression of scaling leadership: self, team(s), connecting the leadership system.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526F4-CC3E-4079-A83E-939CDFE0894D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9760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u="sng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Learning Objective 1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: for participants to understand the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limitations of collective consciousness on organizational performance.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526F4-CC3E-4079-A83E-939CDFE0894D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312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u="sng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Learning Objective 1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: for participants to understand that scaling leadership towards the collective starts with the developmental work on the Self.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526F4-CC3E-4079-A83E-939CDFE0894D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8644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u="sng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Learning Objective 1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: for participants to understand the developmental challenges of working with teams/collective leadership.</a:t>
            </a: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526F4-CC3E-4079-A83E-939CDFE0894D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1372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314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u="sng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Learning Objective 1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: for participants to understand that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collective developmental progress at the team/collective level can significantly impact results/systemic impact and reduce internally driven VUCA conditions created by a non-effective leadership team.</a:t>
            </a:r>
            <a:endParaRPr lang="en-US" dirty="0"/>
          </a:p>
          <a:p>
            <a:pPr defTabSz="931447">
              <a:defRPr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526F4-CC3E-4079-A83E-939CDFE0894D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8998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u="sng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Learning Objective 1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: for participants to understand how a typical CLA might be structured with the unit of analysis the Executive Team and then the data sliced into 5 different reports. </a:t>
            </a:r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5BE7DA-721E-43DB-BB24-94990692D2C8}" type="slidenum">
              <a:rPr kumimoji="0" lang="en-AU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r" defTabSz="9139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AU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7008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111D9-87A7-471D-B8A3-F1BACB5F795A}" type="slidenum">
              <a:rPr lang="en-AU" altLang="en-US" smtClean="0"/>
              <a:pPr/>
              <a:t>20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1820168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111D9-87A7-471D-B8A3-F1BACB5F795A}" type="slidenum">
              <a:rPr lang="en-AU" altLang="en-US" smtClean="0"/>
              <a:pPr/>
              <a:t>21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9293916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u="sng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Learning Objective 1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: for participants to understand that the CLA report has four sort tables sorted by: ACTUAL, IDEAL, IDEAL TO IDEAL, and GAP BETWEEN ACTUAL AND IDEAL.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526F4-CC3E-4079-A83E-939CDFE0894D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1937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526F4-CC3E-4079-A83E-939CDFE0894D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432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u="sng" dirty="0">
                <a:effectLst/>
                <a:latin typeface="Helvetica" pitchFamily="2" charset="0"/>
                <a:ea typeface="Times New Roman" panose="02020603050405020304" pitchFamily="18" charset="0"/>
              </a:rPr>
              <a:t>INTRO….Group Sessions: Best Practices:</a:t>
            </a:r>
            <a:endParaRPr lang="en-US" sz="1100" dirty="0">
              <a:effectLst/>
              <a:latin typeface="Helvetica" pitchFamily="2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Helvetica" pitchFamily="2" charset="0"/>
                <a:ea typeface="Times New Roman" panose="02020603050405020304" pitchFamily="18" charset="0"/>
              </a:rPr>
              <a:t>Best Practices</a:t>
            </a:r>
            <a:endParaRPr lang="en-US" sz="1100" dirty="0">
              <a:effectLst/>
              <a:latin typeface="Helvetica" pitchFamily="2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Helvetica" pitchFamily="2" charset="0"/>
                <a:ea typeface="Times New Roman" panose="02020603050405020304" pitchFamily="18" charset="0"/>
              </a:rPr>
              <a:t>March 2020 – TLC moved all certifications to virtual.</a:t>
            </a:r>
            <a:endParaRPr lang="en-US" sz="1100" dirty="0">
              <a:effectLst/>
              <a:latin typeface="Helvetica" pitchFamily="2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Helvetica" pitchFamily="2" charset="0"/>
                <a:ea typeface="Times New Roman" panose="02020603050405020304" pitchFamily="18" charset="0"/>
              </a:rPr>
              <a:t>Some of the lessons learned: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100" dirty="0">
              <a:latin typeface="Helvetica" pitchFamily="2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100" dirty="0">
              <a:effectLst/>
              <a:latin typeface="Helvetica" pitchFamily="2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latin typeface="Helvetica" pitchFamily="2" charset="0"/>
                <a:ea typeface="Calibri" panose="020F0502020204030204" pitchFamily="34" charset="0"/>
              </a:rPr>
              <a:t>Mike REVEAL next slide…</a:t>
            </a:r>
            <a:endParaRPr lang="en-US" sz="1100" dirty="0">
              <a:effectLst/>
              <a:latin typeface="Helvetica" pitchFamily="2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526F4-CC3E-4079-A83E-939CDFE0894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5638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0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i="0" kern="1200" dirty="0">
                <a:solidFill>
                  <a:schemeClr val="tx1"/>
                </a:solidFill>
                <a:latin typeface="Corbel Regular" charset="0"/>
                <a:ea typeface="+mn-ea"/>
                <a:cs typeface="+mn-cs"/>
              </a:rPr>
              <a:t>Padraig to add</a:t>
            </a:r>
            <a:r>
              <a:rPr lang="en-AU" sz="1200" b="0" i="0" kern="1200" baseline="0" dirty="0">
                <a:solidFill>
                  <a:schemeClr val="tx1"/>
                </a:solidFill>
                <a:latin typeface="Corbel Regular" charset="0"/>
                <a:ea typeface="+mn-ea"/>
                <a:cs typeface="+mn-cs"/>
              </a:rPr>
              <a:t> notes …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526F4-CC3E-4079-A83E-939CDFE0894D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90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526F4-CC3E-4079-A83E-939CDFE0894D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0212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526F4-CC3E-4079-A83E-939CDFE0894D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274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526F4-CC3E-4079-A83E-939CDFE0894D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756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526F4-CC3E-4079-A83E-939CDFE0894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8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u="sng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Learning Objective 1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: for participants to understand how the key distinctions between the LCP Group Profile and the CLA.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526F4-CC3E-4079-A83E-939CDFE0894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634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5653A50-27BA-344C-9B79-70CA79CF03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u="sng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Learning Objective 1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: for participants to understand that the basic structure of the CLA is one of current state leadership (ACTUAL) and future state or aspirational leadership (IDEAL).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u="sng" kern="1200" dirty="0">
              <a:solidFill>
                <a:schemeClr val="tx1"/>
              </a:solidFill>
              <a:effectLst/>
              <a:latin typeface="Helvetica" pitchFamily="2" charset="0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101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u="sng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Learning Objective 1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: for participants to understand how the key distinctions between the LCP Group Profile and the CLA.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526F4-CC3E-4079-A83E-939CDFE0894D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536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u="sng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Learning Objective 1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: for participants to understand how a typical CLA might be structured with the unit of analysis the Executive Team and then the data sliced into 5 different reports. </a:t>
            </a:r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5BE7DA-721E-43DB-BB24-94990692D2C8}" type="slidenum">
              <a:rPr kumimoji="0" lang="en-AU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r" defTabSz="9139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AU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700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55AA6-0AFC-4C50-BF6D-F71DA842ECD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956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ngerine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C98B8A-2604-6B4B-B6B3-4FD6870511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73B0098-12D0-D640-99F3-1FE85E034F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09800" y="1525507"/>
            <a:ext cx="7772400" cy="1619251"/>
          </a:xfrm>
        </p:spPr>
        <p:txBody>
          <a:bodyPr anchor="b">
            <a:normAutofit/>
          </a:bodyPr>
          <a:lstStyle>
            <a:lvl1pPr algn="ctr">
              <a:defRPr sz="4400" b="0" i="0">
                <a:solidFill>
                  <a:srgbClr val="000000"/>
                </a:solidFill>
                <a:latin typeface="Helvetica Light" panose="020B0403020202020204" pitchFamily="34" charset="0"/>
                <a:cs typeface="Gotham Book" pitchFamily="50" charset="0"/>
              </a:defRPr>
            </a:lvl1pPr>
          </a:lstStyle>
          <a:p>
            <a:r>
              <a:rPr lang="en-US" dirty="0"/>
              <a:t>Title of PowerPoint document will go here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F0DBD19-64A1-0C4C-86F0-3F6591B8E80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46400" y="3352800"/>
            <a:ext cx="6299201" cy="7620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0" i="0" baseline="0">
                <a:solidFill>
                  <a:srgbClr val="000000"/>
                </a:solidFill>
                <a:latin typeface="Helvetica Light" panose="020B0403020202020204" pitchFamily="34" charset="0"/>
                <a:cs typeface="Gotham Book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AND IF THERE’S A SUBHEAD IT COULD GO 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29C3E-EBD3-1647-BEE2-1B816578C380}"/>
              </a:ext>
            </a:extLst>
          </p:cNvPr>
          <p:cNvSpPr txBox="1"/>
          <p:nvPr userDrawn="1"/>
        </p:nvSpPr>
        <p:spPr>
          <a:xfrm>
            <a:off x="4419600" y="6530775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© Leadership Circle | All Rights Reserved</a:t>
            </a:r>
          </a:p>
          <a:p>
            <a:pPr algn="ctr"/>
            <a:endParaRPr lang="en-US" sz="5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63E1AB-2A94-B745-A776-562E3513BD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9200" y="5323408"/>
            <a:ext cx="3265271" cy="153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06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ngerine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904" y="-1"/>
            <a:ext cx="764678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 dirty="0">
              <a:solidFill>
                <a:schemeClr val="accent2"/>
              </a:solidFill>
              <a:latin typeface="Helvetica Light" panose="020B04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241" y="2057400"/>
            <a:ext cx="6522112" cy="1828800"/>
          </a:xfrm>
        </p:spPr>
        <p:txBody>
          <a:bodyPr anchor="ctr"/>
          <a:lstStyle>
            <a:lvl1pPr algn="l">
              <a:defRPr sz="4000" b="0" cap="all">
                <a:solidFill>
                  <a:sysClr val="windowText" lastClr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F4B6FC-35F2-C34B-9511-1C6580FD86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10" r="7929"/>
          <a:stretch/>
        </p:blipFill>
        <p:spPr>
          <a:xfrm>
            <a:off x="7649690" y="14729"/>
            <a:ext cx="4542310" cy="684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94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ngerine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088" y="2057400"/>
            <a:ext cx="6522112" cy="1828800"/>
          </a:xfrm>
        </p:spPr>
        <p:txBody>
          <a:bodyPr anchor="ctr"/>
          <a:lstStyle>
            <a:lvl1pPr algn="l">
              <a:defRPr sz="4000" b="0" cap="all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FBFF8E-F4C9-F847-8549-695F1FC3D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2" r="27922"/>
          <a:stretch/>
        </p:blipFill>
        <p:spPr>
          <a:xfrm>
            <a:off x="0" y="0"/>
            <a:ext cx="4542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93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ngerine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904" y="-1"/>
            <a:ext cx="764678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 dirty="0">
              <a:solidFill>
                <a:schemeClr val="accent2"/>
              </a:solidFill>
              <a:latin typeface="Helvetica Light" panose="020B04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241" y="2057400"/>
            <a:ext cx="6522112" cy="1828800"/>
          </a:xfrm>
        </p:spPr>
        <p:txBody>
          <a:bodyPr anchor="ctr"/>
          <a:lstStyle>
            <a:lvl1pPr algn="l">
              <a:defRPr sz="4000" b="0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F4B6FC-35F2-C34B-9511-1C6580FD86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87"/>
          <a:stretch/>
        </p:blipFill>
        <p:spPr>
          <a:xfrm>
            <a:off x="7649691" y="-1"/>
            <a:ext cx="454231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28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9E865E-2AEC-364E-90C9-AC635919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4A4B-96EC-4647-848B-19FE478D38A5}" type="datetimeFigureOut">
              <a:rPr lang="en-US" smtClean="0"/>
              <a:t>2/22/22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4CCDDD-4B63-4B4F-BDF1-76961D02E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5CB19-06ED-2845-9A98-3E28CC425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302CE-B1AC-0948-BF57-67D40C7C61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360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ky-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2" y="6172201"/>
            <a:ext cx="12192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8000" y="6375151"/>
            <a:ext cx="7315200" cy="261610"/>
          </a:xfr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marL="0" indent="0">
              <a:buNone/>
              <a:defRPr lang="en-US" sz="11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 userDrawn="1"/>
        </p:nvSpPr>
        <p:spPr>
          <a:xfrm>
            <a:off x="32" y="0"/>
            <a:ext cx="12192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5" name="TextBox 24"/>
          <p:cNvSpPr txBox="1"/>
          <p:nvPr userDrawn="1"/>
        </p:nvSpPr>
        <p:spPr>
          <a:xfrm>
            <a:off x="73456" y="12411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6716751-6515-4DC7-952D-D14732BA1D89}" type="slidenum">
              <a:rPr lang="en-US" sz="105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pPr algn="ctr"/>
              <a:t>‹#›</a:t>
            </a:fld>
            <a:endParaRPr lang="en-US" sz="105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6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665670" y="18288"/>
            <a:ext cx="2280761" cy="261610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100" smtClean="0">
                <a:solidFill>
                  <a:schemeClr val="bg1"/>
                </a:solidFill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r>
              <a:rPr lang="en-US" sz="11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1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1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463296" y="47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/>
                <a:cs typeface="Calibri"/>
              </a:rPr>
              <a:t>ǀ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92328" y="457200"/>
            <a:ext cx="11407344" cy="533400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31" y="-9144"/>
            <a:ext cx="1720735" cy="3491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31" y="6187252"/>
            <a:ext cx="2132215" cy="63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18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angerine-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328" y="208062"/>
            <a:ext cx="11407344" cy="533400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41C83D-952A-054C-8651-21013B8935AD}"/>
              </a:ext>
            </a:extLst>
          </p:cNvPr>
          <p:cNvSpPr/>
          <p:nvPr userDrawn="1"/>
        </p:nvSpPr>
        <p:spPr>
          <a:xfrm>
            <a:off x="1" y="6172201"/>
            <a:ext cx="12192001" cy="685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 dirty="0">
              <a:latin typeface="Helvetica Light" panose="020B0403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5AFFF9A-1025-964F-B861-B557093A66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6187252"/>
            <a:ext cx="2132215" cy="6359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17C5BC-B114-594D-99C3-EE64FDE57327}"/>
              </a:ext>
            </a:extLst>
          </p:cNvPr>
          <p:cNvSpPr txBox="1"/>
          <p:nvPr userDrawn="1"/>
        </p:nvSpPr>
        <p:spPr>
          <a:xfrm>
            <a:off x="392328" y="6389798"/>
            <a:ext cx="2808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dirty="0">
                <a:latin typeface="Helvetica Light" panose="020B0403020202020204" pitchFamily="34" charset="0"/>
              </a:rPr>
              <a:t>© The Leadership Circle | All Rights Reserved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CD6678-BCC2-4340-8E7C-E6DD6E1D1923}"/>
              </a:ext>
            </a:extLst>
          </p:cNvPr>
          <p:cNvSpPr txBox="1"/>
          <p:nvPr userDrawn="1"/>
        </p:nvSpPr>
        <p:spPr>
          <a:xfrm>
            <a:off x="5753100" y="6366714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C081C53-43F7-354B-B9B8-5FE7A5399761}" type="slidenum">
              <a:rPr lang="en-US" sz="1200" b="0" i="0" smtClean="0">
                <a:latin typeface="Helvetica Light" panose="020B0403020202020204" pitchFamily="34" charset="0"/>
              </a:rPr>
              <a:pPr algn="ctr"/>
              <a:t>‹#›</a:t>
            </a:fld>
            <a:endParaRPr lang="en-US" sz="1200" b="0" i="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299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ky-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6172201"/>
            <a:ext cx="12192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328" y="457200"/>
            <a:ext cx="11407344" cy="533400"/>
          </a:xfrm>
        </p:spPr>
        <p:txBody>
          <a:bodyPr anchor="t">
            <a:noAutofit/>
          </a:bodyPr>
          <a:lstStyle>
            <a:lvl1pPr algn="l">
              <a:defRPr sz="24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328" y="1143000"/>
            <a:ext cx="11407344" cy="47244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15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135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8000" y="6396312"/>
            <a:ext cx="7315200" cy="219291"/>
          </a:xfr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marL="0" indent="0">
              <a:buNone/>
              <a:defRPr lang="en-US" sz="825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2" y="0"/>
            <a:ext cx="12192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Helvetica" pitchFamily="2" charset="0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73456" y="12413"/>
            <a:ext cx="609600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6716751-6515-4DC7-952D-D14732BA1D89}" type="slidenum">
              <a:rPr lang="en-US" sz="788" b="0" i="0" smtClean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pPr algn="ctr"/>
              <a:t>‹#›</a:t>
            </a:fld>
            <a:endParaRPr lang="en-US" sz="788" b="0" i="0" dirty="0">
              <a:solidFill>
                <a:schemeClr val="bg1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665641" y="18290"/>
            <a:ext cx="2280761" cy="219291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825" b="0" i="0" smtClean="0">
                <a:solidFill>
                  <a:schemeClr val="bg1"/>
                </a:solidFill>
                <a:latin typeface="Helvetica" pitchFamily="2" charset="0"/>
              </a:defRPr>
            </a:lvl1pPr>
            <a:lvl2pPr>
              <a:defRPr lang="en-US" sz="1350" smtClean="0">
                <a:latin typeface="+mn-lt"/>
              </a:defRPr>
            </a:lvl2pPr>
            <a:lvl3pPr>
              <a:defRPr lang="en-US" sz="1350" smtClean="0">
                <a:latin typeface="+mn-lt"/>
              </a:defRPr>
            </a:lvl3pPr>
            <a:lvl4pPr>
              <a:defRPr lang="en-US" sz="1350" smtClean="0">
                <a:latin typeface="+mn-lt"/>
              </a:defRPr>
            </a:lvl4pPr>
            <a:lvl5pPr>
              <a:defRPr lang="en-US" sz="1350">
                <a:latin typeface="+mn-lt"/>
              </a:defRPr>
            </a:lvl5pPr>
          </a:lstStyle>
          <a:p>
            <a:r>
              <a:rPr lang="en-US" sz="825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825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825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463296" y="1"/>
            <a:ext cx="609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dirty="0">
                <a:solidFill>
                  <a:schemeClr val="bg1"/>
                </a:solidFill>
                <a:latin typeface="Helvetica" pitchFamily="2" charset="0"/>
                <a:cs typeface="Calibri"/>
              </a:rPr>
              <a:t>ǀ</a:t>
            </a:r>
            <a:endParaRPr lang="en-US" sz="900" b="0" i="0"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2" y="-9144"/>
            <a:ext cx="1720735" cy="3491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2" y="6187252"/>
            <a:ext cx="2132215" cy="63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6320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ngerine-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6172201"/>
            <a:ext cx="12192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6153912"/>
            <a:ext cx="2844800" cy="704088"/>
          </a:xfrm>
          <a:prstGeom prst="rect">
            <a:avLst/>
          </a:prstGeom>
        </p:spPr>
      </p:pic>
      <p:sp>
        <p:nvSpPr>
          <p:cNvPr id="17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8000" y="6375151"/>
            <a:ext cx="7315200" cy="261610"/>
          </a:xfr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marL="0" indent="0">
              <a:buNone/>
              <a:defRPr lang="en-US" sz="11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1" y="0"/>
            <a:ext cx="12192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2" name="TextBox 21"/>
          <p:cNvSpPr txBox="1"/>
          <p:nvPr userDrawn="1"/>
        </p:nvSpPr>
        <p:spPr>
          <a:xfrm>
            <a:off x="9550400" y="18288"/>
            <a:ext cx="2387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909FDDC-3E42-4D66-9156-68CCE881D387}" type="datetime3">
              <a:rPr lang="en-US" sz="1050" smtClean="0">
                <a:solidFill>
                  <a:schemeClr val="bg1"/>
                </a:solidFill>
                <a:latin typeface="+mj-lt"/>
              </a:rPr>
              <a:t>22 February 2022</a:t>
            </a:fld>
            <a:endParaRPr lang="en-US" sz="105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129" y="-9144"/>
            <a:ext cx="2293364" cy="349445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73456" y="12411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6716751-6515-4DC7-952D-D14732BA1D89}" type="slidenum">
              <a:rPr lang="en-US" sz="105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pPr algn="ctr"/>
              <a:t>‹#›</a:t>
            </a:fld>
            <a:endParaRPr lang="en-US" sz="105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665640" y="18288"/>
            <a:ext cx="2280761" cy="261610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100" smtClean="0">
                <a:solidFill>
                  <a:schemeClr val="bg1"/>
                </a:solidFill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r>
              <a:rPr lang="en-US" sz="11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1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1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463296" y="1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/>
                <a:cs typeface="Calibri"/>
              </a:rPr>
              <a:t>ǀ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63296" y="457200"/>
            <a:ext cx="10566400" cy="533400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10544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ky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6172201"/>
            <a:ext cx="121920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6153912"/>
            <a:ext cx="2844800" cy="704088"/>
          </a:xfrm>
          <a:prstGeom prst="rect">
            <a:avLst/>
          </a:prstGeom>
        </p:spPr>
      </p:pic>
      <p:sp>
        <p:nvSpPr>
          <p:cNvPr id="17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8000" y="6375151"/>
            <a:ext cx="7315200" cy="261610"/>
          </a:xfr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marL="0" indent="0">
              <a:buNone/>
              <a:defRPr lang="en-US" sz="11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 userDrawn="1"/>
        </p:nvSpPr>
        <p:spPr>
          <a:xfrm>
            <a:off x="1" y="0"/>
            <a:ext cx="12192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9550400" y="18288"/>
            <a:ext cx="2387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909FDDC-3E42-4D66-9156-68CCE881D387}" type="datetime3">
              <a:rPr lang="en-US" sz="1050" smtClean="0">
                <a:solidFill>
                  <a:schemeClr val="bg1"/>
                </a:solidFill>
                <a:latin typeface="+mj-lt"/>
              </a:rPr>
              <a:t>22 February 2022</a:t>
            </a:fld>
            <a:endParaRPr lang="en-US" sz="105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129" y="-9144"/>
            <a:ext cx="2293364" cy="349445"/>
          </a:xfrm>
          <a:prstGeom prst="rect">
            <a:avLst/>
          </a:prstGeom>
        </p:spPr>
      </p:pic>
      <p:sp>
        <p:nvSpPr>
          <p:cNvPr id="25" name="TextBox 24"/>
          <p:cNvSpPr txBox="1"/>
          <p:nvPr userDrawn="1"/>
        </p:nvSpPr>
        <p:spPr>
          <a:xfrm>
            <a:off x="73456" y="12411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6716751-6515-4DC7-952D-D14732BA1D89}" type="slidenum">
              <a:rPr lang="en-US" sz="105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pPr algn="ctr"/>
              <a:t>‹#›</a:t>
            </a:fld>
            <a:endParaRPr lang="en-US" sz="105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6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665640" y="18288"/>
            <a:ext cx="2280761" cy="261610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100" smtClean="0">
                <a:solidFill>
                  <a:schemeClr val="bg1"/>
                </a:solidFill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r>
              <a:rPr lang="en-US" sz="11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1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1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463296" y="1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/>
                <a:cs typeface="Calibri"/>
              </a:rPr>
              <a:t>ǀ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913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ngerine-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328" y="457200"/>
            <a:ext cx="11407344" cy="533400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328" y="1295400"/>
            <a:ext cx="11407344" cy="45720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41C83D-952A-054C-8651-21013B8935AD}"/>
              </a:ext>
            </a:extLst>
          </p:cNvPr>
          <p:cNvSpPr/>
          <p:nvPr userDrawn="1"/>
        </p:nvSpPr>
        <p:spPr>
          <a:xfrm>
            <a:off x="1" y="6172201"/>
            <a:ext cx="12192001" cy="685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 dirty="0">
              <a:latin typeface="Helvetica Light" panose="020B0403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594977-7D54-0246-B58A-B0B5376A4EDE}"/>
              </a:ext>
            </a:extLst>
          </p:cNvPr>
          <p:cNvSpPr txBox="1"/>
          <p:nvPr userDrawn="1"/>
        </p:nvSpPr>
        <p:spPr>
          <a:xfrm>
            <a:off x="5676900" y="6321623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790F67D-F5F8-4946-9CB2-57E445246840}" type="slidenum">
              <a:rPr lang="en-US" sz="1400" b="0" i="0" smtClean="0">
                <a:solidFill>
                  <a:schemeClr val="tx1">
                    <a:lumMod val="75000"/>
                  </a:schemeClr>
                </a:solidFill>
                <a:latin typeface="Helvetica Light" panose="020B0403020202020204" pitchFamily="34" charset="0"/>
              </a:rPr>
              <a:pPr algn="ctr"/>
              <a:t>‹#›</a:t>
            </a:fld>
            <a:endParaRPr lang="en-US" sz="1400" b="0" i="0" dirty="0">
              <a:solidFill>
                <a:schemeClr val="tx1">
                  <a:lumMod val="75000"/>
                </a:schemeClr>
              </a:solidFill>
              <a:latin typeface="Helvetica Light" panose="020B04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A28F58-56A0-874E-AD67-C8BA78F17745}"/>
              </a:ext>
            </a:extLst>
          </p:cNvPr>
          <p:cNvSpPr txBox="1"/>
          <p:nvPr userDrawn="1"/>
        </p:nvSpPr>
        <p:spPr>
          <a:xfrm>
            <a:off x="533400" y="6351325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© The Leadership Circle | All Rights Reserved</a:t>
            </a:r>
          </a:p>
          <a:p>
            <a:endParaRPr lang="en-US" sz="5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3800AC-417B-6449-BAC4-C5527A4DE6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8401" y="6096037"/>
            <a:ext cx="1741271" cy="81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35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ngerine-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6172201"/>
            <a:ext cx="12192001" cy="685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 dirty="0">
              <a:latin typeface="Helvetica Light" panose="020B04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533399"/>
            <a:ext cx="10566400" cy="533400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3600" y="1600201"/>
            <a:ext cx="4368800" cy="4038601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812800" y="1600200"/>
            <a:ext cx="6299200" cy="40386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50AE38-5AC0-B84A-9A3C-649A5E0F5DBC}"/>
              </a:ext>
            </a:extLst>
          </p:cNvPr>
          <p:cNvSpPr txBox="1"/>
          <p:nvPr userDrawn="1"/>
        </p:nvSpPr>
        <p:spPr>
          <a:xfrm>
            <a:off x="5676900" y="6321623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790F67D-F5F8-4946-9CB2-57E445246840}" type="slidenum">
              <a:rPr lang="en-US" sz="1400" b="0" i="0" smtClean="0">
                <a:solidFill>
                  <a:schemeClr val="tx1">
                    <a:lumMod val="75000"/>
                  </a:schemeClr>
                </a:solidFill>
                <a:latin typeface="Helvetica Light" panose="020B0403020202020204" pitchFamily="34" charset="0"/>
              </a:rPr>
              <a:pPr algn="ctr"/>
              <a:t>‹#›</a:t>
            </a:fld>
            <a:endParaRPr lang="en-US" sz="1400" b="0" i="0" dirty="0">
              <a:solidFill>
                <a:schemeClr val="tx1">
                  <a:lumMod val="75000"/>
                </a:schemeClr>
              </a:solidFill>
              <a:latin typeface="Helvetica Light" panose="020B0403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89DDC6-FFF2-DD4A-8FC6-1F96ED714E8F}"/>
              </a:ext>
            </a:extLst>
          </p:cNvPr>
          <p:cNvSpPr txBox="1"/>
          <p:nvPr userDrawn="1"/>
        </p:nvSpPr>
        <p:spPr>
          <a:xfrm>
            <a:off x="533400" y="6351325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© The Leadership Circle | All Rights Reserved</a:t>
            </a:r>
          </a:p>
          <a:p>
            <a:endParaRPr lang="en-US" sz="5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5A5126-7199-7E4F-A8CD-D334534EA1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8401" y="6096037"/>
            <a:ext cx="1741271" cy="81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560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ngerine-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8800" y="1219200"/>
            <a:ext cx="4673600" cy="1143000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08800" y="2362201"/>
            <a:ext cx="4673600" cy="32766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09600" y="1219200"/>
            <a:ext cx="5994400" cy="44196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A11F47-88DB-544D-A3F9-595115015917}"/>
              </a:ext>
            </a:extLst>
          </p:cNvPr>
          <p:cNvSpPr/>
          <p:nvPr userDrawn="1"/>
        </p:nvSpPr>
        <p:spPr>
          <a:xfrm>
            <a:off x="1" y="6172201"/>
            <a:ext cx="12192001" cy="685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 dirty="0">
              <a:latin typeface="Helvetica Light" panose="020B0403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A5625B-7576-CC40-BDDF-8EDADB3D3727}"/>
              </a:ext>
            </a:extLst>
          </p:cNvPr>
          <p:cNvSpPr txBox="1"/>
          <p:nvPr userDrawn="1"/>
        </p:nvSpPr>
        <p:spPr>
          <a:xfrm>
            <a:off x="5676900" y="6321623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790F67D-F5F8-4946-9CB2-57E445246840}" type="slidenum">
              <a:rPr lang="en-US" sz="1400" b="0" i="0" smtClean="0">
                <a:solidFill>
                  <a:schemeClr val="tx1">
                    <a:lumMod val="75000"/>
                  </a:schemeClr>
                </a:solidFill>
                <a:latin typeface="Helvetica Light" panose="020B0403020202020204" pitchFamily="34" charset="0"/>
              </a:rPr>
              <a:pPr algn="ctr"/>
              <a:t>‹#›</a:t>
            </a:fld>
            <a:endParaRPr lang="en-US" sz="1400" b="0" i="0" dirty="0">
              <a:solidFill>
                <a:schemeClr val="tx1">
                  <a:lumMod val="75000"/>
                </a:schemeClr>
              </a:solidFill>
              <a:latin typeface="Helvetica Light" panose="020B0403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4AEB62-EBC2-C04E-BBBC-3CBBCB29576A}"/>
              </a:ext>
            </a:extLst>
          </p:cNvPr>
          <p:cNvSpPr txBox="1"/>
          <p:nvPr userDrawn="1"/>
        </p:nvSpPr>
        <p:spPr>
          <a:xfrm>
            <a:off x="533400" y="6351325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© The Leadership Circle | All Rights Reserved</a:t>
            </a:r>
          </a:p>
          <a:p>
            <a:endParaRPr lang="en-US" sz="5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C904E0-0668-A443-AB87-F8F3031301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8401" y="6096037"/>
            <a:ext cx="1741271" cy="81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38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ngerine-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EA11F47-88DB-544D-A3F9-595115015917}"/>
              </a:ext>
            </a:extLst>
          </p:cNvPr>
          <p:cNvSpPr/>
          <p:nvPr userDrawn="1"/>
        </p:nvSpPr>
        <p:spPr>
          <a:xfrm>
            <a:off x="1" y="6172201"/>
            <a:ext cx="12192001" cy="685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 dirty="0">
              <a:latin typeface="Helvetica Light" panose="020B0403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A5625B-7576-CC40-BDDF-8EDADB3D3727}"/>
              </a:ext>
            </a:extLst>
          </p:cNvPr>
          <p:cNvSpPr txBox="1"/>
          <p:nvPr userDrawn="1"/>
        </p:nvSpPr>
        <p:spPr>
          <a:xfrm>
            <a:off x="5676900" y="6321623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790F67D-F5F8-4946-9CB2-57E445246840}" type="slidenum">
              <a:rPr lang="en-US" sz="1400" b="0" i="0" smtClean="0">
                <a:solidFill>
                  <a:schemeClr val="tx1">
                    <a:lumMod val="75000"/>
                  </a:schemeClr>
                </a:solidFill>
                <a:latin typeface="Helvetica Light" panose="020B0403020202020204" pitchFamily="34" charset="0"/>
              </a:rPr>
              <a:pPr algn="ctr"/>
              <a:t>‹#›</a:t>
            </a:fld>
            <a:endParaRPr lang="en-US" sz="1400" b="0" i="0" dirty="0">
              <a:solidFill>
                <a:schemeClr val="tx1">
                  <a:lumMod val="75000"/>
                </a:schemeClr>
              </a:solidFill>
              <a:latin typeface="Helvetica Light" panose="020B0403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4AEB62-EBC2-C04E-BBBC-3CBBCB29576A}"/>
              </a:ext>
            </a:extLst>
          </p:cNvPr>
          <p:cNvSpPr txBox="1"/>
          <p:nvPr userDrawn="1"/>
        </p:nvSpPr>
        <p:spPr>
          <a:xfrm>
            <a:off x="533400" y="6351325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© The Leadership Circle | All Rights Reserved</a:t>
            </a:r>
          </a:p>
          <a:p>
            <a:endParaRPr lang="en-US" sz="5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C904E0-0668-A443-AB87-F8F3031301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8401" y="6096037"/>
            <a:ext cx="1741271" cy="81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670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566400" cy="533400"/>
          </a:xfrm>
        </p:spPr>
        <p:txBody>
          <a:bodyPr anchor="b">
            <a:noAutofit/>
          </a:bodyPr>
          <a:lstStyle>
            <a:lvl1pPr algn="ctr"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193DF2-FCC0-1945-8554-B2054B3F4C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8401" y="6096037"/>
            <a:ext cx="1741271" cy="81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09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193DF2-FCC0-1945-8554-B2054B3F4C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8401" y="6096037"/>
            <a:ext cx="1741271" cy="81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003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Gra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872F6D8-4D85-284E-9BE9-E4C743D56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228600"/>
            <a:ext cx="10566400" cy="533400"/>
          </a:xfrm>
        </p:spPr>
        <p:txBody>
          <a:bodyPr anchor="b">
            <a:noAutofit/>
          </a:bodyPr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5E3E83-2D5E-D44A-B68B-7AEF3AC3A2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8401" y="6096037"/>
            <a:ext cx="1741271" cy="81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9188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angerine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542312" y="-1"/>
            <a:ext cx="764678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 dirty="0">
              <a:solidFill>
                <a:schemeClr val="accent2"/>
              </a:solidFill>
              <a:latin typeface="Helvetica Light" panose="020B04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088" y="2057400"/>
            <a:ext cx="6522112" cy="1828800"/>
          </a:xfrm>
        </p:spPr>
        <p:txBody>
          <a:bodyPr anchor="ctr"/>
          <a:lstStyle>
            <a:lvl1pPr algn="l">
              <a:defRPr sz="4000" b="0" cap="all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 descr="A picture containing water, yellow, board, surfing&#10;&#10;Description automatically generated">
            <a:extLst>
              <a:ext uri="{FF2B5EF4-FFF2-40B4-BE49-F238E27FC236}">
                <a16:creationId xmlns:a16="http://schemas.microsoft.com/office/drawing/2014/main" id="{61F4B6FC-35F2-C34B-9511-1C6580FD86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42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965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Light" panose="020B0403020202020204" pitchFamily="34" charset="0"/>
              </a:defRPr>
            </a:lvl1pPr>
          </a:lstStyle>
          <a:p>
            <a:fld id="{210EB655-06B3-F344-BB8C-73FE7D070BF6}" type="datetime1">
              <a:rPr lang="en-US" smtClean="0"/>
              <a:t>2/22/22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Light" panose="020B0403020202020204" pitchFamily="34" charset="0"/>
              </a:defRPr>
            </a:lvl1pPr>
          </a:lstStyle>
          <a:p>
            <a:fld id="{4E547FC5-224D-4B2B-AB96-D4331BB3CBE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58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5" r:id="rId2"/>
    <p:sldLayoutId id="2147483661" r:id="rId3"/>
    <p:sldLayoutId id="2147483662" r:id="rId4"/>
    <p:sldLayoutId id="2147483710" r:id="rId5"/>
    <p:sldLayoutId id="2147483654" r:id="rId6"/>
    <p:sldLayoutId id="2147483709" r:id="rId7"/>
    <p:sldLayoutId id="2147483660" r:id="rId8"/>
    <p:sldLayoutId id="2147483708" r:id="rId9"/>
    <p:sldLayoutId id="2147483707" r:id="rId10"/>
    <p:sldLayoutId id="2147483694" r:id="rId11"/>
    <p:sldLayoutId id="2147483706" r:id="rId12"/>
    <p:sldLayoutId id="2147483711" r:id="rId13"/>
    <p:sldLayoutId id="2147483713" r:id="rId14"/>
    <p:sldLayoutId id="2147483715" r:id="rId15"/>
    <p:sldLayoutId id="2147483719" r:id="rId16"/>
    <p:sldLayoutId id="2147483720" r:id="rId17"/>
    <p:sldLayoutId id="2147483721" r:id="rId18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rgbClr val="000000"/>
          </a:solidFill>
          <a:latin typeface="Helvetica Light" panose="020B0403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rgbClr val="000000"/>
          </a:solidFill>
          <a:latin typeface="Helvetica Light" panose="020B0403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rgbClr val="000000"/>
          </a:solidFill>
          <a:latin typeface="Helvetica Light" panose="020B04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rgbClr val="000000"/>
          </a:solidFill>
          <a:latin typeface="Helvetica Light" panose="020B04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rgbClr val="000000"/>
          </a:solidFill>
          <a:latin typeface="Helvetica Light" panose="020B04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rgbClr val="000000"/>
          </a:solidFill>
          <a:latin typeface="Helvetica Light" panose="020B04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3048000"/>
            <a:ext cx="8915400" cy="2667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What to Expect From</a:t>
            </a:r>
            <a:br>
              <a:rPr lang="en-US" b="1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The Collective Leadership Assessment Certification</a:t>
            </a:r>
            <a:br>
              <a:rPr lang="en-US" b="1" dirty="0">
                <a:solidFill>
                  <a:schemeClr val="tx1">
                    <a:lumMod val="50000"/>
                  </a:schemeClr>
                </a:solidFill>
              </a:rPr>
            </a:br>
            <a:br>
              <a:rPr lang="en-US" b="1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b="1" dirty="0" err="1"/>
              <a:t>Aaronde</a:t>
            </a:r>
            <a:r>
              <a:rPr lang="en-US" b="1" dirty="0"/>
              <a:t> </a:t>
            </a:r>
            <a:r>
              <a:rPr lang="en-US" b="1" dirty="0" err="1"/>
              <a:t>Seckou</a:t>
            </a:r>
            <a:r>
              <a:rPr lang="en-US" b="1" dirty="0"/>
              <a:t> Creighton</a:t>
            </a:r>
            <a:endParaRPr lang="en-US" sz="3100" i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C82695-8F41-400D-954F-4D81A7748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0468" y="152400"/>
            <a:ext cx="6231064" cy="265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03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CBD01B9-1681-4CC2-8282-75D506A5384B}"/>
              </a:ext>
            </a:extLst>
          </p:cNvPr>
          <p:cNvSpPr txBox="1">
            <a:spLocks/>
          </p:cNvSpPr>
          <p:nvPr/>
        </p:nvSpPr>
        <p:spPr>
          <a:xfrm>
            <a:off x="6477000" y="457200"/>
            <a:ext cx="5004315" cy="685800"/>
          </a:xfrm>
          <a:prstGeom prst="rect">
            <a:avLst/>
          </a:prstGeom>
        </p:spPr>
        <p:txBody>
          <a:bodyPr lIns="91418" tIns="45709" rIns="91418" bIns="45709"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r>
              <a:rPr lang="en-US" sz="2900" b="1" dirty="0">
                <a:solidFill>
                  <a:schemeClr val="tx1">
                    <a:lumMod val="50000"/>
                  </a:schemeClr>
                </a:solidFill>
              </a:rPr>
              <a:t>COLLECTIVE LEADERSHIP ASSESSMENT: </a:t>
            </a:r>
          </a:p>
          <a:p>
            <a:r>
              <a:rPr lang="en-US" sz="2900" b="1" dirty="0">
                <a:solidFill>
                  <a:schemeClr val="tx1">
                    <a:lumMod val="50000"/>
                  </a:schemeClr>
                </a:solidFill>
              </a:rPr>
              <a:t>Gaps as a Pathway for Greater </a:t>
            </a:r>
          </a:p>
          <a:p>
            <a:r>
              <a:rPr lang="en-US" sz="2900" b="1" dirty="0">
                <a:solidFill>
                  <a:schemeClr val="tx1">
                    <a:lumMod val="50000"/>
                  </a:schemeClr>
                </a:solidFill>
              </a:rPr>
              <a:t>Leadership Effectiveness</a:t>
            </a:r>
            <a:endParaRPr lang="en-US" sz="3300" b="1" dirty="0">
              <a:solidFill>
                <a:srgbClr val="5F6062"/>
              </a:solidFill>
              <a:cs typeface="Gotham Book" pitchFamily="50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410581-4234-412D-AC6B-9F23BE34E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1143000"/>
            <a:ext cx="5278962" cy="4278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The Gaps between Actual and Desired: 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Put the spotlight on how collective leadership affects culture  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tx1">
                  <a:lumMod val="50000"/>
                </a:schemeClr>
              </a:solidFill>
              <a:latin typeface="Corbel" panose="020B0503020204020204" pitchFamily="34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rPr>
              <a:t>Establish a compelling rationale for change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tx1">
                  <a:lumMod val="50000"/>
                </a:schemeClr>
              </a:solidFill>
              <a:latin typeface="Corbel" panose="020B0503020204020204" pitchFamily="34" charset="0"/>
              <a:cs typeface="Corbel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cs typeface="Corbel"/>
              </a:rPr>
              <a:t>Provide insight into how strong vision and desire for change is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tx1">
                  <a:lumMod val="50000"/>
                </a:schemeClr>
              </a:solidFill>
              <a:latin typeface="Corbel" panose="020B0503020204020204" pitchFamily="34" charset="0"/>
              <a:cs typeface="Corbel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cs typeface="Corbel"/>
              </a:rPr>
              <a:t>Indicate where the most energy for change is in the system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tx1">
                  <a:lumMod val="50000"/>
                </a:schemeClr>
              </a:solidFill>
              <a:latin typeface="Corbel" panose="020B0503020204020204" pitchFamily="34" charset="0"/>
              <a:cs typeface="Corbel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cs typeface="Corbel"/>
              </a:rPr>
              <a:t>Help direct leaders to where the most critical conversations for effectiveness can be had linked to strategy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2EB64B4-0E30-4AAF-BB66-7D5EF83351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09600"/>
            <a:ext cx="5278962" cy="517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64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D88D7BB7-EC57-9744-8930-EE9AA5579E79}"/>
              </a:ext>
            </a:extLst>
          </p:cNvPr>
          <p:cNvSpPr txBox="1">
            <a:spLocks/>
          </p:cNvSpPr>
          <p:nvPr/>
        </p:nvSpPr>
        <p:spPr>
          <a:xfrm>
            <a:off x="392328" y="208062"/>
            <a:ext cx="11407344" cy="533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3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F6062">
                    <a:lumMod val="50000"/>
                  </a:srgbClr>
                </a:solidFill>
                <a:effectLst/>
                <a:uLnTx/>
                <a:uFillTx/>
                <a:latin typeface="Helvetica Light" panose="020B0403020202020204" pitchFamily="34" charset="0"/>
                <a:ea typeface="+mj-ea"/>
                <a:cs typeface="+mj-cs"/>
              </a:rPr>
              <a:t>Sorts Tables from CLA Report</a:t>
            </a: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lumMod val="50000"/>
                </a:srgbClr>
              </a:solidFill>
              <a:effectLst/>
              <a:uLnTx/>
              <a:uFillTx/>
              <a:latin typeface="Helvetica Light" panose="020B0403020202020204" pitchFamily="34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7736C8-B622-0742-966A-7B8D0BA58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594" y="0"/>
            <a:ext cx="11022811" cy="1426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55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0 -0.786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3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A Typical Collective Leadership Assessment</a:t>
            </a:r>
          </a:p>
        </p:txBody>
      </p:sp>
      <p:cxnSp>
        <p:nvCxnSpPr>
          <p:cNvPr id="19" name="Straight Arrow Connector 18"/>
          <p:cNvCxnSpPr>
            <a:stCxn id="4" idx="2"/>
            <a:endCxn id="28" idx="0"/>
          </p:cNvCxnSpPr>
          <p:nvPr/>
        </p:nvCxnSpPr>
        <p:spPr>
          <a:xfrm>
            <a:off x="6096000" y="2416508"/>
            <a:ext cx="0" cy="402893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headEnd type="none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419600" y="5257800"/>
            <a:ext cx="3689834" cy="307764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pPr defTabSz="913972">
              <a:defRPr/>
            </a:pPr>
            <a:r>
              <a:rPr lang="en-AU" sz="1400" dirty="0">
                <a:solidFill>
                  <a:srgbClr val="B50938"/>
                </a:solidFill>
                <a:latin typeface="Helvetica" pitchFamily="2" charset="0"/>
                <a:ea typeface="Corbel" charset="0"/>
                <a:cs typeface="Corbel" charset="0"/>
              </a:rPr>
              <a:t>ELT. = Extended Leadership Team / Top 100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3EEEFD-53FB-254A-97EF-486B5C65ADFB}"/>
              </a:ext>
            </a:extLst>
          </p:cNvPr>
          <p:cNvGrpSpPr/>
          <p:nvPr/>
        </p:nvGrpSpPr>
        <p:grpSpPr>
          <a:xfrm>
            <a:off x="5067300" y="1345536"/>
            <a:ext cx="2057400" cy="1169064"/>
            <a:chOff x="5067300" y="1057448"/>
            <a:chExt cx="2057400" cy="1169064"/>
          </a:xfrm>
        </p:grpSpPr>
        <p:sp>
          <p:nvSpPr>
            <p:cNvPr id="4" name="Rectangle 3"/>
            <p:cNvSpPr/>
            <p:nvPr/>
          </p:nvSpPr>
          <p:spPr>
            <a:xfrm>
              <a:off x="5067300" y="1167902"/>
              <a:ext cx="2057400" cy="960518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0000">
                  <a:schemeClr val="accent2"/>
                </a:gs>
                <a:gs pos="100000">
                  <a:schemeClr val="accent2">
                    <a:lumMod val="43000"/>
                    <a:lumOff val="57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 defTabSz="913972">
                <a:defRPr/>
              </a:pPr>
              <a:endParaRPr lang="en-US" dirty="0">
                <a:solidFill>
                  <a:prstClr val="white"/>
                </a:solidFill>
                <a:latin typeface="Helvetica" pitchFamily="2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067300" y="1219202"/>
              <a:ext cx="2057400" cy="461665"/>
            </a:xfrm>
            <a:prstGeom prst="rect">
              <a:avLst/>
            </a:prstGeom>
            <a:noFill/>
          </p:spPr>
          <p:txBody>
            <a:bodyPr wrap="square" lIns="91429" tIns="45714" rIns="91429" bIns="45714" rtlCol="0">
              <a:spAutoFit/>
            </a:bodyPr>
            <a:lstStyle/>
            <a:p>
              <a:pPr algn="ctr" defTabSz="913972">
                <a:defRPr/>
              </a:pPr>
              <a:r>
                <a:rPr lang="en-US" sz="2400" dirty="0">
                  <a:solidFill>
                    <a:srgbClr val="B50938"/>
                  </a:solidFill>
                  <a:latin typeface="Helvetica" pitchFamily="2" charset="0"/>
                  <a:ea typeface="Corbel" charset="0"/>
                  <a:cs typeface="Corbel" charset="0"/>
                </a:rPr>
                <a:t>BOARD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67300" y="1600202"/>
              <a:ext cx="2057400" cy="461665"/>
            </a:xfrm>
            <a:prstGeom prst="rect">
              <a:avLst/>
            </a:prstGeom>
            <a:noFill/>
          </p:spPr>
          <p:txBody>
            <a:bodyPr wrap="square" lIns="91429" tIns="45714" rIns="91429" bIns="45714" rtlCol="0">
              <a:spAutoFit/>
            </a:bodyPr>
            <a:lstStyle/>
            <a:p>
              <a:pPr algn="ctr" defTabSz="913972">
                <a:defRPr/>
              </a:pPr>
              <a:r>
                <a:rPr lang="en-US" sz="2400" dirty="0">
                  <a:solidFill>
                    <a:srgbClr val="5F6062">
                      <a:lumMod val="50000"/>
                    </a:srgbClr>
                  </a:solidFill>
                  <a:latin typeface="Helvetica" pitchFamily="2" charset="0"/>
                  <a:ea typeface="Corbel" charset="0"/>
                  <a:cs typeface="Corbel" charset="0"/>
                </a:rPr>
                <a:t>N=9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5486400" y="1057448"/>
              <a:ext cx="1219200" cy="1169064"/>
            </a:xfrm>
            <a:prstGeom prst="ellipse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 defTabSz="913972">
                <a:defRPr/>
              </a:pPr>
              <a:endParaRPr lang="en-AU" dirty="0">
                <a:solidFill>
                  <a:prstClr val="white"/>
                </a:solidFill>
                <a:latin typeface="Helvetica" pitchFamily="2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2475CF8-BE3C-AB4F-ACE6-3034BCAE2C49}"/>
              </a:ext>
            </a:extLst>
          </p:cNvPr>
          <p:cNvGrpSpPr/>
          <p:nvPr/>
        </p:nvGrpSpPr>
        <p:grpSpPr>
          <a:xfrm>
            <a:off x="5067300" y="2717137"/>
            <a:ext cx="2057400" cy="1169064"/>
            <a:chOff x="5067300" y="2717137"/>
            <a:chExt cx="2057400" cy="1169064"/>
          </a:xfrm>
        </p:grpSpPr>
        <p:sp>
          <p:nvSpPr>
            <p:cNvPr id="28" name="Rectangle 27"/>
            <p:cNvSpPr/>
            <p:nvPr/>
          </p:nvSpPr>
          <p:spPr>
            <a:xfrm>
              <a:off x="5067300" y="2819401"/>
              <a:ext cx="2057400" cy="960518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0000">
                  <a:schemeClr val="accent2"/>
                </a:gs>
                <a:gs pos="100000">
                  <a:schemeClr val="accent2">
                    <a:lumMod val="43000"/>
                    <a:lumOff val="57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 defTabSz="913972">
                <a:defRPr/>
              </a:pPr>
              <a:endParaRPr lang="en-US" dirty="0">
                <a:solidFill>
                  <a:prstClr val="white"/>
                </a:solidFill>
                <a:latin typeface="Helvetica" pitchFamily="2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067300" y="2870701"/>
              <a:ext cx="2057400" cy="461665"/>
            </a:xfrm>
            <a:prstGeom prst="rect">
              <a:avLst/>
            </a:prstGeom>
            <a:noFill/>
          </p:spPr>
          <p:txBody>
            <a:bodyPr wrap="square" lIns="91429" tIns="45714" rIns="91429" bIns="45714" rtlCol="0">
              <a:spAutoFit/>
            </a:bodyPr>
            <a:lstStyle/>
            <a:p>
              <a:pPr algn="ctr" defTabSz="913972">
                <a:defRPr/>
              </a:pPr>
              <a:r>
                <a:rPr lang="en-US" sz="2400" dirty="0">
                  <a:solidFill>
                    <a:srgbClr val="B50938"/>
                  </a:solidFill>
                  <a:latin typeface="Helvetica" pitchFamily="2" charset="0"/>
                  <a:ea typeface="Corbel" charset="0"/>
                  <a:cs typeface="Corbel" charset="0"/>
                </a:rPr>
                <a:t>EXEC. TEAM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067300" y="3251701"/>
              <a:ext cx="2057400" cy="461665"/>
            </a:xfrm>
            <a:prstGeom prst="rect">
              <a:avLst/>
            </a:prstGeom>
            <a:noFill/>
          </p:spPr>
          <p:txBody>
            <a:bodyPr wrap="square" lIns="91429" tIns="45714" rIns="91429" bIns="45714" rtlCol="0">
              <a:spAutoFit/>
            </a:bodyPr>
            <a:lstStyle/>
            <a:p>
              <a:pPr algn="ctr" defTabSz="913972">
                <a:defRPr/>
              </a:pPr>
              <a:r>
                <a:rPr lang="en-US" sz="2400" dirty="0">
                  <a:solidFill>
                    <a:srgbClr val="5F6062">
                      <a:lumMod val="50000"/>
                    </a:srgbClr>
                  </a:solidFill>
                  <a:latin typeface="Helvetica" pitchFamily="2" charset="0"/>
                  <a:ea typeface="Corbel" charset="0"/>
                  <a:cs typeface="Corbel" charset="0"/>
                </a:rPr>
                <a:t>N=11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5486400" y="2717137"/>
              <a:ext cx="1219200" cy="1169064"/>
            </a:xfrm>
            <a:prstGeom prst="ellipse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 defTabSz="913972">
                <a:defRPr/>
              </a:pPr>
              <a:endParaRPr lang="en-AU" dirty="0">
                <a:solidFill>
                  <a:prstClr val="white"/>
                </a:solidFill>
                <a:latin typeface="Helvetica" pitchFamily="2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54B9E5F-1186-A647-BD50-731F3F03CB81}"/>
              </a:ext>
            </a:extLst>
          </p:cNvPr>
          <p:cNvGrpSpPr/>
          <p:nvPr/>
        </p:nvGrpSpPr>
        <p:grpSpPr>
          <a:xfrm>
            <a:off x="3886200" y="3962400"/>
            <a:ext cx="2057400" cy="1169064"/>
            <a:chOff x="3314700" y="4393536"/>
            <a:chExt cx="2057400" cy="1169064"/>
          </a:xfrm>
        </p:grpSpPr>
        <p:sp>
          <p:nvSpPr>
            <p:cNvPr id="31" name="Rectangle 30"/>
            <p:cNvSpPr/>
            <p:nvPr/>
          </p:nvSpPr>
          <p:spPr>
            <a:xfrm>
              <a:off x="3314700" y="4529343"/>
              <a:ext cx="2057400" cy="960518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0000">
                  <a:schemeClr val="accent2"/>
                </a:gs>
                <a:gs pos="100000">
                  <a:schemeClr val="accent2">
                    <a:lumMod val="43000"/>
                    <a:lumOff val="57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 defTabSz="913972">
                <a:defRPr/>
              </a:pPr>
              <a:endParaRPr lang="en-US" dirty="0">
                <a:solidFill>
                  <a:prstClr val="white"/>
                </a:solidFill>
                <a:latin typeface="Helvetica" pitchFamily="2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314700" y="4580642"/>
              <a:ext cx="2057400" cy="461665"/>
            </a:xfrm>
            <a:prstGeom prst="rect">
              <a:avLst/>
            </a:prstGeom>
            <a:noFill/>
          </p:spPr>
          <p:txBody>
            <a:bodyPr wrap="square" lIns="91429" tIns="45714" rIns="91429" bIns="45714" rtlCol="0">
              <a:spAutoFit/>
            </a:bodyPr>
            <a:lstStyle/>
            <a:p>
              <a:pPr algn="ctr" defTabSz="913972">
                <a:defRPr/>
              </a:pPr>
              <a:r>
                <a:rPr lang="en-US" sz="2400" dirty="0">
                  <a:solidFill>
                    <a:srgbClr val="B50938"/>
                  </a:solidFill>
                  <a:latin typeface="Helvetica" pitchFamily="2" charset="0"/>
                  <a:ea typeface="Corbel" charset="0"/>
                  <a:cs typeface="Corbel" charset="0"/>
                </a:rPr>
                <a:t>ELT 1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314700" y="4961642"/>
              <a:ext cx="2057400" cy="461665"/>
            </a:xfrm>
            <a:prstGeom prst="rect">
              <a:avLst/>
            </a:prstGeom>
            <a:noFill/>
          </p:spPr>
          <p:txBody>
            <a:bodyPr wrap="square" lIns="91429" tIns="45714" rIns="91429" bIns="45714" rtlCol="0">
              <a:spAutoFit/>
            </a:bodyPr>
            <a:lstStyle/>
            <a:p>
              <a:pPr algn="ctr" defTabSz="913972">
                <a:defRPr/>
              </a:pPr>
              <a:r>
                <a:rPr lang="en-US" sz="2400" dirty="0">
                  <a:solidFill>
                    <a:srgbClr val="5F6062">
                      <a:lumMod val="50000"/>
                    </a:srgbClr>
                  </a:solidFill>
                  <a:latin typeface="Helvetica" pitchFamily="2" charset="0"/>
                  <a:ea typeface="Corbel" charset="0"/>
                  <a:cs typeface="Corbel" charset="0"/>
                </a:rPr>
                <a:t>N=28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3733800" y="4393536"/>
              <a:ext cx="1219200" cy="1169064"/>
            </a:xfrm>
            <a:prstGeom prst="ellipse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 defTabSz="913972">
                <a:defRPr/>
              </a:pPr>
              <a:endParaRPr lang="en-AU" dirty="0">
                <a:solidFill>
                  <a:prstClr val="white"/>
                </a:solidFill>
                <a:latin typeface="Helvetica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6492B7B-C231-E54C-8950-60CB252F857B}"/>
              </a:ext>
            </a:extLst>
          </p:cNvPr>
          <p:cNvGrpSpPr/>
          <p:nvPr/>
        </p:nvGrpSpPr>
        <p:grpSpPr>
          <a:xfrm>
            <a:off x="6324600" y="3962400"/>
            <a:ext cx="2057400" cy="1169064"/>
            <a:chOff x="6819900" y="4393537"/>
            <a:chExt cx="2057400" cy="1169064"/>
          </a:xfrm>
        </p:grpSpPr>
        <p:sp>
          <p:nvSpPr>
            <p:cNvPr id="34" name="Rectangle 33"/>
            <p:cNvSpPr/>
            <p:nvPr/>
          </p:nvSpPr>
          <p:spPr>
            <a:xfrm>
              <a:off x="6819900" y="4529343"/>
              <a:ext cx="2057400" cy="960518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0000">
                  <a:schemeClr val="accent2"/>
                </a:gs>
                <a:gs pos="100000">
                  <a:schemeClr val="accent2">
                    <a:lumMod val="43000"/>
                    <a:lumOff val="57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 defTabSz="913972">
                <a:defRPr/>
              </a:pPr>
              <a:endParaRPr lang="en-US" dirty="0">
                <a:solidFill>
                  <a:prstClr val="white"/>
                </a:solidFill>
                <a:latin typeface="Helvetica" pitchFamily="2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819900" y="4580643"/>
              <a:ext cx="2057400" cy="461665"/>
            </a:xfrm>
            <a:prstGeom prst="rect">
              <a:avLst/>
            </a:prstGeom>
            <a:noFill/>
          </p:spPr>
          <p:txBody>
            <a:bodyPr wrap="square" lIns="91429" tIns="45714" rIns="91429" bIns="45714" rtlCol="0">
              <a:spAutoFit/>
            </a:bodyPr>
            <a:lstStyle/>
            <a:p>
              <a:pPr algn="ctr" defTabSz="913972">
                <a:defRPr/>
              </a:pPr>
              <a:r>
                <a:rPr lang="en-US" sz="2400" dirty="0">
                  <a:solidFill>
                    <a:srgbClr val="B50938"/>
                  </a:solidFill>
                  <a:latin typeface="Helvetica" pitchFamily="2" charset="0"/>
                  <a:ea typeface="Corbel" charset="0"/>
                  <a:cs typeface="Corbel" charset="0"/>
                </a:rPr>
                <a:t>ELT 2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819900" y="4961643"/>
              <a:ext cx="2057400" cy="461665"/>
            </a:xfrm>
            <a:prstGeom prst="rect">
              <a:avLst/>
            </a:prstGeom>
            <a:noFill/>
          </p:spPr>
          <p:txBody>
            <a:bodyPr wrap="square" lIns="91429" tIns="45714" rIns="91429" bIns="45714" rtlCol="0">
              <a:spAutoFit/>
            </a:bodyPr>
            <a:lstStyle/>
            <a:p>
              <a:pPr algn="ctr" defTabSz="913972">
                <a:defRPr/>
              </a:pPr>
              <a:r>
                <a:rPr lang="en-US" sz="2400" dirty="0">
                  <a:solidFill>
                    <a:srgbClr val="5F6062">
                      <a:lumMod val="50000"/>
                    </a:srgbClr>
                  </a:solidFill>
                  <a:latin typeface="Helvetica" pitchFamily="2" charset="0"/>
                  <a:ea typeface="Corbel" charset="0"/>
                  <a:cs typeface="Corbel" charset="0"/>
                </a:rPr>
                <a:t>N=72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7239000" y="4393537"/>
              <a:ext cx="1219200" cy="1169064"/>
            </a:xfrm>
            <a:prstGeom prst="ellipse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 defTabSz="913972">
                <a:defRPr/>
              </a:pPr>
              <a:endParaRPr lang="en-AU" dirty="0">
                <a:solidFill>
                  <a:prstClr val="white"/>
                </a:solidFill>
                <a:latin typeface="Helvetica" pitchFamily="2" charset="0"/>
              </a:endParaRPr>
            </a:p>
          </p:txBody>
        </p:sp>
      </p:grpSp>
      <p:sp>
        <p:nvSpPr>
          <p:cNvPr id="39" name="Oval 38"/>
          <p:cNvSpPr>
            <a:spLocks noChangeAspect="1"/>
          </p:cNvSpPr>
          <p:nvPr/>
        </p:nvSpPr>
        <p:spPr>
          <a:xfrm>
            <a:off x="3566160" y="990601"/>
            <a:ext cx="5120640" cy="5120640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 defTabSz="913972">
              <a:defRPr/>
            </a:pPr>
            <a:endParaRPr lang="en-AU" dirty="0">
              <a:ln>
                <a:solidFill>
                  <a:srgbClr val="5F6062"/>
                </a:solidFill>
                <a:prstDash val="dash"/>
              </a:ln>
              <a:solidFill>
                <a:prstClr val="white"/>
              </a:solidFill>
              <a:latin typeface="Helvetica" pitchFamily="2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900749E-2A01-C841-9258-520CFC2183E0}"/>
              </a:ext>
            </a:extLst>
          </p:cNvPr>
          <p:cNvCxnSpPr>
            <a:cxnSpLocks/>
          </p:cNvCxnSpPr>
          <p:nvPr/>
        </p:nvCxnSpPr>
        <p:spPr>
          <a:xfrm flipH="1" flipV="1">
            <a:off x="6705600" y="3779920"/>
            <a:ext cx="381000" cy="249033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headEnd type="none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C00F1A2-A380-A641-AAE2-C8A7F4397E15}"/>
              </a:ext>
            </a:extLst>
          </p:cNvPr>
          <p:cNvCxnSpPr>
            <a:cxnSpLocks/>
          </p:cNvCxnSpPr>
          <p:nvPr/>
        </p:nvCxnSpPr>
        <p:spPr>
          <a:xfrm flipV="1">
            <a:off x="5210175" y="3784078"/>
            <a:ext cx="409575" cy="255891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headEnd type="none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376C4469-59EA-9948-9FF1-C52CFF427FA4}"/>
              </a:ext>
            </a:extLst>
          </p:cNvPr>
          <p:cNvSpPr txBox="1"/>
          <p:nvPr/>
        </p:nvSpPr>
        <p:spPr>
          <a:xfrm>
            <a:off x="6867524" y="2521492"/>
            <a:ext cx="2057400" cy="461665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 defTabSz="913972">
              <a:defRPr/>
            </a:pPr>
            <a:r>
              <a:rPr lang="en-US" sz="2400" dirty="0">
                <a:solidFill>
                  <a:srgbClr val="5F6062">
                    <a:lumMod val="50000"/>
                  </a:srgbClr>
                </a:solidFill>
                <a:latin typeface="Helvetica" pitchFamily="2" charset="0"/>
                <a:ea typeface="Corbel" charset="0"/>
                <a:cs typeface="Corbel" charset="0"/>
              </a:rPr>
              <a:t>N=120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71272DD-B877-3245-A574-68E6F7D97FC8}"/>
              </a:ext>
            </a:extLst>
          </p:cNvPr>
          <p:cNvSpPr txBox="1"/>
          <p:nvPr/>
        </p:nvSpPr>
        <p:spPr>
          <a:xfrm>
            <a:off x="6877050" y="2188396"/>
            <a:ext cx="2057400" cy="461665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 defTabSz="913972">
              <a:defRPr/>
            </a:pPr>
            <a:r>
              <a:rPr lang="en-US" sz="2400" dirty="0">
                <a:solidFill>
                  <a:srgbClr val="B50938"/>
                </a:solidFill>
                <a:latin typeface="Helvetica" pitchFamily="2" charset="0"/>
                <a:ea typeface="Corbel" charset="0"/>
                <a:cs typeface="Corbel" charset="0"/>
              </a:rPr>
              <a:t>ALL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9244552-3691-E649-ADF7-B266EFCCC787}"/>
              </a:ext>
            </a:extLst>
          </p:cNvPr>
          <p:cNvSpPr txBox="1"/>
          <p:nvPr/>
        </p:nvSpPr>
        <p:spPr>
          <a:xfrm>
            <a:off x="479425" y="1555883"/>
            <a:ext cx="3137535" cy="830985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 defTabSz="913972">
              <a:defRPr/>
            </a:pPr>
            <a:r>
              <a:rPr lang="en-US" sz="2400" dirty="0">
                <a:solidFill>
                  <a:srgbClr val="5F6062">
                    <a:lumMod val="50000"/>
                  </a:srgbClr>
                </a:solidFill>
                <a:latin typeface="Helvetica" pitchFamily="2" charset="0"/>
                <a:ea typeface="Corbel" charset="0"/>
                <a:cs typeface="Corbel" charset="0"/>
              </a:rPr>
              <a:t>Focus:</a:t>
            </a:r>
            <a:br>
              <a:rPr lang="en-US" sz="2400" dirty="0">
                <a:solidFill>
                  <a:srgbClr val="5F6062">
                    <a:lumMod val="50000"/>
                  </a:srgbClr>
                </a:solidFill>
                <a:latin typeface="Helvetica" pitchFamily="2" charset="0"/>
                <a:ea typeface="Corbel" charset="0"/>
                <a:cs typeface="Corbel" charset="0"/>
              </a:rPr>
            </a:br>
            <a:r>
              <a:rPr lang="en-US" sz="2400" dirty="0">
                <a:solidFill>
                  <a:srgbClr val="5F6062">
                    <a:lumMod val="50000"/>
                  </a:srgbClr>
                </a:solidFill>
                <a:latin typeface="Helvetica" pitchFamily="2" charset="0"/>
                <a:ea typeface="Corbel" charset="0"/>
                <a:cs typeface="Corbel" charset="0"/>
              </a:rPr>
              <a:t>Executive Team</a:t>
            </a:r>
          </a:p>
        </p:txBody>
      </p:sp>
    </p:spTree>
    <p:extLst>
      <p:ext uri="{BB962C8B-B14F-4D97-AF65-F5344CB8AC3E}">
        <p14:creationId xmlns:p14="http://schemas.microsoft.com/office/powerpoint/2010/main" val="18284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752600" y="297425"/>
            <a:ext cx="8229600" cy="4572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Leadership: The Business Case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33752F-CF4E-489E-B36C-DF85F6CCCEF2}"/>
              </a:ext>
            </a:extLst>
          </p:cNvPr>
          <p:cNvSpPr txBox="1"/>
          <p:nvPr/>
        </p:nvSpPr>
        <p:spPr>
          <a:xfrm>
            <a:off x="1371600" y="754628"/>
            <a:ext cx="8077200" cy="5345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</a:pPr>
            <a:endParaRPr lang="en-US" dirty="0">
              <a:solidFill>
                <a:srgbClr val="333333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endParaRPr lang="en-US" dirty="0">
              <a:solidFill>
                <a:srgbClr val="333333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Most research confirms that leadership (and the culture it creates) is really the ONLY single differentiator between organizations.</a:t>
            </a:r>
            <a:endParaRPr lang="en-US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People (the good ones) join great companies and leave lousy bosses (companies with ineffective leaders are vulnerable to losing the best talent).</a:t>
            </a:r>
            <a:endParaRPr lang="en-US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great strategy implemented by ineffective leadership is sure to fail.</a:t>
            </a:r>
            <a:endParaRPr lang="en-US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Culture ALWAYS trumps strategy…. And leadership is the </a:t>
            </a:r>
            <a:r>
              <a:rPr lang="en-US" i="1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Number One </a:t>
            </a:r>
            <a:r>
              <a:rPr lang="en-US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influence on culture.</a:t>
            </a:r>
            <a:endParaRPr lang="en-US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Research confirms effective leadership (</a:t>
            </a:r>
            <a:r>
              <a:rPr lang="en-US" i="1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Creative</a:t>
            </a:r>
            <a:r>
              <a:rPr lang="en-US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outperforms ineffective (</a:t>
            </a:r>
            <a:r>
              <a:rPr lang="en-US" i="1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Reactive)</a:t>
            </a:r>
            <a:r>
              <a:rPr lang="en-US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leadership</a:t>
            </a:r>
            <a:endParaRPr lang="en-US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Collective Leadership: Leaders impact the effectiveness of strategy execution.</a:t>
            </a:r>
            <a:endParaRPr lang="en-US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Research: Most effective organizations make developing leaders a strategic focus.</a:t>
            </a:r>
            <a:endParaRPr lang="en-US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85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09A9F-92E4-8349-87DB-A8F6D57AF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dirty="0"/>
              <a:t>How Leaders Scale Leadership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E21531-C1EE-B844-9EC9-9714F64B4A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056" y="1838376"/>
            <a:ext cx="798502" cy="798498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DFABC5-CA74-4B45-A87E-6B7DC1F01B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259" y="2833052"/>
            <a:ext cx="1012094" cy="10120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580784-A4E3-F04D-BC2A-79F54860DB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797" y="3945647"/>
            <a:ext cx="1235018" cy="12350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1D0F521-65EB-7A4C-945C-C4DFC16F7D5C}"/>
              </a:ext>
            </a:extLst>
          </p:cNvPr>
          <p:cNvSpPr/>
          <p:nvPr/>
        </p:nvSpPr>
        <p:spPr>
          <a:xfrm>
            <a:off x="1823344" y="1984149"/>
            <a:ext cx="4262020" cy="938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chemeClr val="tx1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Start with Self – </a:t>
            </a:r>
            <a:r>
              <a:rPr lang="en-US" sz="2100" i="1" dirty="0">
                <a:solidFill>
                  <a:schemeClr val="tx1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“I am the project”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0E6404-9752-974C-BAC9-2D8A3E5CAE35}"/>
              </a:ext>
            </a:extLst>
          </p:cNvPr>
          <p:cNvSpPr/>
          <p:nvPr/>
        </p:nvSpPr>
        <p:spPr>
          <a:xfrm>
            <a:off x="1823344" y="3129427"/>
            <a:ext cx="6153611" cy="528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chemeClr val="tx1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Develop Your Team and Teams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F0A23B-3632-F442-99D1-61E4B0C093BB}"/>
              </a:ext>
            </a:extLst>
          </p:cNvPr>
          <p:cNvSpPr/>
          <p:nvPr/>
        </p:nvSpPr>
        <p:spPr>
          <a:xfrm>
            <a:off x="1823344" y="4385102"/>
            <a:ext cx="469845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chemeClr val="tx1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Connect the Leadership System </a:t>
            </a:r>
          </a:p>
        </p:txBody>
      </p:sp>
      <p:pic>
        <p:nvPicPr>
          <p:cNvPr id="4" name="Picture 3" descr="A picture containing laptop, black, sitting, computer&#10;&#10;Description automatically generated">
            <a:extLst>
              <a:ext uri="{FF2B5EF4-FFF2-40B4-BE49-F238E27FC236}">
                <a16:creationId xmlns:a16="http://schemas.microsoft.com/office/drawing/2014/main" id="{2A9A1776-9708-0C4C-8E5C-A779D3376D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607" y="1009421"/>
            <a:ext cx="4659356" cy="46593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659355-A48B-EE4D-8AEC-7B52FB5926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8594" y="295655"/>
            <a:ext cx="6086888" cy="608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0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1C7DFE-307C-084A-AD9C-849595CE1B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r="5882"/>
          <a:stretch/>
        </p:blipFill>
        <p:spPr>
          <a:xfrm>
            <a:off x="-851743" y="0"/>
            <a:ext cx="13895486" cy="6858000"/>
          </a:xfrm>
          <a:prstGeom prst="rect">
            <a:avLst/>
          </a:prstGeom>
        </p:spPr>
      </p:pic>
      <p:sp>
        <p:nvSpPr>
          <p:cNvPr id="3" name="Shape 1500">
            <a:extLst>
              <a:ext uri="{FF2B5EF4-FFF2-40B4-BE49-F238E27FC236}">
                <a16:creationId xmlns:a16="http://schemas.microsoft.com/office/drawing/2014/main" id="{FAC14F6A-361B-AB42-98E1-167B984AD4D4}"/>
              </a:ext>
            </a:extLst>
          </p:cNvPr>
          <p:cNvSpPr txBox="1">
            <a:spLocks/>
          </p:cNvSpPr>
          <p:nvPr/>
        </p:nvSpPr>
        <p:spPr>
          <a:xfrm>
            <a:off x="1319427" y="533400"/>
            <a:ext cx="9553146" cy="1754326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07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 defTabSz="329172" fontAlgn="base">
              <a:spcAft>
                <a:spcPct val="0"/>
              </a:spcAft>
              <a:defRPr sz="5300"/>
            </a:pPr>
            <a:r>
              <a:rPr lang="en-US" sz="3600" dirty="0">
                <a:solidFill>
                  <a:schemeClr val="bg1"/>
                </a:solidFill>
                <a:latin typeface="Helvetica" pitchFamily="2" charset="0"/>
                <a:ea typeface="Corbel" charset="0"/>
                <a:cs typeface="Corbel" charset="0"/>
              </a:rPr>
              <a:t>An organization cannot perform</a:t>
            </a:r>
          </a:p>
          <a:p>
            <a:pPr defTabSz="329172" fontAlgn="base">
              <a:spcAft>
                <a:spcPct val="0"/>
              </a:spcAft>
              <a:defRPr sz="5300"/>
            </a:pPr>
            <a:r>
              <a:rPr lang="en-US" sz="3600" dirty="0">
                <a:solidFill>
                  <a:schemeClr val="bg1"/>
                </a:solidFill>
                <a:latin typeface="Helvetica" pitchFamily="2" charset="0"/>
                <a:ea typeface="Corbel" charset="0"/>
                <a:cs typeface="Corbel" charset="0"/>
              </a:rPr>
              <a:t>at a level higher than the CONSCIOUSNESS</a:t>
            </a:r>
          </a:p>
          <a:p>
            <a:pPr defTabSz="329172" fontAlgn="base">
              <a:spcAft>
                <a:spcPct val="0"/>
              </a:spcAft>
              <a:defRPr sz="5300"/>
            </a:pPr>
            <a:r>
              <a:rPr lang="en-US" sz="3600" dirty="0">
                <a:solidFill>
                  <a:schemeClr val="bg1"/>
                </a:solidFill>
                <a:latin typeface="Helvetica" pitchFamily="2" charset="0"/>
                <a:ea typeface="Corbel" charset="0"/>
                <a:cs typeface="Corbel" charset="0"/>
              </a:rPr>
              <a:t>of the leadership</a:t>
            </a:r>
          </a:p>
        </p:txBody>
      </p:sp>
    </p:spTree>
    <p:extLst>
      <p:ext uri="{BB962C8B-B14F-4D97-AF65-F5344CB8AC3E}">
        <p14:creationId xmlns:p14="http://schemas.microsoft.com/office/powerpoint/2010/main" val="170876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85A12-B85B-B541-95FB-2F75EF1D1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Starting with Self – I am the Project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844D6DE-9FEF-BF4D-82F1-2CF1FF38D97C}"/>
              </a:ext>
            </a:extLst>
          </p:cNvPr>
          <p:cNvGrpSpPr/>
          <p:nvPr/>
        </p:nvGrpSpPr>
        <p:grpSpPr>
          <a:xfrm>
            <a:off x="4376902" y="2232756"/>
            <a:ext cx="3289903" cy="2103120"/>
            <a:chOff x="3255818" y="2356293"/>
            <a:chExt cx="2632364" cy="196815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7F73713-AC5B-B341-9435-39D135EC93D8}"/>
                </a:ext>
              </a:extLst>
            </p:cNvPr>
            <p:cNvSpPr/>
            <p:nvPr/>
          </p:nvSpPr>
          <p:spPr>
            <a:xfrm>
              <a:off x="3255818" y="2356293"/>
              <a:ext cx="2632364" cy="1968159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lumMod val="50000"/>
                  </a:schemeClr>
                </a:gs>
                <a:gs pos="78000">
                  <a:schemeClr val="accent1"/>
                </a:gs>
              </a:gsLst>
              <a:lin ang="16200000" scaled="0"/>
            </a:gradFill>
            <a:ln w="9525" cap="flat" cmpd="sng" algn="ctr">
              <a:solidFill>
                <a:srgbClr val="F9A25E">
                  <a:shade val="95000"/>
                  <a:satMod val="105000"/>
                  <a:alpha val="2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61544" tIns="30772" rIns="61544" bIns="30772" spcCol="0" rtlCol="0" anchor="ctr"/>
            <a:lstStyle/>
            <a:p>
              <a:pPr algn="ctr"/>
              <a:endParaRPr lang="en-US" kern="0" dirty="0">
                <a:solidFill>
                  <a:prstClr val="white"/>
                </a:solidFill>
                <a:latin typeface="Helvetica" pitchFamily="2" charset="0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47288A0-1FD0-E64C-9B28-850344856A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68235" y="2356293"/>
              <a:ext cx="0" cy="1963893"/>
            </a:xfrm>
            <a:prstGeom prst="line">
              <a:avLst/>
            </a:prstGeom>
            <a:noFill/>
            <a:ln w="38100" cap="rnd" cmpd="sng" algn="ctr">
              <a:solidFill>
                <a:schemeClr val="bg1"/>
              </a:solidFill>
              <a:prstDash val="dashDot"/>
              <a:headEnd type="stealth" w="med" len="med"/>
              <a:tailEnd type="stealth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BC5F964-1468-8A43-ABA6-114F703F314B}"/>
                </a:ext>
              </a:extLst>
            </p:cNvPr>
            <p:cNvSpPr txBox="1"/>
            <p:nvPr/>
          </p:nvSpPr>
          <p:spPr>
            <a:xfrm>
              <a:off x="4003543" y="2752214"/>
              <a:ext cx="1117847" cy="394492"/>
            </a:xfrm>
            <a:prstGeom prst="rect">
              <a:avLst/>
            </a:prstGeom>
            <a:noFill/>
          </p:spPr>
          <p:txBody>
            <a:bodyPr wrap="none" lIns="61544" tIns="30772" rIns="61544" bIns="30772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chemeClr val="bg1"/>
                  </a:solidFill>
                  <a:latin typeface="Helvetica" pitchFamily="2" charset="0"/>
                </a:rPr>
                <a:t>Developmental</a:t>
              </a:r>
            </a:p>
            <a:p>
              <a:pPr algn="ctr"/>
              <a:r>
                <a:rPr lang="en-US" sz="1400" b="1" kern="0" dirty="0">
                  <a:solidFill>
                    <a:schemeClr val="bg1"/>
                  </a:solidFill>
                  <a:latin typeface="Helvetica" pitchFamily="2" charset="0"/>
                </a:rPr>
                <a:t>Challenge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1CA5484B-784E-DD49-8569-D4999C5721DA}"/>
              </a:ext>
            </a:extLst>
          </p:cNvPr>
          <p:cNvSpPr txBox="1"/>
          <p:nvPr/>
        </p:nvSpPr>
        <p:spPr>
          <a:xfrm>
            <a:off x="7753394" y="865345"/>
            <a:ext cx="778229" cy="339100"/>
          </a:xfrm>
          <a:prstGeom prst="rect">
            <a:avLst/>
          </a:prstGeom>
          <a:noFill/>
        </p:spPr>
        <p:txBody>
          <a:bodyPr wrap="none" lIns="61502" tIns="30750" rIns="61502" bIns="30750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Helvetica" pitchFamily="2" charset="0"/>
              </a:rPr>
              <a:t>VUCA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0E52657-202F-FD41-89A2-B8EF38CC7193}"/>
              </a:ext>
            </a:extLst>
          </p:cNvPr>
          <p:cNvSpPr txBox="1"/>
          <p:nvPr/>
        </p:nvSpPr>
        <p:spPr>
          <a:xfrm>
            <a:off x="7825384" y="5657216"/>
            <a:ext cx="765407" cy="339100"/>
          </a:xfrm>
          <a:prstGeom prst="rect">
            <a:avLst/>
          </a:prstGeom>
          <a:noFill/>
        </p:spPr>
        <p:txBody>
          <a:bodyPr wrap="none" lIns="61502" tIns="30750" rIns="61502" bIns="30750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Helvetica" pitchFamily="2" charset="0"/>
              </a:rPr>
              <a:t>SCSC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1582222-7151-2A4F-BD2E-83E1410E007A}"/>
              </a:ext>
            </a:extLst>
          </p:cNvPr>
          <p:cNvCxnSpPr>
            <a:cxnSpLocks/>
          </p:cNvCxnSpPr>
          <p:nvPr/>
        </p:nvCxnSpPr>
        <p:spPr>
          <a:xfrm>
            <a:off x="7666805" y="949377"/>
            <a:ext cx="0" cy="4957767"/>
          </a:xfrm>
          <a:prstGeom prst="straightConnector1">
            <a:avLst/>
          </a:prstGeom>
          <a:noFill/>
          <a:ln w="38100" cap="flat" cmpd="sng" algn="ctr">
            <a:solidFill>
              <a:srgbClr val="F9A25E"/>
            </a:solidFill>
            <a:prstDash val="solid"/>
            <a:miter lim="800000"/>
            <a:headEnd type="stealth" w="lg" len="lg"/>
            <a:tailEnd type="stealth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CAF1BE73-CFFC-4246-8CF5-D82C9D5557F8}"/>
              </a:ext>
            </a:extLst>
          </p:cNvPr>
          <p:cNvSpPr txBox="1"/>
          <p:nvPr/>
        </p:nvSpPr>
        <p:spPr>
          <a:xfrm>
            <a:off x="8243816" y="3134156"/>
            <a:ext cx="2123150" cy="800764"/>
          </a:xfrm>
          <a:prstGeom prst="rect">
            <a:avLst/>
          </a:prstGeom>
          <a:noFill/>
        </p:spPr>
        <p:txBody>
          <a:bodyPr wrap="none" lIns="61502" tIns="30750" rIns="61502" bIns="30750" rtlCol="0">
            <a:spAutoFit/>
          </a:bodyPr>
          <a:lstStyle/>
          <a:p>
            <a:r>
              <a:rPr lang="en-US" sz="2400" b="1" i="1" dirty="0">
                <a:solidFill>
                  <a:schemeClr val="accent1"/>
                </a:solidFill>
                <a:latin typeface="Helvetica" pitchFamily="2" charset="0"/>
              </a:rPr>
              <a:t>COMPLEXITY</a:t>
            </a:r>
          </a:p>
          <a:p>
            <a:r>
              <a:rPr lang="en-US" sz="2400" b="1" i="1" dirty="0">
                <a:solidFill>
                  <a:schemeClr val="accent1"/>
                </a:solidFill>
                <a:latin typeface="Helvetica" pitchFamily="2" charset="0"/>
              </a:rPr>
              <a:t>OF CONTEXT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2D16619-F998-9144-AEA8-5B9A9603A70C}"/>
              </a:ext>
            </a:extLst>
          </p:cNvPr>
          <p:cNvCxnSpPr>
            <a:cxnSpLocks/>
          </p:cNvCxnSpPr>
          <p:nvPr/>
        </p:nvCxnSpPr>
        <p:spPr>
          <a:xfrm>
            <a:off x="4376902" y="1033402"/>
            <a:ext cx="0" cy="4873742"/>
          </a:xfrm>
          <a:prstGeom prst="straightConnector1">
            <a:avLst/>
          </a:prstGeom>
          <a:noFill/>
          <a:ln w="38100" cap="flat" cmpd="sng" algn="ctr">
            <a:solidFill>
              <a:schemeClr val="accent2">
                <a:lumMod val="50000"/>
              </a:schemeClr>
            </a:solidFill>
            <a:prstDash val="solid"/>
            <a:miter lim="800000"/>
            <a:headEnd type="stealth" w="lg" len="lg"/>
            <a:tailEnd type="stealth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7B0B0906-661F-B244-A116-1AE5C95386F9}"/>
              </a:ext>
            </a:extLst>
          </p:cNvPr>
          <p:cNvSpPr txBox="1"/>
          <p:nvPr/>
        </p:nvSpPr>
        <p:spPr>
          <a:xfrm>
            <a:off x="1011362" y="3152948"/>
            <a:ext cx="2137348" cy="807864"/>
          </a:xfrm>
          <a:prstGeom prst="rect">
            <a:avLst/>
          </a:prstGeom>
          <a:noFill/>
        </p:spPr>
        <p:txBody>
          <a:bodyPr wrap="none" lIns="68532" tIns="34266" rIns="68532" bIns="34266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Helvetica" pitchFamily="2" charset="0"/>
              </a:rPr>
              <a:t>COMPLEXITY</a:t>
            </a:r>
          </a:p>
          <a:p>
            <a:pPr algn="ctr"/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Helvetica" pitchFamily="2" charset="0"/>
              </a:rPr>
              <a:t>OF SELF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15AEA61-1969-B544-A0B5-5DB259FD8041}"/>
              </a:ext>
            </a:extLst>
          </p:cNvPr>
          <p:cNvGrpSpPr/>
          <p:nvPr/>
        </p:nvGrpSpPr>
        <p:grpSpPr>
          <a:xfrm>
            <a:off x="4359267" y="1659102"/>
            <a:ext cx="3289903" cy="574269"/>
            <a:chOff x="3581400" y="1993842"/>
            <a:chExt cx="2895600" cy="520758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B4E76E8-48C8-3646-A072-862405650DEC}"/>
                </a:ext>
              </a:extLst>
            </p:cNvPr>
            <p:cNvCxnSpPr/>
            <p:nvPr/>
          </p:nvCxnSpPr>
          <p:spPr>
            <a:xfrm>
              <a:off x="3581400" y="2514600"/>
              <a:ext cx="2895600" cy="0"/>
            </a:xfrm>
            <a:prstGeom prst="line">
              <a:avLst/>
            </a:prstGeom>
            <a:noFill/>
            <a:ln w="25400" cap="flat" cmpd="sng" algn="ctr">
              <a:solidFill>
                <a:schemeClr val="accent1"/>
              </a:solidFill>
              <a:prstDash val="sysDot"/>
              <a:headEnd type="stealth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4FA9402-2513-934E-9B97-012D7E2E2FC5}"/>
                </a:ext>
              </a:extLst>
            </p:cNvPr>
            <p:cNvSpPr txBox="1"/>
            <p:nvPr/>
          </p:nvSpPr>
          <p:spPr>
            <a:xfrm>
              <a:off x="4108038" y="1993842"/>
              <a:ext cx="1800564" cy="4744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kern="0" dirty="0">
                  <a:solidFill>
                    <a:schemeClr val="accent1"/>
                  </a:solidFill>
                  <a:latin typeface="Helvetica" pitchFamily="2" charset="0"/>
                </a:rPr>
                <a:t>Demand on Complexity</a:t>
              </a:r>
            </a:p>
            <a:p>
              <a:pPr algn="ctr"/>
              <a:r>
                <a:rPr lang="en-US" sz="1400" kern="0" dirty="0">
                  <a:solidFill>
                    <a:schemeClr val="accent1"/>
                  </a:solidFill>
                  <a:latin typeface="Helvetica" pitchFamily="2" charset="0"/>
                </a:rPr>
                <a:t> of Mind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2898083-DCCE-F240-928D-63E82ABB396B}"/>
              </a:ext>
            </a:extLst>
          </p:cNvPr>
          <p:cNvGrpSpPr/>
          <p:nvPr/>
        </p:nvGrpSpPr>
        <p:grpSpPr>
          <a:xfrm>
            <a:off x="4376902" y="4335259"/>
            <a:ext cx="3289903" cy="643273"/>
            <a:chOff x="3581400" y="4518136"/>
            <a:chExt cx="2895600" cy="583324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5BF89DC-E2F0-1048-A044-604B601942FF}"/>
                </a:ext>
              </a:extLst>
            </p:cNvPr>
            <p:cNvCxnSpPr/>
            <p:nvPr/>
          </p:nvCxnSpPr>
          <p:spPr>
            <a:xfrm>
              <a:off x="3581400" y="4518136"/>
              <a:ext cx="2895600" cy="0"/>
            </a:xfrm>
            <a:prstGeom prst="line">
              <a:avLst/>
            </a:prstGeom>
            <a:noFill/>
            <a:ln w="25400" cap="flat" cmpd="sng" algn="ctr">
              <a:solidFill>
                <a:schemeClr val="accent2">
                  <a:lumMod val="50000"/>
                </a:schemeClr>
              </a:solidFill>
              <a:prstDash val="sysDot"/>
              <a:tailEnd type="stealth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1CCAD32-47D7-0046-8235-2CBA63D1DFBD}"/>
                </a:ext>
              </a:extLst>
            </p:cNvPr>
            <p:cNvSpPr txBox="1"/>
            <p:nvPr/>
          </p:nvSpPr>
          <p:spPr>
            <a:xfrm>
              <a:off x="3624059" y="4627000"/>
              <a:ext cx="2819399" cy="474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kern="0" dirty="0">
                  <a:solidFill>
                    <a:schemeClr val="accent2">
                      <a:lumMod val="50000"/>
                    </a:schemeClr>
                  </a:solidFill>
                  <a:latin typeface="Helvetica" pitchFamily="2" charset="0"/>
                </a:rPr>
                <a:t>Current Leadership Consciousness Threshold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74D9F89-006E-A24F-90B5-DF34B3B30D03}"/>
              </a:ext>
            </a:extLst>
          </p:cNvPr>
          <p:cNvGrpSpPr/>
          <p:nvPr/>
        </p:nvGrpSpPr>
        <p:grpSpPr>
          <a:xfrm>
            <a:off x="8578270" y="853389"/>
            <a:ext cx="1454243" cy="5130547"/>
            <a:chOff x="7829072" y="1360755"/>
            <a:chExt cx="1279949" cy="4652474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C560760-EA71-EB48-A967-EA0886BCFC3B}"/>
                </a:ext>
              </a:extLst>
            </p:cNvPr>
            <p:cNvSpPr txBox="1"/>
            <p:nvPr/>
          </p:nvSpPr>
          <p:spPr>
            <a:xfrm>
              <a:off x="7829072" y="1360755"/>
              <a:ext cx="1279949" cy="10884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accent1"/>
                  </a:solidFill>
                  <a:latin typeface="Helvetica" pitchFamily="2" charset="0"/>
                </a:rPr>
                <a:t>Volatility</a:t>
              </a:r>
            </a:p>
            <a:p>
              <a:r>
                <a:rPr lang="en-US" b="1" i="1" dirty="0">
                  <a:solidFill>
                    <a:schemeClr val="accent1"/>
                  </a:solidFill>
                  <a:latin typeface="Helvetica" pitchFamily="2" charset="0"/>
                </a:rPr>
                <a:t>Uncertainty</a:t>
              </a:r>
            </a:p>
            <a:p>
              <a:r>
                <a:rPr lang="en-US" b="1" i="1" dirty="0">
                  <a:solidFill>
                    <a:schemeClr val="accent1"/>
                  </a:solidFill>
                  <a:latin typeface="Helvetica" pitchFamily="2" charset="0"/>
                </a:rPr>
                <a:t>Complexity</a:t>
              </a:r>
            </a:p>
            <a:p>
              <a:r>
                <a:rPr lang="en-US" b="1" i="1" dirty="0">
                  <a:solidFill>
                    <a:schemeClr val="accent1"/>
                  </a:solidFill>
                  <a:latin typeface="Helvetica" pitchFamily="2" charset="0"/>
                </a:rPr>
                <a:t>Ambiguity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D924C51-3769-AE47-9E50-5D0A39E4F2DE}"/>
                </a:ext>
              </a:extLst>
            </p:cNvPr>
            <p:cNvSpPr txBox="1"/>
            <p:nvPr/>
          </p:nvSpPr>
          <p:spPr>
            <a:xfrm>
              <a:off x="7908080" y="4924748"/>
              <a:ext cx="1121932" cy="10884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accent1"/>
                  </a:solidFill>
                  <a:latin typeface="Helvetica" pitchFamily="2" charset="0"/>
                </a:rPr>
                <a:t>Stability</a:t>
              </a:r>
            </a:p>
            <a:p>
              <a:r>
                <a:rPr lang="en-US" b="1" i="1" dirty="0">
                  <a:solidFill>
                    <a:schemeClr val="accent1"/>
                  </a:solidFill>
                  <a:latin typeface="Helvetica" pitchFamily="2" charset="0"/>
                </a:rPr>
                <a:t>Certainty</a:t>
              </a:r>
            </a:p>
            <a:p>
              <a:r>
                <a:rPr lang="en-US" b="1" i="1" dirty="0">
                  <a:solidFill>
                    <a:schemeClr val="accent1"/>
                  </a:solidFill>
                  <a:latin typeface="Helvetica" pitchFamily="2" charset="0"/>
                </a:rPr>
                <a:t>Simplicity</a:t>
              </a:r>
            </a:p>
            <a:p>
              <a:r>
                <a:rPr lang="en-US" b="1" i="1" dirty="0">
                  <a:solidFill>
                    <a:schemeClr val="accent1"/>
                  </a:solidFill>
                  <a:latin typeface="Helvetica" pitchFamily="2" charset="0"/>
                </a:rPr>
                <a:t>Clarity</a:t>
              </a:r>
            </a:p>
          </p:txBody>
        </p:sp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95B4D039-32B9-B040-BA9E-F7DF017D09A5}"/>
              </a:ext>
            </a:extLst>
          </p:cNvPr>
          <p:cNvSpPr>
            <a:spLocks noChangeAspect="1"/>
          </p:cNvSpPr>
          <p:nvPr/>
        </p:nvSpPr>
        <p:spPr>
          <a:xfrm>
            <a:off x="7493656" y="2072040"/>
            <a:ext cx="332453" cy="322676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1502" tIns="30750" rIns="61502" bIns="30750" spcCol="0" rtlCol="0" anchor="ctr"/>
          <a:lstStyle/>
          <a:p>
            <a:pPr algn="ctr"/>
            <a:endParaRPr lang="en-US" kern="0" dirty="0">
              <a:solidFill>
                <a:prstClr val="white"/>
              </a:solidFill>
              <a:latin typeface="Helvetica" pitchFamily="2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B280124-5523-BF41-B048-9321DDD71707}"/>
              </a:ext>
            </a:extLst>
          </p:cNvPr>
          <p:cNvGrpSpPr/>
          <p:nvPr/>
        </p:nvGrpSpPr>
        <p:grpSpPr>
          <a:xfrm>
            <a:off x="2424408" y="949377"/>
            <a:ext cx="1621887" cy="5132761"/>
            <a:chOff x="1693560" y="1277474"/>
            <a:chExt cx="1297726" cy="4106896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6B740E8-850A-274A-8D8A-577DDB1C24FB}"/>
                </a:ext>
              </a:extLst>
            </p:cNvPr>
            <p:cNvSpPr txBox="1"/>
            <p:nvPr/>
          </p:nvSpPr>
          <p:spPr>
            <a:xfrm>
              <a:off x="1727804" y="4885702"/>
              <a:ext cx="1229236" cy="498668"/>
            </a:xfrm>
            <a:prstGeom prst="rect">
              <a:avLst/>
            </a:prstGeom>
            <a:noFill/>
          </p:spPr>
          <p:txBody>
            <a:bodyPr wrap="none" lIns="68564" tIns="34282" rIns="68564" bIns="34282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Helvetica" pitchFamily="2" charset="0"/>
                </a:rPr>
                <a:t>ADAPTIVE</a:t>
              </a:r>
            </a:p>
            <a:p>
              <a:pPr algn="ctr"/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Helvetica" pitchFamily="2" charset="0"/>
                </a:rPr>
                <a:t>CHILDHOOD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E5212D9-E855-7D49-A759-F5B5E82C53F3}"/>
                </a:ext>
              </a:extLst>
            </p:cNvPr>
            <p:cNvSpPr txBox="1"/>
            <p:nvPr/>
          </p:nvSpPr>
          <p:spPr>
            <a:xfrm>
              <a:off x="1693560" y="1277474"/>
              <a:ext cx="1297726" cy="498668"/>
            </a:xfrm>
            <a:prstGeom prst="rect">
              <a:avLst/>
            </a:prstGeom>
            <a:noFill/>
          </p:spPr>
          <p:txBody>
            <a:bodyPr wrap="none" lIns="68564" tIns="34282" rIns="68564" bIns="34282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Helvetica" pitchFamily="2" charset="0"/>
                </a:rPr>
                <a:t>GENERATIVE</a:t>
              </a:r>
            </a:p>
            <a:p>
              <a:pPr algn="ctr"/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Helvetica" pitchFamily="2" charset="0"/>
                </a:rPr>
                <a:t>ADULTHOOD</a:t>
              </a:r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285DE252-237A-D941-ABF5-8477AFB790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" t="1863" r="15" b="1333"/>
          <a:stretch/>
        </p:blipFill>
        <p:spPr>
          <a:xfrm>
            <a:off x="4181352" y="1546459"/>
            <a:ext cx="3730646" cy="3611274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5F0DE565-2E03-4B4E-86EA-E1855D2341D7}"/>
              </a:ext>
            </a:extLst>
          </p:cNvPr>
          <p:cNvSpPr txBox="1"/>
          <p:nvPr/>
        </p:nvSpPr>
        <p:spPr>
          <a:xfrm rot="16200000">
            <a:off x="1711296" y="3063050"/>
            <a:ext cx="3881120" cy="616122"/>
          </a:xfrm>
          <a:prstGeom prst="rect">
            <a:avLst/>
          </a:prstGeom>
          <a:noFill/>
        </p:spPr>
        <p:txBody>
          <a:bodyPr wrap="square" lIns="61523" tIns="30761" rIns="61523" bIns="30761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Helvetica" pitchFamily="2" charset="0"/>
              </a:rPr>
              <a:t>STAGES OF</a:t>
            </a:r>
          </a:p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Helvetica" pitchFamily="2" charset="0"/>
              </a:rPr>
              <a:t>DEVELOPMENT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00C5F3C-A882-9348-B720-C5B73A23E7F2}"/>
              </a:ext>
            </a:extLst>
          </p:cNvPr>
          <p:cNvSpPr>
            <a:spLocks noChangeAspect="1"/>
          </p:cNvSpPr>
          <p:nvPr/>
        </p:nvSpPr>
        <p:spPr>
          <a:xfrm>
            <a:off x="4203760" y="4167141"/>
            <a:ext cx="332453" cy="322676"/>
          </a:xfrm>
          <a:prstGeom prst="ellipse">
            <a:avLst/>
          </a:prstGeom>
          <a:gradFill flip="none" rotWithShape="1">
            <a:gsLst>
              <a:gs pos="0">
                <a:srgbClr val="90B3DA"/>
              </a:gs>
              <a:gs pos="6100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1502" tIns="30750" rIns="61502" bIns="30750" spcCol="0" rtlCol="0" anchor="ctr"/>
          <a:lstStyle/>
          <a:p>
            <a:pPr algn="ctr"/>
            <a:endParaRPr lang="en-US" kern="0" dirty="0">
              <a:solidFill>
                <a:prstClr val="white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56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9" grpId="0" animBg="1"/>
      <p:bldP spid="54" grpId="0"/>
      <p:bldP spid="5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C00A4C3F-8F96-9F45-8463-30E67ED4B579}"/>
              </a:ext>
            </a:extLst>
          </p:cNvPr>
          <p:cNvSpPr/>
          <p:nvPr/>
        </p:nvSpPr>
        <p:spPr>
          <a:xfrm>
            <a:off x="7680857" y="855799"/>
            <a:ext cx="2632364" cy="1882588"/>
          </a:xfrm>
          <a:prstGeom prst="rect">
            <a:avLst/>
          </a:prstGeom>
          <a:gradFill rotWithShape="1">
            <a:gsLst>
              <a:gs pos="100000">
                <a:schemeClr val="accent1">
                  <a:alpha val="1000"/>
                </a:schemeClr>
              </a:gs>
              <a:gs pos="0">
                <a:schemeClr val="accent1"/>
              </a:gs>
            </a:gsLst>
            <a:lin ang="1620000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82048" tIns="41025" rIns="82048" bIns="41025" spcCol="0" rtlCol="0" anchor="ctr"/>
          <a:lstStyle/>
          <a:p>
            <a:pPr algn="ctr" defTabSz="913972">
              <a:defRPr/>
            </a:pPr>
            <a:endParaRPr lang="en-US" kern="0" dirty="0">
              <a:solidFill>
                <a:srgbClr val="000000"/>
              </a:solidFill>
              <a:latin typeface="Helvetica" pitchFamily="2" charset="0"/>
              <a:ea typeface="Corbel" charset="0"/>
              <a:cs typeface="Corbel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D65094A-7E79-CB46-B205-B6B457219C3C}"/>
              </a:ext>
            </a:extLst>
          </p:cNvPr>
          <p:cNvSpPr txBox="1"/>
          <p:nvPr/>
        </p:nvSpPr>
        <p:spPr>
          <a:xfrm>
            <a:off x="8132903" y="1305638"/>
            <a:ext cx="1728271" cy="1200284"/>
          </a:xfrm>
          <a:prstGeom prst="rect">
            <a:avLst/>
          </a:prstGeom>
          <a:noFill/>
        </p:spPr>
        <p:txBody>
          <a:bodyPr wrap="none" lIns="91397" tIns="45698" rIns="91397" bIns="45698" rtlCol="0">
            <a:spAutoFit/>
          </a:bodyPr>
          <a:lstStyle/>
          <a:p>
            <a:pPr algn="ctr" defTabSz="913972">
              <a:defRPr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Helvetica" pitchFamily="2" charset="0"/>
                <a:ea typeface="Corbel" charset="0"/>
                <a:cs typeface="Corbel" charset="0"/>
              </a:rPr>
              <a:t>Most 21</a:t>
            </a:r>
            <a:r>
              <a:rPr lang="en-US" sz="2400" baseline="30000" dirty="0">
                <a:solidFill>
                  <a:schemeClr val="tx1">
                    <a:lumMod val="50000"/>
                  </a:schemeClr>
                </a:solidFill>
                <a:latin typeface="Helvetica" pitchFamily="2" charset="0"/>
                <a:ea typeface="Corbel" charset="0"/>
                <a:cs typeface="Corbel" charset="0"/>
              </a:rPr>
              <a:t>st</a:t>
            </a:r>
          </a:p>
          <a:p>
            <a:pPr algn="ctr" defTabSz="913972">
              <a:defRPr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Helvetica" pitchFamily="2" charset="0"/>
                <a:ea typeface="Corbel" charset="0"/>
                <a:cs typeface="Corbel" charset="0"/>
              </a:rPr>
              <a:t>Century</a:t>
            </a:r>
          </a:p>
          <a:p>
            <a:pPr algn="ctr" defTabSz="913972">
              <a:defRPr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Helvetica" pitchFamily="2" charset="0"/>
                <a:ea typeface="Corbel" charset="0"/>
                <a:cs typeface="Corbel" charset="0"/>
              </a:rPr>
              <a:t>Challenges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1CCBB46-61AE-0949-80B2-03C86C90E653}"/>
              </a:ext>
            </a:extLst>
          </p:cNvPr>
          <p:cNvGrpSpPr/>
          <p:nvPr/>
        </p:nvGrpSpPr>
        <p:grpSpPr>
          <a:xfrm>
            <a:off x="304800" y="2537092"/>
            <a:ext cx="4065239" cy="1882588"/>
            <a:chOff x="304800" y="2667000"/>
            <a:chExt cx="4065239" cy="1882588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5CE8686-99C6-B941-BFD2-74F1822D636B}"/>
                </a:ext>
              </a:extLst>
            </p:cNvPr>
            <p:cNvSpPr/>
            <p:nvPr/>
          </p:nvSpPr>
          <p:spPr>
            <a:xfrm>
              <a:off x="304800" y="2667000"/>
              <a:ext cx="4065239" cy="1882588"/>
            </a:xfrm>
            <a:prstGeom prst="rect">
              <a:avLst/>
            </a:prstGeom>
            <a:gradFill rotWithShape="1">
              <a:gsLst>
                <a:gs pos="100000">
                  <a:schemeClr val="accent1">
                    <a:alpha val="0"/>
                  </a:schemeClr>
                </a:gs>
                <a:gs pos="0">
                  <a:schemeClr val="accent1"/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82058" tIns="41029" rIns="82058" bIns="41029" spcCol="0" rtlCol="0" anchor="ctr"/>
            <a:lstStyle/>
            <a:p>
              <a:pPr algn="ctr" defTabSz="913972">
                <a:defRPr/>
              </a:pPr>
              <a:endParaRPr lang="en-US" kern="0" dirty="0">
                <a:solidFill>
                  <a:srgbClr val="000000"/>
                </a:solidFill>
                <a:latin typeface="Helvetica" pitchFamily="2" charset="0"/>
                <a:ea typeface="Corbel" charset="0"/>
                <a:cs typeface="Corbel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5E3C056-7BAD-5D44-808D-40322E66D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9523" y="2979742"/>
              <a:ext cx="1409520" cy="14095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A88AA96-8B15-3948-8DAB-16D73A030B5D}"/>
                </a:ext>
              </a:extLst>
            </p:cNvPr>
            <p:cNvSpPr txBox="1"/>
            <p:nvPr/>
          </p:nvSpPr>
          <p:spPr>
            <a:xfrm>
              <a:off x="2713937" y="3091047"/>
              <a:ext cx="1475771" cy="1200296"/>
            </a:xfrm>
            <a:prstGeom prst="rect">
              <a:avLst/>
            </a:prstGeom>
            <a:noFill/>
          </p:spPr>
          <p:txBody>
            <a:bodyPr wrap="square" lIns="91407" tIns="45704" rIns="91407" bIns="45704" rtlCol="0">
              <a:spAutoFit/>
            </a:bodyPr>
            <a:lstStyle/>
            <a:p>
              <a:pPr algn="ctr" defTabSz="913972">
                <a:defRPr/>
              </a:pPr>
              <a:r>
                <a:rPr lang="en-US" dirty="0">
                  <a:solidFill>
                    <a:schemeClr val="tx1">
                      <a:lumMod val="50000"/>
                    </a:schemeClr>
                  </a:solidFill>
                  <a:latin typeface="Helvetica" pitchFamily="2" charset="0"/>
                  <a:ea typeface="Corbel" charset="0"/>
                  <a:cs typeface="Corbel" charset="0"/>
                </a:rPr>
                <a:t>Team’s</a:t>
              </a:r>
            </a:p>
            <a:p>
              <a:pPr algn="ctr" defTabSz="913972">
                <a:defRPr/>
              </a:pPr>
              <a:r>
                <a:rPr lang="en-US" dirty="0">
                  <a:solidFill>
                    <a:schemeClr val="tx1">
                      <a:lumMod val="50000"/>
                    </a:schemeClr>
                  </a:solidFill>
                  <a:latin typeface="Helvetica" pitchFamily="2" charset="0"/>
                  <a:ea typeface="Corbel" charset="0"/>
                  <a:cs typeface="Corbel" charset="0"/>
                </a:rPr>
                <a:t>Collective</a:t>
              </a:r>
            </a:p>
            <a:p>
              <a:pPr algn="ctr" defTabSz="913972">
                <a:defRPr/>
              </a:pPr>
              <a:r>
                <a:rPr lang="en-US" dirty="0">
                  <a:solidFill>
                    <a:schemeClr val="tx1">
                      <a:lumMod val="50000"/>
                    </a:schemeClr>
                  </a:solidFill>
                  <a:latin typeface="Helvetica" pitchFamily="2" charset="0"/>
                  <a:ea typeface="Corbel" charset="0"/>
                  <a:cs typeface="Corbel" charset="0"/>
                </a:rPr>
                <a:t>Complexity</a:t>
              </a:r>
            </a:p>
            <a:p>
              <a:pPr algn="ctr" defTabSz="913972">
                <a:defRPr/>
              </a:pPr>
              <a:r>
                <a:rPr lang="en-US" dirty="0">
                  <a:solidFill>
                    <a:schemeClr val="tx1">
                      <a:lumMod val="50000"/>
                    </a:schemeClr>
                  </a:solidFill>
                  <a:latin typeface="Helvetica" pitchFamily="2" charset="0"/>
                  <a:ea typeface="Corbel" charset="0"/>
                  <a:cs typeface="Corbel" charset="0"/>
                </a:rPr>
                <a:t>of Mind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1CA5484B-784E-DD49-8569-D4999C5721DA}"/>
              </a:ext>
            </a:extLst>
          </p:cNvPr>
          <p:cNvSpPr txBox="1"/>
          <p:nvPr/>
        </p:nvSpPr>
        <p:spPr>
          <a:xfrm>
            <a:off x="7753394" y="865345"/>
            <a:ext cx="778229" cy="339100"/>
          </a:xfrm>
          <a:prstGeom prst="rect">
            <a:avLst/>
          </a:prstGeom>
          <a:noFill/>
        </p:spPr>
        <p:txBody>
          <a:bodyPr wrap="none" lIns="61502" tIns="30750" rIns="61502" bIns="30750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Helvetica" pitchFamily="2" charset="0"/>
              </a:rPr>
              <a:t>VUCA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0E52657-202F-FD41-89A2-B8EF38CC7193}"/>
              </a:ext>
            </a:extLst>
          </p:cNvPr>
          <p:cNvSpPr txBox="1"/>
          <p:nvPr/>
        </p:nvSpPr>
        <p:spPr>
          <a:xfrm>
            <a:off x="7825384" y="5747863"/>
            <a:ext cx="765407" cy="339100"/>
          </a:xfrm>
          <a:prstGeom prst="rect">
            <a:avLst/>
          </a:prstGeom>
          <a:noFill/>
        </p:spPr>
        <p:txBody>
          <a:bodyPr wrap="none" lIns="61502" tIns="30750" rIns="61502" bIns="30750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Helvetica" pitchFamily="2" charset="0"/>
              </a:rPr>
              <a:t>SCSC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1582222-7151-2A4F-BD2E-83E1410E007A}"/>
              </a:ext>
            </a:extLst>
          </p:cNvPr>
          <p:cNvCxnSpPr>
            <a:cxnSpLocks/>
          </p:cNvCxnSpPr>
          <p:nvPr/>
        </p:nvCxnSpPr>
        <p:spPr>
          <a:xfrm>
            <a:off x="7666805" y="949377"/>
            <a:ext cx="0" cy="5058018"/>
          </a:xfrm>
          <a:prstGeom prst="straightConnector1">
            <a:avLst/>
          </a:prstGeom>
          <a:noFill/>
          <a:ln w="38100" cap="flat" cmpd="sng" algn="ctr">
            <a:solidFill>
              <a:srgbClr val="F9A25E"/>
            </a:solidFill>
            <a:prstDash val="solid"/>
            <a:miter lim="800000"/>
            <a:headEnd type="stealth" w="lg" len="lg"/>
            <a:tailEnd type="stealth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2D16619-F998-9144-AEA8-5B9A9603A70C}"/>
              </a:ext>
            </a:extLst>
          </p:cNvPr>
          <p:cNvCxnSpPr>
            <a:cxnSpLocks/>
          </p:cNvCxnSpPr>
          <p:nvPr/>
        </p:nvCxnSpPr>
        <p:spPr>
          <a:xfrm>
            <a:off x="4376902" y="1033402"/>
            <a:ext cx="0" cy="4963361"/>
          </a:xfrm>
          <a:prstGeom prst="straightConnector1">
            <a:avLst/>
          </a:prstGeom>
          <a:noFill/>
          <a:ln w="38100" cap="flat" cmpd="sng" algn="ctr">
            <a:solidFill>
              <a:schemeClr val="accent2">
                <a:lumMod val="50000"/>
              </a:schemeClr>
            </a:solidFill>
            <a:prstDash val="solid"/>
            <a:miter lim="800000"/>
            <a:headEnd type="stealth" w="lg" len="lg"/>
            <a:tailEnd type="stealth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C535B95C-4BDA-F147-95CC-2C6117805A19}"/>
              </a:ext>
            </a:extLst>
          </p:cNvPr>
          <p:cNvGrpSpPr/>
          <p:nvPr/>
        </p:nvGrpSpPr>
        <p:grpSpPr>
          <a:xfrm>
            <a:off x="4203760" y="2127700"/>
            <a:ext cx="3463045" cy="2343220"/>
            <a:chOff x="4203760" y="2125793"/>
            <a:chExt cx="3463045" cy="234322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7F73713-AC5B-B341-9435-39D135EC93D8}"/>
                </a:ext>
              </a:extLst>
            </p:cNvPr>
            <p:cNvSpPr/>
            <p:nvPr/>
          </p:nvSpPr>
          <p:spPr>
            <a:xfrm>
              <a:off x="4376902" y="2125793"/>
              <a:ext cx="3289903" cy="1741106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lumMod val="50000"/>
                  </a:schemeClr>
                </a:gs>
                <a:gs pos="90000">
                  <a:schemeClr val="accent2">
                    <a:lumMod val="60000"/>
                    <a:lumOff val="40000"/>
                    <a:alpha val="0"/>
                  </a:schemeClr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61544" tIns="30772" rIns="61544" bIns="30772" spcCol="0" rtlCol="0" anchor="ctr"/>
            <a:lstStyle/>
            <a:p>
              <a:pPr algn="ctr"/>
              <a:endParaRPr lang="en-US" kern="0" dirty="0">
                <a:solidFill>
                  <a:prstClr val="white"/>
                </a:solidFill>
                <a:latin typeface="Helvetica" pitchFamily="2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BC5F964-1468-8A43-ABA6-114F703F314B}"/>
                </a:ext>
              </a:extLst>
            </p:cNvPr>
            <p:cNvSpPr txBox="1"/>
            <p:nvPr/>
          </p:nvSpPr>
          <p:spPr>
            <a:xfrm>
              <a:off x="5278744" y="2667000"/>
              <a:ext cx="1397074" cy="708476"/>
            </a:xfrm>
            <a:prstGeom prst="rect">
              <a:avLst/>
            </a:prstGeom>
            <a:noFill/>
          </p:spPr>
          <p:txBody>
            <a:bodyPr wrap="none" lIns="61544" tIns="30772" rIns="61544" bIns="30772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chemeClr val="tx1">
                      <a:lumMod val="50000"/>
                    </a:schemeClr>
                  </a:solidFill>
                  <a:latin typeface="Helvetica" pitchFamily="2" charset="0"/>
                </a:rPr>
                <a:t>COLLECTIVE</a:t>
              </a:r>
            </a:p>
            <a:p>
              <a:pPr algn="ctr"/>
              <a:r>
                <a:rPr lang="en-US" sz="1400" b="1" kern="0" dirty="0">
                  <a:solidFill>
                    <a:schemeClr val="tx1">
                      <a:lumMod val="50000"/>
                    </a:schemeClr>
                  </a:solidFill>
                  <a:latin typeface="Helvetica" pitchFamily="2" charset="0"/>
                </a:rPr>
                <a:t>Developmental</a:t>
              </a:r>
            </a:p>
            <a:p>
              <a:pPr algn="ctr"/>
              <a:r>
                <a:rPr lang="en-US" sz="1400" b="1" kern="0" dirty="0">
                  <a:solidFill>
                    <a:schemeClr val="tx1">
                      <a:lumMod val="50000"/>
                    </a:schemeClr>
                  </a:solidFill>
                  <a:latin typeface="Helvetica" pitchFamily="2" charset="0"/>
                </a:rPr>
                <a:t>Challenge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2898083-DCCE-F240-928D-63E82ABB396B}"/>
                </a:ext>
              </a:extLst>
            </p:cNvPr>
            <p:cNvGrpSpPr/>
            <p:nvPr/>
          </p:nvGrpSpPr>
          <p:grpSpPr>
            <a:xfrm>
              <a:off x="4376902" y="3869092"/>
              <a:ext cx="3289903" cy="599921"/>
              <a:chOff x="3581400" y="4095411"/>
              <a:chExt cx="2895600" cy="544012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55BF89DC-E2F0-1048-A044-604B601942FF}"/>
                  </a:ext>
                </a:extLst>
              </p:cNvPr>
              <p:cNvCxnSpPr/>
              <p:nvPr/>
            </p:nvCxnSpPr>
            <p:spPr>
              <a:xfrm>
                <a:off x="3581400" y="4095411"/>
                <a:ext cx="2895600" cy="0"/>
              </a:xfrm>
              <a:prstGeom prst="line">
                <a:avLst/>
              </a:prstGeom>
              <a:noFill/>
              <a:ln w="25400" cap="flat" cmpd="sng" algn="ctr">
                <a:solidFill>
                  <a:schemeClr val="accent2">
                    <a:lumMod val="50000"/>
                  </a:schemeClr>
                </a:solidFill>
                <a:prstDash val="sysDot"/>
                <a:tailEnd type="stealth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1CCAD32-47D7-0046-8235-2CBA63D1DFBD}"/>
                  </a:ext>
                </a:extLst>
              </p:cNvPr>
              <p:cNvSpPr txBox="1"/>
              <p:nvPr/>
            </p:nvSpPr>
            <p:spPr>
              <a:xfrm>
                <a:off x="3624059" y="4164963"/>
                <a:ext cx="2819399" cy="474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kern="0" dirty="0">
                    <a:solidFill>
                      <a:schemeClr val="accent2">
                        <a:lumMod val="50000"/>
                      </a:schemeClr>
                    </a:solidFill>
                    <a:latin typeface="Helvetica" pitchFamily="2" charset="0"/>
                  </a:rPr>
                  <a:t>Current Leadership Consciousness Threshold</a:t>
                </a:r>
              </a:p>
            </p:txBody>
          </p:sp>
        </p:grp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00C5F3C-A882-9348-B720-C5B73A23E7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3760" y="3712287"/>
              <a:ext cx="332453" cy="322676"/>
            </a:xfrm>
            <a:prstGeom prst="ellipse">
              <a:avLst/>
            </a:prstGeom>
            <a:gradFill flip="none" rotWithShape="1">
              <a:gsLst>
                <a:gs pos="0">
                  <a:srgbClr val="90B3DA"/>
                </a:gs>
                <a:gs pos="61000">
                  <a:schemeClr val="accent2">
                    <a:lumMod val="50000"/>
                  </a:schemeClr>
                </a:gs>
                <a:gs pos="100000">
                  <a:schemeClr val="accent2"/>
                </a:gs>
              </a:gsLst>
              <a:path path="circle">
                <a:fillToRect l="100000" b="100000"/>
              </a:path>
              <a:tileRect t="-100000" r="-100000"/>
            </a:gra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61502" tIns="30750" rIns="61502" bIns="30750" spcCol="0" rtlCol="0" anchor="ctr"/>
            <a:lstStyle/>
            <a:p>
              <a:pPr algn="ctr"/>
              <a:endParaRPr lang="en-US" kern="0" dirty="0">
                <a:solidFill>
                  <a:prstClr val="white"/>
                </a:solidFill>
                <a:latin typeface="Helvetica" pitchFamily="2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15AEA61-1969-B544-A0B5-5DB259FD8041}"/>
              </a:ext>
            </a:extLst>
          </p:cNvPr>
          <p:cNvGrpSpPr/>
          <p:nvPr/>
        </p:nvGrpSpPr>
        <p:grpSpPr>
          <a:xfrm>
            <a:off x="4359267" y="1453554"/>
            <a:ext cx="3289903" cy="672239"/>
            <a:chOff x="3581400" y="1905000"/>
            <a:chExt cx="2895600" cy="609600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B4E76E8-48C8-3646-A072-862405650DEC}"/>
                </a:ext>
              </a:extLst>
            </p:cNvPr>
            <p:cNvCxnSpPr/>
            <p:nvPr/>
          </p:nvCxnSpPr>
          <p:spPr>
            <a:xfrm>
              <a:off x="3581400" y="2514600"/>
              <a:ext cx="2895600" cy="0"/>
            </a:xfrm>
            <a:prstGeom prst="line">
              <a:avLst/>
            </a:prstGeom>
            <a:noFill/>
            <a:ln w="25400" cap="flat" cmpd="sng" algn="ctr">
              <a:solidFill>
                <a:schemeClr val="accent1"/>
              </a:solidFill>
              <a:prstDash val="sysDot"/>
              <a:headEnd type="stealth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4FA9402-2513-934E-9B97-012D7E2E2FC5}"/>
                </a:ext>
              </a:extLst>
            </p:cNvPr>
            <p:cNvSpPr txBox="1"/>
            <p:nvPr/>
          </p:nvSpPr>
          <p:spPr>
            <a:xfrm>
              <a:off x="4108038" y="1905000"/>
              <a:ext cx="1800564" cy="4744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kern="0" dirty="0">
                  <a:solidFill>
                    <a:schemeClr val="accent1"/>
                  </a:solidFill>
                  <a:latin typeface="Helvetica" pitchFamily="2" charset="0"/>
                </a:rPr>
                <a:t>Demand on Complexity</a:t>
              </a:r>
            </a:p>
            <a:p>
              <a:pPr algn="ctr"/>
              <a:r>
                <a:rPr lang="en-US" sz="1400" kern="0" dirty="0">
                  <a:solidFill>
                    <a:schemeClr val="accent1"/>
                  </a:solidFill>
                  <a:latin typeface="Helvetica" pitchFamily="2" charset="0"/>
                </a:rPr>
                <a:t> of Mind</a:t>
              </a:r>
            </a:p>
          </p:txBody>
        </p:sp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95B4D039-32B9-B040-BA9E-F7DF017D09A5}"/>
              </a:ext>
            </a:extLst>
          </p:cNvPr>
          <p:cNvSpPr>
            <a:spLocks noChangeAspect="1"/>
          </p:cNvSpPr>
          <p:nvPr/>
        </p:nvSpPr>
        <p:spPr>
          <a:xfrm>
            <a:off x="7493656" y="1957737"/>
            <a:ext cx="332453" cy="322676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1502" tIns="30750" rIns="61502" bIns="30750" spcCol="0" rtlCol="0" anchor="ctr"/>
          <a:lstStyle/>
          <a:p>
            <a:pPr algn="ctr"/>
            <a:endParaRPr lang="en-US" kern="0" dirty="0">
              <a:solidFill>
                <a:prstClr val="white"/>
              </a:solidFill>
              <a:latin typeface="Helvetica" pitchFamily="2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B280124-5523-BF41-B048-9321DDD71707}"/>
              </a:ext>
            </a:extLst>
          </p:cNvPr>
          <p:cNvGrpSpPr/>
          <p:nvPr/>
        </p:nvGrpSpPr>
        <p:grpSpPr>
          <a:xfrm>
            <a:off x="292242" y="949377"/>
            <a:ext cx="2677624" cy="4971602"/>
            <a:chOff x="1271197" y="1277474"/>
            <a:chExt cx="2142457" cy="3977949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E5212D9-E855-7D49-A759-F5B5E82C53F3}"/>
                </a:ext>
              </a:extLst>
            </p:cNvPr>
            <p:cNvSpPr txBox="1"/>
            <p:nvPr/>
          </p:nvSpPr>
          <p:spPr>
            <a:xfrm>
              <a:off x="1271197" y="1277474"/>
              <a:ext cx="2142457" cy="277032"/>
            </a:xfrm>
            <a:prstGeom prst="rect">
              <a:avLst/>
            </a:prstGeom>
            <a:noFill/>
          </p:spPr>
          <p:txBody>
            <a:bodyPr wrap="none" lIns="68564" tIns="34282" rIns="68564" bIns="34282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Helvetica" pitchFamily="2" charset="0"/>
                </a:rPr>
                <a:t>SELF-TRANSFORMING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752453B-BD11-CD46-94E2-A44CA8C4F611}"/>
                </a:ext>
              </a:extLst>
            </p:cNvPr>
            <p:cNvSpPr txBox="1"/>
            <p:nvPr/>
          </p:nvSpPr>
          <p:spPr>
            <a:xfrm>
              <a:off x="1727804" y="4978391"/>
              <a:ext cx="1229234" cy="277032"/>
            </a:xfrm>
            <a:prstGeom prst="rect">
              <a:avLst/>
            </a:prstGeom>
            <a:noFill/>
          </p:spPr>
          <p:txBody>
            <a:bodyPr wrap="none" lIns="68564" tIns="34282" rIns="68564" bIns="34282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Helvetica" pitchFamily="2" charset="0"/>
                </a:rPr>
                <a:t>SOCIALIZED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C4E116C-BC8A-584A-9DBF-B5D806D37E0B}"/>
                </a:ext>
              </a:extLst>
            </p:cNvPr>
            <p:cNvSpPr txBox="1"/>
            <p:nvPr/>
          </p:nvSpPr>
          <p:spPr>
            <a:xfrm>
              <a:off x="1461017" y="3194264"/>
              <a:ext cx="1762802" cy="277032"/>
            </a:xfrm>
            <a:prstGeom prst="rect">
              <a:avLst/>
            </a:prstGeom>
            <a:noFill/>
          </p:spPr>
          <p:txBody>
            <a:bodyPr wrap="none" lIns="68564" tIns="34282" rIns="68564" bIns="34282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Helvetica" pitchFamily="2" charset="0"/>
                </a:rPr>
                <a:t>SELF-AUTHORING</a:t>
              </a:r>
            </a:p>
          </p:txBody>
        </p:sp>
      </p:grpSp>
      <p:sp>
        <p:nvSpPr>
          <p:cNvPr id="58" name="Title 1">
            <a:extLst>
              <a:ext uri="{FF2B5EF4-FFF2-40B4-BE49-F238E27FC236}">
                <a16:creationId xmlns:a16="http://schemas.microsoft.com/office/drawing/2014/main" id="{49B4FC9E-F75D-BA48-AB02-60CB432AC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 dirty="0">
                <a:latin typeface="Helvetica" pitchFamily="2" charset="0"/>
              </a:rPr>
              <a:t>WHEN THE WHOLE IS </a:t>
            </a:r>
            <a:r>
              <a:rPr lang="en-US" sz="2800" b="1" dirty="0">
                <a:solidFill>
                  <a:schemeClr val="accent1"/>
                </a:solidFill>
                <a:latin typeface="Helvetica" pitchFamily="2" charset="0"/>
              </a:rPr>
              <a:t>LESS</a:t>
            </a:r>
            <a:r>
              <a:rPr lang="en-US" sz="2800" b="1" dirty="0">
                <a:latin typeface="Helvetica" pitchFamily="2" charset="0"/>
              </a:rPr>
              <a:t> THAN THE SUM OF THE PARTS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47288A0-1FD0-E64C-9B28-850344856AB3}"/>
              </a:ext>
            </a:extLst>
          </p:cNvPr>
          <p:cNvCxnSpPr>
            <a:cxnSpLocks/>
          </p:cNvCxnSpPr>
          <p:nvPr/>
        </p:nvCxnSpPr>
        <p:spPr>
          <a:xfrm flipV="1">
            <a:off x="5142295" y="2146026"/>
            <a:ext cx="0" cy="1663801"/>
          </a:xfrm>
          <a:prstGeom prst="line">
            <a:avLst/>
          </a:prstGeom>
          <a:noFill/>
          <a:ln w="38100" cap="rnd" cmpd="sng" algn="ctr">
            <a:solidFill>
              <a:schemeClr val="accent4"/>
            </a:solidFill>
            <a:prstDash val="solid"/>
            <a:headEnd type="stealth" w="med" len="med"/>
            <a:tailEnd type="stealth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200177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3.33333E-6 0.250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7.40741E-7 L -4.79167E-6 0.077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6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00000" y="16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-0.00065 0.1601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C00A4C3F-8F96-9F45-8463-30E67ED4B579}"/>
              </a:ext>
            </a:extLst>
          </p:cNvPr>
          <p:cNvSpPr/>
          <p:nvPr/>
        </p:nvSpPr>
        <p:spPr>
          <a:xfrm>
            <a:off x="7680857" y="855799"/>
            <a:ext cx="2632364" cy="1882588"/>
          </a:xfrm>
          <a:prstGeom prst="rect">
            <a:avLst/>
          </a:prstGeom>
          <a:gradFill rotWithShape="1">
            <a:gsLst>
              <a:gs pos="100000">
                <a:schemeClr val="accent1">
                  <a:alpha val="1000"/>
                </a:schemeClr>
              </a:gs>
              <a:gs pos="0">
                <a:schemeClr val="accent1"/>
              </a:gs>
            </a:gsLst>
            <a:lin ang="1620000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82048" tIns="41025" rIns="82048" bIns="41025" spcCol="0" rtlCol="0" anchor="ctr"/>
          <a:lstStyle/>
          <a:p>
            <a:pPr algn="ctr" defTabSz="913972">
              <a:defRPr/>
            </a:pPr>
            <a:endParaRPr lang="en-US" kern="0" dirty="0">
              <a:solidFill>
                <a:srgbClr val="000000"/>
              </a:solidFill>
              <a:latin typeface="Helvetica" pitchFamily="2" charset="0"/>
              <a:ea typeface="Corbel" charset="0"/>
              <a:cs typeface="Corbel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D65094A-7E79-CB46-B205-B6B457219C3C}"/>
              </a:ext>
            </a:extLst>
          </p:cNvPr>
          <p:cNvSpPr txBox="1"/>
          <p:nvPr/>
        </p:nvSpPr>
        <p:spPr>
          <a:xfrm>
            <a:off x="8132903" y="1305638"/>
            <a:ext cx="1728271" cy="1200284"/>
          </a:xfrm>
          <a:prstGeom prst="rect">
            <a:avLst/>
          </a:prstGeom>
          <a:noFill/>
        </p:spPr>
        <p:txBody>
          <a:bodyPr wrap="none" lIns="91397" tIns="45698" rIns="91397" bIns="45698" rtlCol="0">
            <a:spAutoFit/>
          </a:bodyPr>
          <a:lstStyle/>
          <a:p>
            <a:pPr algn="ctr" defTabSz="913972">
              <a:defRPr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Helvetica" pitchFamily="2" charset="0"/>
                <a:ea typeface="Corbel" charset="0"/>
                <a:cs typeface="Corbel" charset="0"/>
              </a:rPr>
              <a:t>Most 21</a:t>
            </a:r>
            <a:r>
              <a:rPr lang="en-US" sz="2400" baseline="30000" dirty="0">
                <a:solidFill>
                  <a:schemeClr val="tx1">
                    <a:lumMod val="50000"/>
                  </a:schemeClr>
                </a:solidFill>
                <a:latin typeface="Helvetica" pitchFamily="2" charset="0"/>
                <a:ea typeface="Corbel" charset="0"/>
                <a:cs typeface="Corbel" charset="0"/>
              </a:rPr>
              <a:t>st</a:t>
            </a:r>
          </a:p>
          <a:p>
            <a:pPr algn="ctr" defTabSz="913972">
              <a:defRPr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Helvetica" pitchFamily="2" charset="0"/>
                <a:ea typeface="Corbel" charset="0"/>
                <a:cs typeface="Corbel" charset="0"/>
              </a:rPr>
              <a:t>Century</a:t>
            </a:r>
          </a:p>
          <a:p>
            <a:pPr algn="ctr" defTabSz="913972">
              <a:defRPr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Helvetica" pitchFamily="2" charset="0"/>
                <a:ea typeface="Corbel" charset="0"/>
                <a:cs typeface="Corbel" charset="0"/>
              </a:rPr>
              <a:t>Challenges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1CCBB46-61AE-0949-80B2-03C86C90E653}"/>
              </a:ext>
            </a:extLst>
          </p:cNvPr>
          <p:cNvGrpSpPr/>
          <p:nvPr/>
        </p:nvGrpSpPr>
        <p:grpSpPr>
          <a:xfrm>
            <a:off x="304800" y="2537092"/>
            <a:ext cx="4065239" cy="1882588"/>
            <a:chOff x="304800" y="2667000"/>
            <a:chExt cx="4065239" cy="1882588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5CE8686-99C6-B941-BFD2-74F1822D636B}"/>
                </a:ext>
              </a:extLst>
            </p:cNvPr>
            <p:cNvSpPr/>
            <p:nvPr/>
          </p:nvSpPr>
          <p:spPr>
            <a:xfrm>
              <a:off x="304800" y="2667000"/>
              <a:ext cx="4065239" cy="1882588"/>
            </a:xfrm>
            <a:prstGeom prst="rect">
              <a:avLst/>
            </a:prstGeom>
            <a:gradFill rotWithShape="1">
              <a:gsLst>
                <a:gs pos="100000">
                  <a:schemeClr val="accent1">
                    <a:alpha val="0"/>
                  </a:schemeClr>
                </a:gs>
                <a:gs pos="0">
                  <a:schemeClr val="accent1"/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82058" tIns="41029" rIns="82058" bIns="41029" spcCol="0" rtlCol="0" anchor="ctr"/>
            <a:lstStyle/>
            <a:p>
              <a:pPr algn="ctr" defTabSz="913972">
                <a:defRPr/>
              </a:pPr>
              <a:endParaRPr lang="en-US" kern="0" dirty="0">
                <a:solidFill>
                  <a:srgbClr val="000000"/>
                </a:solidFill>
                <a:latin typeface="Helvetica" pitchFamily="2" charset="0"/>
                <a:ea typeface="Corbel" charset="0"/>
                <a:cs typeface="Corbel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5E3C056-7BAD-5D44-808D-40322E66D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9523" y="2979742"/>
              <a:ext cx="1409520" cy="14095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A88AA96-8B15-3948-8DAB-16D73A030B5D}"/>
                </a:ext>
              </a:extLst>
            </p:cNvPr>
            <p:cNvSpPr txBox="1"/>
            <p:nvPr/>
          </p:nvSpPr>
          <p:spPr>
            <a:xfrm>
              <a:off x="2713937" y="3091047"/>
              <a:ext cx="1475771" cy="1200296"/>
            </a:xfrm>
            <a:prstGeom prst="rect">
              <a:avLst/>
            </a:prstGeom>
            <a:noFill/>
          </p:spPr>
          <p:txBody>
            <a:bodyPr wrap="square" lIns="91407" tIns="45704" rIns="91407" bIns="45704" rtlCol="0">
              <a:spAutoFit/>
            </a:bodyPr>
            <a:lstStyle/>
            <a:p>
              <a:pPr algn="ctr" defTabSz="913972">
                <a:defRPr/>
              </a:pPr>
              <a:r>
                <a:rPr lang="en-US" dirty="0">
                  <a:solidFill>
                    <a:schemeClr val="tx1">
                      <a:lumMod val="50000"/>
                    </a:schemeClr>
                  </a:solidFill>
                  <a:latin typeface="Helvetica" pitchFamily="2" charset="0"/>
                  <a:ea typeface="Corbel" charset="0"/>
                  <a:cs typeface="Corbel" charset="0"/>
                </a:rPr>
                <a:t>Team’s</a:t>
              </a:r>
            </a:p>
            <a:p>
              <a:pPr algn="ctr" defTabSz="913972">
                <a:defRPr/>
              </a:pPr>
              <a:r>
                <a:rPr lang="en-US" dirty="0">
                  <a:solidFill>
                    <a:schemeClr val="tx1">
                      <a:lumMod val="50000"/>
                    </a:schemeClr>
                  </a:solidFill>
                  <a:latin typeface="Helvetica" pitchFamily="2" charset="0"/>
                  <a:ea typeface="Corbel" charset="0"/>
                  <a:cs typeface="Corbel" charset="0"/>
                </a:rPr>
                <a:t>Collective</a:t>
              </a:r>
            </a:p>
            <a:p>
              <a:pPr algn="ctr" defTabSz="913972">
                <a:defRPr/>
              </a:pPr>
              <a:r>
                <a:rPr lang="en-US" dirty="0">
                  <a:solidFill>
                    <a:schemeClr val="tx1">
                      <a:lumMod val="50000"/>
                    </a:schemeClr>
                  </a:solidFill>
                  <a:latin typeface="Helvetica" pitchFamily="2" charset="0"/>
                  <a:ea typeface="Corbel" charset="0"/>
                  <a:cs typeface="Corbel" charset="0"/>
                </a:rPr>
                <a:t>Complexity</a:t>
              </a:r>
            </a:p>
            <a:p>
              <a:pPr algn="ctr" defTabSz="913972">
                <a:defRPr/>
              </a:pPr>
              <a:r>
                <a:rPr lang="en-US" dirty="0">
                  <a:solidFill>
                    <a:schemeClr val="tx1">
                      <a:lumMod val="50000"/>
                    </a:schemeClr>
                  </a:solidFill>
                  <a:latin typeface="Helvetica" pitchFamily="2" charset="0"/>
                  <a:ea typeface="Corbel" charset="0"/>
                  <a:cs typeface="Corbel" charset="0"/>
                </a:rPr>
                <a:t>of Mind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1CA5484B-784E-DD49-8569-D4999C5721DA}"/>
              </a:ext>
            </a:extLst>
          </p:cNvPr>
          <p:cNvSpPr txBox="1"/>
          <p:nvPr/>
        </p:nvSpPr>
        <p:spPr>
          <a:xfrm>
            <a:off x="7753394" y="865345"/>
            <a:ext cx="778229" cy="339100"/>
          </a:xfrm>
          <a:prstGeom prst="rect">
            <a:avLst/>
          </a:prstGeom>
          <a:noFill/>
        </p:spPr>
        <p:txBody>
          <a:bodyPr wrap="none" lIns="61502" tIns="30750" rIns="61502" bIns="30750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Helvetica" pitchFamily="2" charset="0"/>
              </a:rPr>
              <a:t>VUCA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0E52657-202F-FD41-89A2-B8EF38CC7193}"/>
              </a:ext>
            </a:extLst>
          </p:cNvPr>
          <p:cNvSpPr txBox="1"/>
          <p:nvPr/>
        </p:nvSpPr>
        <p:spPr>
          <a:xfrm>
            <a:off x="7825384" y="5747863"/>
            <a:ext cx="765407" cy="339100"/>
          </a:xfrm>
          <a:prstGeom prst="rect">
            <a:avLst/>
          </a:prstGeom>
          <a:noFill/>
        </p:spPr>
        <p:txBody>
          <a:bodyPr wrap="none" lIns="61502" tIns="30750" rIns="61502" bIns="30750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Helvetica" pitchFamily="2" charset="0"/>
              </a:rPr>
              <a:t>SCSC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1582222-7151-2A4F-BD2E-83E1410E007A}"/>
              </a:ext>
            </a:extLst>
          </p:cNvPr>
          <p:cNvCxnSpPr>
            <a:cxnSpLocks/>
          </p:cNvCxnSpPr>
          <p:nvPr/>
        </p:nvCxnSpPr>
        <p:spPr>
          <a:xfrm>
            <a:off x="7666805" y="949377"/>
            <a:ext cx="0" cy="5058018"/>
          </a:xfrm>
          <a:prstGeom prst="straightConnector1">
            <a:avLst/>
          </a:prstGeom>
          <a:noFill/>
          <a:ln w="38100" cap="flat" cmpd="sng" algn="ctr">
            <a:solidFill>
              <a:srgbClr val="F9A25E"/>
            </a:solidFill>
            <a:prstDash val="solid"/>
            <a:miter lim="800000"/>
            <a:headEnd type="stealth" w="lg" len="lg"/>
            <a:tailEnd type="stealth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2D16619-F998-9144-AEA8-5B9A9603A70C}"/>
              </a:ext>
            </a:extLst>
          </p:cNvPr>
          <p:cNvCxnSpPr>
            <a:cxnSpLocks/>
          </p:cNvCxnSpPr>
          <p:nvPr/>
        </p:nvCxnSpPr>
        <p:spPr>
          <a:xfrm>
            <a:off x="4376902" y="1033402"/>
            <a:ext cx="0" cy="4963361"/>
          </a:xfrm>
          <a:prstGeom prst="straightConnector1">
            <a:avLst/>
          </a:prstGeom>
          <a:noFill/>
          <a:ln w="38100" cap="flat" cmpd="sng" algn="ctr">
            <a:solidFill>
              <a:schemeClr val="accent2">
                <a:lumMod val="50000"/>
              </a:schemeClr>
            </a:solidFill>
            <a:prstDash val="solid"/>
            <a:miter lim="800000"/>
            <a:headEnd type="stealth" w="lg" len="lg"/>
            <a:tailEnd type="stealth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C535B95C-4BDA-F147-95CC-2C6117805A19}"/>
              </a:ext>
            </a:extLst>
          </p:cNvPr>
          <p:cNvGrpSpPr/>
          <p:nvPr/>
        </p:nvGrpSpPr>
        <p:grpSpPr>
          <a:xfrm>
            <a:off x="4203760" y="2127700"/>
            <a:ext cx="3463045" cy="2343220"/>
            <a:chOff x="4203760" y="2125793"/>
            <a:chExt cx="3463045" cy="234322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7F73713-AC5B-B341-9435-39D135EC93D8}"/>
                </a:ext>
              </a:extLst>
            </p:cNvPr>
            <p:cNvSpPr/>
            <p:nvPr/>
          </p:nvSpPr>
          <p:spPr>
            <a:xfrm>
              <a:off x="4376902" y="2125793"/>
              <a:ext cx="3289903" cy="1741106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lumMod val="50000"/>
                  </a:schemeClr>
                </a:gs>
                <a:gs pos="90000">
                  <a:schemeClr val="accent2">
                    <a:lumMod val="60000"/>
                    <a:lumOff val="40000"/>
                    <a:alpha val="0"/>
                  </a:schemeClr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61544" tIns="30772" rIns="61544" bIns="30772" spcCol="0" rtlCol="0" anchor="ctr"/>
            <a:lstStyle/>
            <a:p>
              <a:pPr algn="ctr"/>
              <a:endParaRPr lang="en-US" kern="0" dirty="0">
                <a:solidFill>
                  <a:prstClr val="white"/>
                </a:solidFill>
                <a:latin typeface="Helvetica" pitchFamily="2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BC5F964-1468-8A43-ABA6-114F703F314B}"/>
                </a:ext>
              </a:extLst>
            </p:cNvPr>
            <p:cNvSpPr txBox="1"/>
            <p:nvPr/>
          </p:nvSpPr>
          <p:spPr>
            <a:xfrm>
              <a:off x="5278744" y="2667000"/>
              <a:ext cx="1397074" cy="708476"/>
            </a:xfrm>
            <a:prstGeom prst="rect">
              <a:avLst/>
            </a:prstGeom>
            <a:noFill/>
          </p:spPr>
          <p:txBody>
            <a:bodyPr wrap="none" lIns="61544" tIns="30772" rIns="61544" bIns="30772" rtlCol="0">
              <a:spAutoFit/>
            </a:bodyPr>
            <a:lstStyle/>
            <a:p>
              <a:pPr algn="ctr"/>
              <a:r>
                <a:rPr lang="en-US" sz="1400" b="1" kern="0" dirty="0">
                  <a:solidFill>
                    <a:schemeClr val="tx1">
                      <a:lumMod val="50000"/>
                    </a:schemeClr>
                  </a:solidFill>
                  <a:latin typeface="Helvetica" pitchFamily="2" charset="0"/>
                </a:rPr>
                <a:t>COLLECTIVE</a:t>
              </a:r>
            </a:p>
            <a:p>
              <a:pPr algn="ctr"/>
              <a:r>
                <a:rPr lang="en-US" sz="1400" b="1" kern="0" dirty="0">
                  <a:solidFill>
                    <a:schemeClr val="tx1">
                      <a:lumMod val="50000"/>
                    </a:schemeClr>
                  </a:solidFill>
                  <a:latin typeface="Helvetica" pitchFamily="2" charset="0"/>
                </a:rPr>
                <a:t>Developmental</a:t>
              </a:r>
            </a:p>
            <a:p>
              <a:pPr algn="ctr"/>
              <a:r>
                <a:rPr lang="en-US" sz="1400" b="1" kern="0" dirty="0">
                  <a:solidFill>
                    <a:schemeClr val="tx1">
                      <a:lumMod val="50000"/>
                    </a:schemeClr>
                  </a:solidFill>
                  <a:latin typeface="Helvetica" pitchFamily="2" charset="0"/>
                </a:rPr>
                <a:t>Challenge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2898083-DCCE-F240-928D-63E82ABB396B}"/>
                </a:ext>
              </a:extLst>
            </p:cNvPr>
            <p:cNvGrpSpPr/>
            <p:nvPr/>
          </p:nvGrpSpPr>
          <p:grpSpPr>
            <a:xfrm>
              <a:off x="4376902" y="3869092"/>
              <a:ext cx="3289903" cy="599921"/>
              <a:chOff x="3581400" y="4095411"/>
              <a:chExt cx="2895600" cy="544012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55BF89DC-E2F0-1048-A044-604B601942FF}"/>
                  </a:ext>
                </a:extLst>
              </p:cNvPr>
              <p:cNvCxnSpPr/>
              <p:nvPr/>
            </p:nvCxnSpPr>
            <p:spPr>
              <a:xfrm>
                <a:off x="3581400" y="4095411"/>
                <a:ext cx="2895600" cy="0"/>
              </a:xfrm>
              <a:prstGeom prst="line">
                <a:avLst/>
              </a:prstGeom>
              <a:noFill/>
              <a:ln w="25400" cap="flat" cmpd="sng" algn="ctr">
                <a:solidFill>
                  <a:schemeClr val="accent2">
                    <a:lumMod val="50000"/>
                  </a:schemeClr>
                </a:solidFill>
                <a:prstDash val="sysDot"/>
                <a:tailEnd type="stealth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1CCAD32-47D7-0046-8235-2CBA63D1DFBD}"/>
                  </a:ext>
                </a:extLst>
              </p:cNvPr>
              <p:cNvSpPr txBox="1"/>
              <p:nvPr/>
            </p:nvSpPr>
            <p:spPr>
              <a:xfrm>
                <a:off x="3624059" y="4164963"/>
                <a:ext cx="2819399" cy="474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kern="0" dirty="0">
                    <a:solidFill>
                      <a:schemeClr val="accent2">
                        <a:lumMod val="50000"/>
                      </a:schemeClr>
                    </a:solidFill>
                    <a:latin typeface="Helvetica" pitchFamily="2" charset="0"/>
                  </a:rPr>
                  <a:t>Current Leadership Consciousness Threshold</a:t>
                </a:r>
              </a:p>
            </p:txBody>
          </p:sp>
        </p:grp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00C5F3C-A882-9348-B720-C5B73A23E7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3760" y="3712287"/>
              <a:ext cx="332453" cy="322676"/>
            </a:xfrm>
            <a:prstGeom prst="ellipse">
              <a:avLst/>
            </a:prstGeom>
            <a:gradFill flip="none" rotWithShape="1">
              <a:gsLst>
                <a:gs pos="0">
                  <a:srgbClr val="90B3DA"/>
                </a:gs>
                <a:gs pos="61000">
                  <a:schemeClr val="accent2">
                    <a:lumMod val="50000"/>
                  </a:schemeClr>
                </a:gs>
                <a:gs pos="100000">
                  <a:schemeClr val="accent2"/>
                </a:gs>
              </a:gsLst>
              <a:path path="circle">
                <a:fillToRect l="100000" b="100000"/>
              </a:path>
              <a:tileRect t="-100000" r="-100000"/>
            </a:gra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61502" tIns="30750" rIns="61502" bIns="30750" spcCol="0" rtlCol="0" anchor="ctr"/>
            <a:lstStyle/>
            <a:p>
              <a:pPr algn="ctr"/>
              <a:endParaRPr lang="en-US" kern="0" dirty="0">
                <a:solidFill>
                  <a:prstClr val="white"/>
                </a:solidFill>
                <a:latin typeface="Helvetica" pitchFamily="2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15AEA61-1969-B544-A0B5-5DB259FD8041}"/>
              </a:ext>
            </a:extLst>
          </p:cNvPr>
          <p:cNvGrpSpPr/>
          <p:nvPr/>
        </p:nvGrpSpPr>
        <p:grpSpPr>
          <a:xfrm>
            <a:off x="4359267" y="1453554"/>
            <a:ext cx="3289903" cy="672239"/>
            <a:chOff x="3581400" y="1905000"/>
            <a:chExt cx="2895600" cy="609600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B4E76E8-48C8-3646-A072-862405650DEC}"/>
                </a:ext>
              </a:extLst>
            </p:cNvPr>
            <p:cNvCxnSpPr/>
            <p:nvPr/>
          </p:nvCxnSpPr>
          <p:spPr>
            <a:xfrm>
              <a:off x="3581400" y="2514600"/>
              <a:ext cx="2895600" cy="0"/>
            </a:xfrm>
            <a:prstGeom prst="line">
              <a:avLst/>
            </a:prstGeom>
            <a:noFill/>
            <a:ln w="25400" cap="flat" cmpd="sng" algn="ctr">
              <a:solidFill>
                <a:schemeClr val="accent1"/>
              </a:solidFill>
              <a:prstDash val="sysDot"/>
              <a:headEnd type="stealth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4FA9402-2513-934E-9B97-012D7E2E2FC5}"/>
                </a:ext>
              </a:extLst>
            </p:cNvPr>
            <p:cNvSpPr txBox="1"/>
            <p:nvPr/>
          </p:nvSpPr>
          <p:spPr>
            <a:xfrm>
              <a:off x="4108038" y="1905000"/>
              <a:ext cx="1800564" cy="4744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kern="0" dirty="0">
                  <a:solidFill>
                    <a:schemeClr val="accent1"/>
                  </a:solidFill>
                  <a:latin typeface="Helvetica" pitchFamily="2" charset="0"/>
                </a:rPr>
                <a:t>Demand on Complexity</a:t>
              </a:r>
            </a:p>
            <a:p>
              <a:pPr algn="ctr"/>
              <a:r>
                <a:rPr lang="en-US" sz="1400" kern="0" dirty="0">
                  <a:solidFill>
                    <a:schemeClr val="accent1"/>
                  </a:solidFill>
                  <a:latin typeface="Helvetica" pitchFamily="2" charset="0"/>
                </a:rPr>
                <a:t> of Mind</a:t>
              </a:r>
            </a:p>
          </p:txBody>
        </p:sp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95B4D039-32B9-B040-BA9E-F7DF017D09A5}"/>
              </a:ext>
            </a:extLst>
          </p:cNvPr>
          <p:cNvSpPr>
            <a:spLocks noChangeAspect="1"/>
          </p:cNvSpPr>
          <p:nvPr/>
        </p:nvSpPr>
        <p:spPr>
          <a:xfrm>
            <a:off x="7493656" y="1957737"/>
            <a:ext cx="332453" cy="322676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1502" tIns="30750" rIns="61502" bIns="30750" spcCol="0" rtlCol="0" anchor="ctr"/>
          <a:lstStyle/>
          <a:p>
            <a:pPr algn="ctr"/>
            <a:endParaRPr lang="en-US" kern="0" dirty="0">
              <a:solidFill>
                <a:prstClr val="white"/>
              </a:solidFill>
              <a:latin typeface="Helvetica" pitchFamily="2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B280124-5523-BF41-B048-9321DDD71707}"/>
              </a:ext>
            </a:extLst>
          </p:cNvPr>
          <p:cNvGrpSpPr/>
          <p:nvPr/>
        </p:nvGrpSpPr>
        <p:grpSpPr>
          <a:xfrm>
            <a:off x="292242" y="949377"/>
            <a:ext cx="2677624" cy="4971602"/>
            <a:chOff x="1271197" y="1277474"/>
            <a:chExt cx="2142457" cy="3977949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E5212D9-E855-7D49-A759-F5B5E82C53F3}"/>
                </a:ext>
              </a:extLst>
            </p:cNvPr>
            <p:cNvSpPr txBox="1"/>
            <p:nvPr/>
          </p:nvSpPr>
          <p:spPr>
            <a:xfrm>
              <a:off x="1271197" y="1277474"/>
              <a:ext cx="2142457" cy="277032"/>
            </a:xfrm>
            <a:prstGeom prst="rect">
              <a:avLst/>
            </a:prstGeom>
            <a:noFill/>
          </p:spPr>
          <p:txBody>
            <a:bodyPr wrap="none" lIns="68564" tIns="34282" rIns="68564" bIns="34282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Helvetica" pitchFamily="2" charset="0"/>
                </a:rPr>
                <a:t>SELF-TRANSFORMING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752453B-BD11-CD46-94E2-A44CA8C4F611}"/>
                </a:ext>
              </a:extLst>
            </p:cNvPr>
            <p:cNvSpPr txBox="1"/>
            <p:nvPr/>
          </p:nvSpPr>
          <p:spPr>
            <a:xfrm>
              <a:off x="1727804" y="4978391"/>
              <a:ext cx="1229234" cy="277032"/>
            </a:xfrm>
            <a:prstGeom prst="rect">
              <a:avLst/>
            </a:prstGeom>
            <a:noFill/>
          </p:spPr>
          <p:txBody>
            <a:bodyPr wrap="none" lIns="68564" tIns="34282" rIns="68564" bIns="34282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Helvetica" pitchFamily="2" charset="0"/>
                </a:rPr>
                <a:t>SOCIALIZED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C4E116C-BC8A-584A-9DBF-B5D806D37E0B}"/>
                </a:ext>
              </a:extLst>
            </p:cNvPr>
            <p:cNvSpPr txBox="1"/>
            <p:nvPr/>
          </p:nvSpPr>
          <p:spPr>
            <a:xfrm>
              <a:off x="1461017" y="3194264"/>
              <a:ext cx="1762802" cy="277032"/>
            </a:xfrm>
            <a:prstGeom prst="rect">
              <a:avLst/>
            </a:prstGeom>
            <a:noFill/>
          </p:spPr>
          <p:txBody>
            <a:bodyPr wrap="none" lIns="68564" tIns="34282" rIns="68564" bIns="34282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Helvetica" pitchFamily="2" charset="0"/>
                </a:rPr>
                <a:t>SELF-AUTHORING</a:t>
              </a:r>
            </a:p>
          </p:txBody>
        </p:sp>
      </p:grpSp>
      <p:sp>
        <p:nvSpPr>
          <p:cNvPr id="58" name="Title 1">
            <a:extLst>
              <a:ext uri="{FF2B5EF4-FFF2-40B4-BE49-F238E27FC236}">
                <a16:creationId xmlns:a16="http://schemas.microsoft.com/office/drawing/2014/main" id="{49B4FC9E-F75D-BA48-AB02-60CB432AC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 dirty="0">
                <a:latin typeface="Helvetica" pitchFamily="2" charset="0"/>
              </a:rPr>
              <a:t>WHEN THE WHOLE IS </a:t>
            </a:r>
            <a:r>
              <a:rPr lang="en-US" sz="2800" b="1" dirty="0">
                <a:solidFill>
                  <a:schemeClr val="accent1"/>
                </a:solidFill>
                <a:latin typeface="Helvetica" pitchFamily="2" charset="0"/>
              </a:rPr>
              <a:t>MORE</a:t>
            </a:r>
            <a:r>
              <a:rPr lang="en-US" sz="2800" b="1" dirty="0">
                <a:latin typeface="Helvetica" pitchFamily="2" charset="0"/>
              </a:rPr>
              <a:t> THAN THE SUM OF THE PARTS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7D56B2BC-2468-134F-8ADD-FA31123F30AA}"/>
              </a:ext>
            </a:extLst>
          </p:cNvPr>
          <p:cNvCxnSpPr>
            <a:cxnSpLocks/>
          </p:cNvCxnSpPr>
          <p:nvPr/>
        </p:nvCxnSpPr>
        <p:spPr>
          <a:xfrm flipV="1">
            <a:off x="5142295" y="2146026"/>
            <a:ext cx="0" cy="1663801"/>
          </a:xfrm>
          <a:prstGeom prst="line">
            <a:avLst/>
          </a:prstGeom>
          <a:noFill/>
          <a:ln w="38100" cap="rnd" cmpd="sng" algn="ctr">
            <a:solidFill>
              <a:schemeClr val="accent4"/>
            </a:solidFill>
            <a:prstDash val="solid"/>
            <a:headEnd type="stealth" w="med" len="med"/>
            <a:tailEnd type="stealth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130547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3.33333E-6 -0.166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3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1.25E-6 -0.0493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7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7.40741E-7 L -4.79167E-6 -0.027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80"/>
                                        </p:tgtEl>
                                      </p:cBhvr>
                                      <p:by x="10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A Typical Collective Leadership Assessment</a:t>
            </a:r>
          </a:p>
        </p:txBody>
      </p:sp>
      <p:cxnSp>
        <p:nvCxnSpPr>
          <p:cNvPr id="19" name="Straight Arrow Connector 18"/>
          <p:cNvCxnSpPr>
            <a:stCxn id="4" idx="2"/>
            <a:endCxn id="28" idx="0"/>
          </p:cNvCxnSpPr>
          <p:nvPr/>
        </p:nvCxnSpPr>
        <p:spPr>
          <a:xfrm>
            <a:off x="6096000" y="2416508"/>
            <a:ext cx="0" cy="402893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headEnd type="none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419600" y="5257800"/>
            <a:ext cx="3689834" cy="307764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pPr defTabSz="913972">
              <a:defRPr/>
            </a:pPr>
            <a:r>
              <a:rPr lang="en-AU" sz="1400" dirty="0">
                <a:solidFill>
                  <a:srgbClr val="B50938"/>
                </a:solidFill>
                <a:latin typeface="Helvetica" pitchFamily="2" charset="0"/>
                <a:ea typeface="Corbel" charset="0"/>
                <a:cs typeface="Corbel" charset="0"/>
              </a:rPr>
              <a:t>ELT. = Extended Leadership Team / Top 100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3EEEFD-53FB-254A-97EF-486B5C65ADFB}"/>
              </a:ext>
            </a:extLst>
          </p:cNvPr>
          <p:cNvGrpSpPr/>
          <p:nvPr/>
        </p:nvGrpSpPr>
        <p:grpSpPr>
          <a:xfrm>
            <a:off x="5067300" y="1345536"/>
            <a:ext cx="2057400" cy="1169064"/>
            <a:chOff x="5067300" y="1057448"/>
            <a:chExt cx="2057400" cy="1169064"/>
          </a:xfrm>
        </p:grpSpPr>
        <p:sp>
          <p:nvSpPr>
            <p:cNvPr id="4" name="Rectangle 3"/>
            <p:cNvSpPr/>
            <p:nvPr/>
          </p:nvSpPr>
          <p:spPr>
            <a:xfrm>
              <a:off x="5067300" y="1167902"/>
              <a:ext cx="2057400" cy="960518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0000">
                  <a:schemeClr val="accent2"/>
                </a:gs>
                <a:gs pos="100000">
                  <a:schemeClr val="accent2">
                    <a:lumMod val="43000"/>
                    <a:lumOff val="57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 defTabSz="913972">
                <a:defRPr/>
              </a:pPr>
              <a:endParaRPr lang="en-US" dirty="0">
                <a:solidFill>
                  <a:prstClr val="white"/>
                </a:solidFill>
                <a:latin typeface="Helvetica" pitchFamily="2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067300" y="1219202"/>
              <a:ext cx="2057400" cy="461665"/>
            </a:xfrm>
            <a:prstGeom prst="rect">
              <a:avLst/>
            </a:prstGeom>
            <a:noFill/>
          </p:spPr>
          <p:txBody>
            <a:bodyPr wrap="square" lIns="91429" tIns="45714" rIns="91429" bIns="45714" rtlCol="0">
              <a:spAutoFit/>
            </a:bodyPr>
            <a:lstStyle/>
            <a:p>
              <a:pPr algn="ctr" defTabSz="913972">
                <a:defRPr/>
              </a:pPr>
              <a:r>
                <a:rPr lang="en-US" sz="2400" dirty="0">
                  <a:solidFill>
                    <a:srgbClr val="B50938"/>
                  </a:solidFill>
                  <a:latin typeface="Helvetica" pitchFamily="2" charset="0"/>
                  <a:ea typeface="Corbel" charset="0"/>
                  <a:cs typeface="Corbel" charset="0"/>
                </a:rPr>
                <a:t>BOARD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67300" y="1600202"/>
              <a:ext cx="2057400" cy="461665"/>
            </a:xfrm>
            <a:prstGeom prst="rect">
              <a:avLst/>
            </a:prstGeom>
            <a:noFill/>
          </p:spPr>
          <p:txBody>
            <a:bodyPr wrap="square" lIns="91429" tIns="45714" rIns="91429" bIns="45714" rtlCol="0">
              <a:spAutoFit/>
            </a:bodyPr>
            <a:lstStyle/>
            <a:p>
              <a:pPr algn="ctr" defTabSz="913972">
                <a:defRPr/>
              </a:pPr>
              <a:r>
                <a:rPr lang="en-US" sz="2400" dirty="0">
                  <a:solidFill>
                    <a:srgbClr val="5F6062">
                      <a:lumMod val="50000"/>
                    </a:srgbClr>
                  </a:solidFill>
                  <a:latin typeface="Helvetica" pitchFamily="2" charset="0"/>
                  <a:ea typeface="Corbel" charset="0"/>
                  <a:cs typeface="Corbel" charset="0"/>
                </a:rPr>
                <a:t>N=9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5486400" y="1057448"/>
              <a:ext cx="1219200" cy="1169064"/>
            </a:xfrm>
            <a:prstGeom prst="ellipse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 defTabSz="913972">
                <a:defRPr/>
              </a:pPr>
              <a:endParaRPr lang="en-AU" dirty="0">
                <a:solidFill>
                  <a:prstClr val="white"/>
                </a:solidFill>
                <a:latin typeface="Helvetica" pitchFamily="2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2475CF8-BE3C-AB4F-ACE6-3034BCAE2C49}"/>
              </a:ext>
            </a:extLst>
          </p:cNvPr>
          <p:cNvGrpSpPr/>
          <p:nvPr/>
        </p:nvGrpSpPr>
        <p:grpSpPr>
          <a:xfrm>
            <a:off x="5067300" y="2717137"/>
            <a:ext cx="2057400" cy="1169064"/>
            <a:chOff x="5067300" y="2717137"/>
            <a:chExt cx="2057400" cy="1169064"/>
          </a:xfrm>
        </p:grpSpPr>
        <p:sp>
          <p:nvSpPr>
            <p:cNvPr id="28" name="Rectangle 27"/>
            <p:cNvSpPr/>
            <p:nvPr/>
          </p:nvSpPr>
          <p:spPr>
            <a:xfrm>
              <a:off x="5067300" y="2819401"/>
              <a:ext cx="2057400" cy="960518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0000">
                  <a:schemeClr val="accent2"/>
                </a:gs>
                <a:gs pos="100000">
                  <a:schemeClr val="accent2">
                    <a:lumMod val="43000"/>
                    <a:lumOff val="57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 defTabSz="913972">
                <a:defRPr/>
              </a:pPr>
              <a:endParaRPr lang="en-US" dirty="0">
                <a:solidFill>
                  <a:prstClr val="white"/>
                </a:solidFill>
                <a:latin typeface="Helvetica" pitchFamily="2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067300" y="2870701"/>
              <a:ext cx="2057400" cy="461665"/>
            </a:xfrm>
            <a:prstGeom prst="rect">
              <a:avLst/>
            </a:prstGeom>
            <a:noFill/>
          </p:spPr>
          <p:txBody>
            <a:bodyPr wrap="square" lIns="91429" tIns="45714" rIns="91429" bIns="45714" rtlCol="0">
              <a:spAutoFit/>
            </a:bodyPr>
            <a:lstStyle/>
            <a:p>
              <a:pPr algn="ctr" defTabSz="913972">
                <a:defRPr/>
              </a:pPr>
              <a:r>
                <a:rPr lang="en-US" sz="2400" dirty="0">
                  <a:solidFill>
                    <a:srgbClr val="B50938"/>
                  </a:solidFill>
                  <a:latin typeface="Helvetica" pitchFamily="2" charset="0"/>
                  <a:ea typeface="Corbel" charset="0"/>
                  <a:cs typeface="Corbel" charset="0"/>
                </a:rPr>
                <a:t>EXEC. TEAM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067300" y="3251701"/>
              <a:ext cx="2057400" cy="461665"/>
            </a:xfrm>
            <a:prstGeom prst="rect">
              <a:avLst/>
            </a:prstGeom>
            <a:noFill/>
          </p:spPr>
          <p:txBody>
            <a:bodyPr wrap="square" lIns="91429" tIns="45714" rIns="91429" bIns="45714" rtlCol="0">
              <a:spAutoFit/>
            </a:bodyPr>
            <a:lstStyle/>
            <a:p>
              <a:pPr algn="ctr" defTabSz="913972">
                <a:defRPr/>
              </a:pPr>
              <a:r>
                <a:rPr lang="en-US" sz="2400" dirty="0">
                  <a:solidFill>
                    <a:srgbClr val="5F6062">
                      <a:lumMod val="50000"/>
                    </a:srgbClr>
                  </a:solidFill>
                  <a:latin typeface="Helvetica" pitchFamily="2" charset="0"/>
                  <a:ea typeface="Corbel" charset="0"/>
                  <a:cs typeface="Corbel" charset="0"/>
                </a:rPr>
                <a:t>N=11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5486400" y="2717137"/>
              <a:ext cx="1219200" cy="1169064"/>
            </a:xfrm>
            <a:prstGeom prst="ellipse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 defTabSz="913972">
                <a:defRPr/>
              </a:pPr>
              <a:endParaRPr lang="en-AU" dirty="0">
                <a:solidFill>
                  <a:prstClr val="white"/>
                </a:solidFill>
                <a:latin typeface="Helvetica" pitchFamily="2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54B9E5F-1186-A647-BD50-731F3F03CB81}"/>
              </a:ext>
            </a:extLst>
          </p:cNvPr>
          <p:cNvGrpSpPr/>
          <p:nvPr/>
        </p:nvGrpSpPr>
        <p:grpSpPr>
          <a:xfrm>
            <a:off x="3886200" y="3962400"/>
            <a:ext cx="2057400" cy="1169064"/>
            <a:chOff x="3314700" y="4393536"/>
            <a:chExt cx="2057400" cy="1169064"/>
          </a:xfrm>
        </p:grpSpPr>
        <p:sp>
          <p:nvSpPr>
            <p:cNvPr id="31" name="Rectangle 30"/>
            <p:cNvSpPr/>
            <p:nvPr/>
          </p:nvSpPr>
          <p:spPr>
            <a:xfrm>
              <a:off x="3314700" y="4529343"/>
              <a:ext cx="2057400" cy="960518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0000">
                  <a:schemeClr val="accent2"/>
                </a:gs>
                <a:gs pos="100000">
                  <a:schemeClr val="accent2">
                    <a:lumMod val="43000"/>
                    <a:lumOff val="57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 defTabSz="913972">
                <a:defRPr/>
              </a:pPr>
              <a:endParaRPr lang="en-US" dirty="0">
                <a:solidFill>
                  <a:prstClr val="white"/>
                </a:solidFill>
                <a:latin typeface="Helvetica" pitchFamily="2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314700" y="4580642"/>
              <a:ext cx="2057400" cy="461665"/>
            </a:xfrm>
            <a:prstGeom prst="rect">
              <a:avLst/>
            </a:prstGeom>
            <a:noFill/>
          </p:spPr>
          <p:txBody>
            <a:bodyPr wrap="square" lIns="91429" tIns="45714" rIns="91429" bIns="45714" rtlCol="0">
              <a:spAutoFit/>
            </a:bodyPr>
            <a:lstStyle/>
            <a:p>
              <a:pPr algn="ctr" defTabSz="913972">
                <a:defRPr/>
              </a:pPr>
              <a:r>
                <a:rPr lang="en-US" sz="2400" dirty="0">
                  <a:solidFill>
                    <a:srgbClr val="B50938"/>
                  </a:solidFill>
                  <a:latin typeface="Helvetica" pitchFamily="2" charset="0"/>
                  <a:ea typeface="Corbel" charset="0"/>
                  <a:cs typeface="Corbel" charset="0"/>
                </a:rPr>
                <a:t>ELT 1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314700" y="4961642"/>
              <a:ext cx="2057400" cy="461665"/>
            </a:xfrm>
            <a:prstGeom prst="rect">
              <a:avLst/>
            </a:prstGeom>
            <a:noFill/>
          </p:spPr>
          <p:txBody>
            <a:bodyPr wrap="square" lIns="91429" tIns="45714" rIns="91429" bIns="45714" rtlCol="0">
              <a:spAutoFit/>
            </a:bodyPr>
            <a:lstStyle/>
            <a:p>
              <a:pPr algn="ctr" defTabSz="913972">
                <a:defRPr/>
              </a:pPr>
              <a:r>
                <a:rPr lang="en-US" sz="2400" dirty="0">
                  <a:solidFill>
                    <a:srgbClr val="5F6062">
                      <a:lumMod val="50000"/>
                    </a:srgbClr>
                  </a:solidFill>
                  <a:latin typeface="Helvetica" pitchFamily="2" charset="0"/>
                  <a:ea typeface="Corbel" charset="0"/>
                  <a:cs typeface="Corbel" charset="0"/>
                </a:rPr>
                <a:t>N=28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3733800" y="4393536"/>
              <a:ext cx="1219200" cy="1169064"/>
            </a:xfrm>
            <a:prstGeom prst="ellipse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 defTabSz="913972">
                <a:defRPr/>
              </a:pPr>
              <a:endParaRPr lang="en-AU" dirty="0">
                <a:solidFill>
                  <a:prstClr val="white"/>
                </a:solidFill>
                <a:latin typeface="Helvetica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6492B7B-C231-E54C-8950-60CB252F857B}"/>
              </a:ext>
            </a:extLst>
          </p:cNvPr>
          <p:cNvGrpSpPr/>
          <p:nvPr/>
        </p:nvGrpSpPr>
        <p:grpSpPr>
          <a:xfrm>
            <a:off x="6324600" y="3962400"/>
            <a:ext cx="2057400" cy="1169064"/>
            <a:chOff x="6819900" y="4393537"/>
            <a:chExt cx="2057400" cy="1169064"/>
          </a:xfrm>
        </p:grpSpPr>
        <p:sp>
          <p:nvSpPr>
            <p:cNvPr id="34" name="Rectangle 33"/>
            <p:cNvSpPr/>
            <p:nvPr/>
          </p:nvSpPr>
          <p:spPr>
            <a:xfrm>
              <a:off x="6819900" y="4529343"/>
              <a:ext cx="2057400" cy="960518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0000">
                  <a:schemeClr val="accent2"/>
                </a:gs>
                <a:gs pos="100000">
                  <a:schemeClr val="accent2">
                    <a:lumMod val="43000"/>
                    <a:lumOff val="57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 defTabSz="913972">
                <a:defRPr/>
              </a:pPr>
              <a:endParaRPr lang="en-US" dirty="0">
                <a:solidFill>
                  <a:prstClr val="white"/>
                </a:solidFill>
                <a:latin typeface="Helvetica" pitchFamily="2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819900" y="4580643"/>
              <a:ext cx="2057400" cy="461665"/>
            </a:xfrm>
            <a:prstGeom prst="rect">
              <a:avLst/>
            </a:prstGeom>
            <a:noFill/>
          </p:spPr>
          <p:txBody>
            <a:bodyPr wrap="square" lIns="91429" tIns="45714" rIns="91429" bIns="45714" rtlCol="0">
              <a:spAutoFit/>
            </a:bodyPr>
            <a:lstStyle/>
            <a:p>
              <a:pPr algn="ctr" defTabSz="913972">
                <a:defRPr/>
              </a:pPr>
              <a:r>
                <a:rPr lang="en-US" sz="2400" dirty="0">
                  <a:solidFill>
                    <a:srgbClr val="B50938"/>
                  </a:solidFill>
                  <a:latin typeface="Helvetica" pitchFamily="2" charset="0"/>
                  <a:ea typeface="Corbel" charset="0"/>
                  <a:cs typeface="Corbel" charset="0"/>
                </a:rPr>
                <a:t>ELT 2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819900" y="4961643"/>
              <a:ext cx="2057400" cy="461665"/>
            </a:xfrm>
            <a:prstGeom prst="rect">
              <a:avLst/>
            </a:prstGeom>
            <a:noFill/>
          </p:spPr>
          <p:txBody>
            <a:bodyPr wrap="square" lIns="91429" tIns="45714" rIns="91429" bIns="45714" rtlCol="0">
              <a:spAutoFit/>
            </a:bodyPr>
            <a:lstStyle/>
            <a:p>
              <a:pPr algn="ctr" defTabSz="913972">
                <a:defRPr/>
              </a:pPr>
              <a:r>
                <a:rPr lang="en-US" sz="2400" dirty="0">
                  <a:solidFill>
                    <a:srgbClr val="5F6062">
                      <a:lumMod val="50000"/>
                    </a:srgbClr>
                  </a:solidFill>
                  <a:latin typeface="Helvetica" pitchFamily="2" charset="0"/>
                  <a:ea typeface="Corbel" charset="0"/>
                  <a:cs typeface="Corbel" charset="0"/>
                </a:rPr>
                <a:t>N=72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7239000" y="4393537"/>
              <a:ext cx="1219200" cy="1169064"/>
            </a:xfrm>
            <a:prstGeom prst="ellipse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 defTabSz="913972">
                <a:defRPr/>
              </a:pPr>
              <a:endParaRPr lang="en-AU" dirty="0">
                <a:solidFill>
                  <a:prstClr val="white"/>
                </a:solidFill>
                <a:latin typeface="Helvetica" pitchFamily="2" charset="0"/>
              </a:endParaRPr>
            </a:p>
          </p:txBody>
        </p:sp>
      </p:grpSp>
      <p:sp>
        <p:nvSpPr>
          <p:cNvPr id="39" name="Oval 38"/>
          <p:cNvSpPr>
            <a:spLocks noChangeAspect="1"/>
          </p:cNvSpPr>
          <p:nvPr/>
        </p:nvSpPr>
        <p:spPr>
          <a:xfrm>
            <a:off x="3566160" y="990601"/>
            <a:ext cx="5120640" cy="5120640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 defTabSz="913972">
              <a:defRPr/>
            </a:pPr>
            <a:endParaRPr lang="en-AU" dirty="0">
              <a:ln>
                <a:solidFill>
                  <a:srgbClr val="5F6062"/>
                </a:solidFill>
                <a:prstDash val="dash"/>
              </a:ln>
              <a:solidFill>
                <a:prstClr val="white"/>
              </a:solidFill>
              <a:latin typeface="Helvetica" pitchFamily="2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900749E-2A01-C841-9258-520CFC2183E0}"/>
              </a:ext>
            </a:extLst>
          </p:cNvPr>
          <p:cNvCxnSpPr>
            <a:cxnSpLocks/>
          </p:cNvCxnSpPr>
          <p:nvPr/>
        </p:nvCxnSpPr>
        <p:spPr>
          <a:xfrm flipH="1" flipV="1">
            <a:off x="6705600" y="3779920"/>
            <a:ext cx="381000" cy="249033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headEnd type="none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C00F1A2-A380-A641-AAE2-C8A7F4397E15}"/>
              </a:ext>
            </a:extLst>
          </p:cNvPr>
          <p:cNvCxnSpPr>
            <a:cxnSpLocks/>
          </p:cNvCxnSpPr>
          <p:nvPr/>
        </p:nvCxnSpPr>
        <p:spPr>
          <a:xfrm flipV="1">
            <a:off x="5210175" y="3784078"/>
            <a:ext cx="409575" cy="255891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headEnd type="none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376C4469-59EA-9948-9FF1-C52CFF427FA4}"/>
              </a:ext>
            </a:extLst>
          </p:cNvPr>
          <p:cNvSpPr txBox="1"/>
          <p:nvPr/>
        </p:nvSpPr>
        <p:spPr>
          <a:xfrm>
            <a:off x="6867524" y="2521492"/>
            <a:ext cx="2057400" cy="461665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 defTabSz="913972">
              <a:defRPr/>
            </a:pPr>
            <a:r>
              <a:rPr lang="en-US" sz="2400" dirty="0">
                <a:solidFill>
                  <a:srgbClr val="5F6062">
                    <a:lumMod val="50000"/>
                  </a:srgbClr>
                </a:solidFill>
                <a:latin typeface="Helvetica" pitchFamily="2" charset="0"/>
                <a:ea typeface="Corbel" charset="0"/>
                <a:cs typeface="Corbel" charset="0"/>
              </a:rPr>
              <a:t>N=120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71272DD-B877-3245-A574-68E6F7D97FC8}"/>
              </a:ext>
            </a:extLst>
          </p:cNvPr>
          <p:cNvSpPr txBox="1"/>
          <p:nvPr/>
        </p:nvSpPr>
        <p:spPr>
          <a:xfrm>
            <a:off x="6877050" y="2188396"/>
            <a:ext cx="2057400" cy="461665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 defTabSz="913972">
              <a:defRPr/>
            </a:pPr>
            <a:r>
              <a:rPr lang="en-US" sz="2400" dirty="0">
                <a:solidFill>
                  <a:srgbClr val="B50938"/>
                </a:solidFill>
                <a:latin typeface="Helvetica" pitchFamily="2" charset="0"/>
                <a:ea typeface="Corbel" charset="0"/>
                <a:cs typeface="Corbel" charset="0"/>
              </a:rPr>
              <a:t>ALL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9244552-3691-E649-ADF7-B266EFCCC787}"/>
              </a:ext>
            </a:extLst>
          </p:cNvPr>
          <p:cNvSpPr txBox="1"/>
          <p:nvPr/>
        </p:nvSpPr>
        <p:spPr>
          <a:xfrm>
            <a:off x="479425" y="1555883"/>
            <a:ext cx="3137535" cy="830985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 defTabSz="913972">
              <a:defRPr/>
            </a:pPr>
            <a:r>
              <a:rPr lang="en-US" sz="2400" dirty="0">
                <a:solidFill>
                  <a:srgbClr val="5F6062">
                    <a:lumMod val="50000"/>
                  </a:srgbClr>
                </a:solidFill>
                <a:latin typeface="Helvetica" pitchFamily="2" charset="0"/>
                <a:ea typeface="Corbel" charset="0"/>
                <a:cs typeface="Corbel" charset="0"/>
              </a:rPr>
              <a:t>Focus:</a:t>
            </a:r>
            <a:br>
              <a:rPr lang="en-US" sz="2400" dirty="0">
                <a:solidFill>
                  <a:srgbClr val="5F6062">
                    <a:lumMod val="50000"/>
                  </a:srgbClr>
                </a:solidFill>
                <a:latin typeface="Helvetica" pitchFamily="2" charset="0"/>
                <a:ea typeface="Corbel" charset="0"/>
                <a:cs typeface="Corbel" charset="0"/>
              </a:rPr>
            </a:br>
            <a:r>
              <a:rPr lang="en-US" sz="2400" dirty="0">
                <a:solidFill>
                  <a:srgbClr val="5F6062">
                    <a:lumMod val="50000"/>
                  </a:srgbClr>
                </a:solidFill>
                <a:latin typeface="Helvetica" pitchFamily="2" charset="0"/>
                <a:ea typeface="Corbel" charset="0"/>
                <a:cs typeface="Corbel" charset="0"/>
              </a:rPr>
              <a:t>Executive Team</a:t>
            </a:r>
          </a:p>
        </p:txBody>
      </p:sp>
    </p:spTree>
    <p:extLst>
      <p:ext uri="{BB962C8B-B14F-4D97-AF65-F5344CB8AC3E}">
        <p14:creationId xmlns:p14="http://schemas.microsoft.com/office/powerpoint/2010/main" val="429038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iver in a forest&#10;&#10;Description automatically generated with low confidence">
            <a:extLst>
              <a:ext uri="{FF2B5EF4-FFF2-40B4-BE49-F238E27FC236}">
                <a16:creationId xmlns:a16="http://schemas.microsoft.com/office/drawing/2014/main" id="{BB937D5E-2723-314A-87AE-35A348A87B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87" b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2359FA8-79CB-C349-AD35-EFB690FF0AA6}"/>
              </a:ext>
            </a:extLst>
          </p:cNvPr>
          <p:cNvSpPr txBox="1">
            <a:spLocks/>
          </p:cNvSpPr>
          <p:nvPr/>
        </p:nvSpPr>
        <p:spPr>
          <a:xfrm>
            <a:off x="1371600" y="1676400"/>
            <a:ext cx="9448800" cy="2667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rgbClr val="000000"/>
                </a:solidFill>
                <a:latin typeface="Helvetica Light" panose="020B0403020202020204" pitchFamily="34" charset="0"/>
                <a:ea typeface="+mj-ea"/>
                <a:cs typeface="+mj-cs"/>
              </a:defRPr>
            </a:lvl1pPr>
          </a:lstStyle>
          <a:p>
            <a:pPr fontAlgn="base"/>
            <a:r>
              <a:rPr lang="en-US" sz="3200" cap="all" dirty="0">
                <a:solidFill>
                  <a:schemeClr val="bg1"/>
                </a:solidFill>
                <a:latin typeface="Helvetica" pitchFamily="2" charset="0"/>
              </a:rPr>
              <a:t>WE EXIST TO EVOLVE THE CONSCIOUS PRACTICE OF LEADERSHIP,</a:t>
            </a:r>
            <a:br>
              <a:rPr lang="en-US" sz="3200" cap="all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US" sz="3200" cap="all" dirty="0">
                <a:solidFill>
                  <a:schemeClr val="bg1"/>
                </a:solidFill>
                <a:latin typeface="Helvetica" pitchFamily="2" charset="0"/>
              </a:rPr>
              <a:t>TO STEWARD THE PLANET,</a:t>
            </a:r>
            <a:br>
              <a:rPr lang="en-US" sz="3200" cap="all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US" sz="3200" cap="all" dirty="0">
                <a:solidFill>
                  <a:schemeClr val="bg1"/>
                </a:solidFill>
                <a:latin typeface="Helvetica" pitchFamily="2" charset="0"/>
              </a:rPr>
              <a:t>AND AWAKEN US ALL TO OUR INHERENT UNITY.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734254-6892-D74F-B651-3D651BF5EC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8401" y="6096037"/>
            <a:ext cx="1741271" cy="81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473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31780" y="766838"/>
            <a:ext cx="5045620" cy="49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Collective Leadership Assessment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1329" y="1447800"/>
            <a:ext cx="2358271" cy="3124200"/>
          </a:xfrm>
        </p:spPr>
        <p:txBody>
          <a:bodyPr/>
          <a:lstStyle/>
          <a:p>
            <a:r>
              <a:rPr lang="en-US" dirty="0">
                <a:sym typeface="Times" pitchFamily="-20" charset="0"/>
              </a:rPr>
              <a:t>Collective</a:t>
            </a:r>
            <a:br>
              <a:rPr lang="en-US" dirty="0">
                <a:sym typeface="Times" pitchFamily="-20" charset="0"/>
              </a:rPr>
            </a:br>
            <a:r>
              <a:rPr lang="en-US" dirty="0">
                <a:sym typeface="Times" pitchFamily="-20" charset="0"/>
              </a:rPr>
              <a:t>Leadership Assessment </a:t>
            </a:r>
            <a:br>
              <a:rPr lang="en-US" dirty="0">
                <a:sym typeface="Times" pitchFamily="-20" charset="0"/>
              </a:rPr>
            </a:br>
            <a:br>
              <a:rPr lang="en-US" dirty="0">
                <a:sym typeface="Times" pitchFamily="-20" charset="0"/>
              </a:rPr>
            </a:br>
            <a:r>
              <a:rPr lang="en-US" dirty="0">
                <a:sym typeface="Times" pitchFamily="-20" charset="0"/>
              </a:rPr>
              <a:t>    BEFORE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48DE79-02DA-46F6-9427-7D6BA05045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82170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31586" y="766742"/>
            <a:ext cx="5045815" cy="4943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Collective Leadership Assessment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61329" y="1447800"/>
            <a:ext cx="2358271" cy="3124200"/>
          </a:xfrm>
        </p:spPr>
        <p:txBody>
          <a:bodyPr/>
          <a:lstStyle/>
          <a:p>
            <a:r>
              <a:rPr lang="en-US" dirty="0">
                <a:sym typeface="Times" pitchFamily="-20" charset="0"/>
              </a:rPr>
              <a:t>Collective</a:t>
            </a:r>
            <a:br>
              <a:rPr lang="en-US" dirty="0">
                <a:sym typeface="Times" pitchFamily="-20" charset="0"/>
              </a:rPr>
            </a:br>
            <a:r>
              <a:rPr lang="en-US" dirty="0">
                <a:sym typeface="Times" pitchFamily="-20" charset="0"/>
              </a:rPr>
              <a:t>Leadership Assessment </a:t>
            </a:r>
            <a:br>
              <a:rPr lang="en-US" dirty="0">
                <a:sym typeface="Times" pitchFamily="-20" charset="0"/>
              </a:rPr>
            </a:br>
            <a:br>
              <a:rPr lang="en-US" dirty="0">
                <a:sym typeface="Times" pitchFamily="-20" charset="0"/>
              </a:rPr>
            </a:br>
            <a:r>
              <a:rPr lang="en-US" dirty="0">
                <a:sym typeface="Times" pitchFamily="-20" charset="0"/>
              </a:rPr>
              <a:t>     AFTER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CE58B2-79C5-4E93-AA06-78C370FFB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05192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9F5684-BBC0-C143-B83C-B8AF88EB87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860" y="313886"/>
            <a:ext cx="11022811" cy="1426481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23361B1-3902-9F4F-AC7F-2EADE4913D1D}"/>
              </a:ext>
            </a:extLst>
          </p:cNvPr>
          <p:cNvSpPr txBox="1">
            <a:spLocks/>
          </p:cNvSpPr>
          <p:nvPr/>
        </p:nvSpPr>
        <p:spPr>
          <a:xfrm>
            <a:off x="392328" y="208062"/>
            <a:ext cx="11407344" cy="533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3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F6062">
                    <a:lumMod val="50000"/>
                  </a:srgbClr>
                </a:solidFill>
                <a:effectLst/>
                <a:uLnTx/>
                <a:uFillTx/>
                <a:latin typeface="Helvetica Light" panose="020B0403020202020204" pitchFamily="34" charset="0"/>
                <a:ea typeface="+mj-ea"/>
                <a:cs typeface="+mj-cs"/>
              </a:rPr>
              <a:t>Sorts Tables from CLA Report</a:t>
            </a: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lumMod val="50000"/>
                </a:srgbClr>
              </a:solidFill>
              <a:effectLst/>
              <a:uLnTx/>
              <a:uFillTx/>
              <a:latin typeface="Helvetica Light" panose="020B0403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6314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4.79167E-6 -0.947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3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9598632" y="1143000"/>
            <a:ext cx="914400" cy="2895600"/>
          </a:xfrm>
          <a:prstGeom prst="ellipse">
            <a:avLst/>
          </a:prstGeom>
          <a:gradFill>
            <a:gsLst>
              <a:gs pos="0">
                <a:schemeClr val="accent1">
                  <a:shade val="51000"/>
                  <a:satMod val="130000"/>
                </a:schemeClr>
              </a:gs>
              <a:gs pos="18000">
                <a:schemeClr val="accent1">
                  <a:shade val="93000"/>
                  <a:satMod val="130000"/>
                </a:schemeClr>
              </a:gs>
              <a:gs pos="69000">
                <a:schemeClr val="accent1">
                  <a:lumMod val="34000"/>
                  <a:lumOff val="66000"/>
                </a:schemeClr>
              </a:gs>
            </a:gsLst>
            <a:lin ang="144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Oval 1"/>
          <p:cNvSpPr/>
          <p:nvPr/>
        </p:nvSpPr>
        <p:spPr>
          <a:xfrm>
            <a:off x="4191000" y="1143000"/>
            <a:ext cx="914400" cy="2895600"/>
          </a:xfrm>
          <a:prstGeom prst="ellipse">
            <a:avLst/>
          </a:prstGeom>
          <a:gradFill>
            <a:gsLst>
              <a:gs pos="0">
                <a:schemeClr val="accent1">
                  <a:shade val="51000"/>
                  <a:satMod val="130000"/>
                </a:schemeClr>
              </a:gs>
              <a:gs pos="18000">
                <a:schemeClr val="accent1">
                  <a:shade val="93000"/>
                  <a:satMod val="130000"/>
                </a:schemeClr>
              </a:gs>
              <a:gs pos="69000">
                <a:schemeClr val="accent1">
                  <a:lumMod val="34000"/>
                  <a:lumOff val="66000"/>
                </a:schemeClr>
              </a:gs>
            </a:gsLst>
            <a:lin ang="144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Corbel" charset="0"/>
                <a:ea typeface="Corbel" charset="0"/>
                <a:cs typeface="Corbel" charset="0"/>
              </a:rPr>
              <a:t>Certification Workshop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927416" y="170329"/>
            <a:ext cx="8875059" cy="838200"/>
          </a:xfrm>
          <a:prstGeom prst="rect">
            <a:avLst/>
          </a:prstGeom>
        </p:spPr>
        <p:txBody>
          <a:bodyPr vert="horz" lIns="89844" tIns="44922" rIns="89844" bIns="44922" rtlCol="0" anchor="b">
            <a:noAutofit/>
          </a:bodyPr>
          <a:lstStyle>
            <a:lvl1pPr algn="l" defTabSz="1018824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r>
              <a:rPr lang="en-US" sz="3100" dirty="0">
                <a:latin typeface="Corbel"/>
                <a:ea typeface="ＭＳ Ｐゴシック" charset="0"/>
                <a:cs typeface="Corbel"/>
              </a:rPr>
              <a:t>Collective Leadership “Brand”</a:t>
            </a:r>
          </a:p>
        </p:txBody>
      </p:sp>
      <p:pic>
        <p:nvPicPr>
          <p:cNvPr id="6" name="Picture 5" descr="PSNS  IMF SLT Group Report_Report_July 2011.pdf"/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" t="4005" r="51625" b="78586"/>
          <a:stretch/>
        </p:blipFill>
        <p:spPr>
          <a:xfrm>
            <a:off x="1590195" y="1191741"/>
            <a:ext cx="4512642" cy="2356158"/>
          </a:xfrm>
          <a:prstGeom prst="rect">
            <a:avLst/>
          </a:prstGeom>
        </p:spPr>
      </p:pic>
      <p:pic>
        <p:nvPicPr>
          <p:cNvPr id="7" name="Picture 6" descr="PSNS  IMF SLT Group Report_Report_July 2011.pdf"/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0" t="4005" r="5839" b="78586"/>
          <a:stretch/>
        </p:blipFill>
        <p:spPr>
          <a:xfrm>
            <a:off x="6169032" y="1191741"/>
            <a:ext cx="4432774" cy="2356158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711694" y="3547900"/>
            <a:ext cx="4326555" cy="0"/>
          </a:xfrm>
          <a:prstGeom prst="line">
            <a:avLst/>
          </a:prstGeom>
          <a:ln w="19050">
            <a:solidFill>
              <a:schemeClr val="tx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216316" y="3547899"/>
            <a:ext cx="4326556" cy="0"/>
          </a:xfrm>
          <a:prstGeom prst="line">
            <a:avLst/>
          </a:prstGeom>
          <a:ln w="19050">
            <a:solidFill>
              <a:schemeClr val="tx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3"/>
          <p:cNvSpPr txBox="1">
            <a:spLocks/>
          </p:cNvSpPr>
          <p:nvPr/>
        </p:nvSpPr>
        <p:spPr>
          <a:xfrm>
            <a:off x="1936380" y="4114800"/>
            <a:ext cx="3854820" cy="806824"/>
          </a:xfrm>
          <a:prstGeom prst="rect">
            <a:avLst/>
          </a:prstGeom>
        </p:spPr>
        <p:txBody>
          <a:bodyPr vert="horz" lIns="89760" tIns="44881" rIns="89760" bIns="44881" rtlCol="0" anchor="b">
            <a:noAutofit/>
          </a:bodyPr>
          <a:lstStyle>
            <a:lvl1pPr algn="l" defTabSz="1017871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303031"/>
                </a:solidFill>
              </a:rPr>
              <a:t>How the team thinks they are leading…</a:t>
            </a:r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6423026" y="4070350"/>
            <a:ext cx="4168775" cy="806450"/>
          </a:xfrm>
          <a:prstGeom prst="rect">
            <a:avLst/>
          </a:prstGeom>
        </p:spPr>
        <p:txBody>
          <a:bodyPr vert="horz" lIns="91407" tIns="45704" rIns="91407" bIns="45704" rtlCol="0" anchor="ctr">
            <a:noAutofit/>
          </a:bodyPr>
          <a:lstStyle>
            <a:lvl1pPr algn="ctr" defTabSz="91407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solidFill>
                  <a:srgbClr val="303031"/>
                </a:solidFill>
              </a:rPr>
              <a:t>Other people’s primary experience of the team…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0A1CCB-14AE-4C6B-BC4B-A139375B7F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05000" y="6375151"/>
            <a:ext cx="5486400" cy="261610"/>
          </a:xfrm>
        </p:spPr>
        <p:txBody>
          <a:bodyPr/>
          <a:lstStyle/>
          <a:p>
            <a:r>
              <a:rPr lang="en-US" dirty="0">
                <a:latin typeface="Corbel" charset="0"/>
                <a:ea typeface="Corbel" charset="0"/>
                <a:cs typeface="Corbel" charset="0"/>
              </a:rPr>
              <a:t>COLLECTIVE LEADERSHIP ASSESSMENT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4221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Group/Team Coaching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905000" y="6320137"/>
            <a:ext cx="5486400" cy="371640"/>
          </a:xfrm>
        </p:spPr>
        <p:txBody>
          <a:bodyPr/>
          <a:lstStyle/>
          <a:p>
            <a:r>
              <a:rPr lang="en-US" dirty="0">
                <a:latin typeface="Corbel" charset="0"/>
                <a:ea typeface="Corbel" charset="0"/>
                <a:cs typeface="Corbel" charset="0"/>
              </a:rPr>
              <a:t>COLLECTIVE LEADERSHIP ASSESSMENT </a:t>
            </a:r>
          </a:p>
          <a:p>
            <a:endParaRPr lang="en-US" dirty="0"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Corbel" charset="0"/>
                <a:ea typeface="Corbel" charset="0"/>
                <a:cs typeface="Corbel" charset="0"/>
              </a:rPr>
              <a:t>Certification Workshop</a:t>
            </a:r>
          </a:p>
        </p:txBody>
      </p:sp>
      <p:sp>
        <p:nvSpPr>
          <p:cNvPr id="9" name="Shape 1580"/>
          <p:cNvSpPr/>
          <p:nvPr/>
        </p:nvSpPr>
        <p:spPr>
          <a:xfrm>
            <a:off x="1933120" y="1311474"/>
            <a:ext cx="7759898" cy="3803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>
            <a:spAutoFit/>
          </a:bodyPr>
          <a:lstStyle/>
          <a:p>
            <a:pPr marL="349250" marR="40638" indent="-349250" defTabSz="455398">
              <a:lnSpc>
                <a:spcPct val="120000"/>
              </a:lnSpc>
              <a:spcBef>
                <a:spcPts val="562"/>
              </a:spcBef>
              <a:buSzPct val="100000"/>
              <a:buFont typeface="Arial"/>
              <a:buChar char="•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orbel"/>
              </a:defRPr>
            </a:pPr>
            <a:r>
              <a:rPr sz="1687" dirty="0">
                <a:latin typeface="Corbel" charset="0"/>
                <a:ea typeface="Corbel" charset="0"/>
                <a:cs typeface="Corbel" charset="0"/>
              </a:rPr>
              <a:t>Can be hugely cost effective for </a:t>
            </a:r>
            <a:r>
              <a:rPr lang="en-US" sz="1687" dirty="0">
                <a:latin typeface="Corbel" charset="0"/>
                <a:ea typeface="Corbel" charset="0"/>
                <a:cs typeface="Corbel" charset="0"/>
              </a:rPr>
              <a:t>organization</a:t>
            </a:r>
            <a:endParaRPr sz="1687" dirty="0">
              <a:latin typeface="Corbel" charset="0"/>
              <a:ea typeface="Corbel" charset="0"/>
              <a:cs typeface="Corbel" charset="0"/>
            </a:endParaRPr>
          </a:p>
          <a:p>
            <a:pPr marL="349250" marR="40638" indent="-349250" defTabSz="455398">
              <a:lnSpc>
                <a:spcPct val="120000"/>
              </a:lnSpc>
              <a:spcBef>
                <a:spcPts val="562"/>
              </a:spcBef>
              <a:buSzPct val="100000"/>
              <a:buFont typeface="Arial"/>
              <a:buChar char="•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orbel"/>
              </a:defRPr>
            </a:pPr>
            <a:r>
              <a:rPr sz="1687" dirty="0">
                <a:latin typeface="Corbel" charset="0"/>
                <a:ea typeface="Corbel" charset="0"/>
                <a:cs typeface="Corbel" charset="0"/>
              </a:rPr>
              <a:t>Working with several members simultaneously can avoid group think</a:t>
            </a:r>
          </a:p>
          <a:p>
            <a:pPr marL="349250" marR="40638" indent="-349250" defTabSz="455398">
              <a:lnSpc>
                <a:spcPct val="120000"/>
              </a:lnSpc>
              <a:spcBef>
                <a:spcPts val="562"/>
              </a:spcBef>
              <a:buSzPct val="100000"/>
              <a:buFont typeface="Arial"/>
              <a:buChar char="•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orbel"/>
              </a:defRPr>
            </a:pPr>
            <a:r>
              <a:rPr sz="1687" dirty="0">
                <a:latin typeface="Corbel" charset="0"/>
                <a:ea typeface="Corbel" charset="0"/>
                <a:cs typeface="Corbel" charset="0"/>
              </a:rPr>
              <a:t>Allows for group skilling to occur in real time</a:t>
            </a:r>
          </a:p>
          <a:p>
            <a:pPr marL="349250" marR="40638" indent="-349250" defTabSz="455398">
              <a:lnSpc>
                <a:spcPct val="120000"/>
              </a:lnSpc>
              <a:spcBef>
                <a:spcPts val="562"/>
              </a:spcBef>
              <a:buSzPct val="100000"/>
              <a:buFont typeface="Arial"/>
              <a:buChar char="•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orbel"/>
              </a:defRPr>
            </a:pPr>
            <a:r>
              <a:rPr sz="1687" dirty="0">
                <a:latin typeface="Corbel" charset="0"/>
                <a:ea typeface="Corbel" charset="0"/>
                <a:cs typeface="Corbel" charset="0"/>
              </a:rPr>
              <a:t>Idea generation and innovation</a:t>
            </a:r>
          </a:p>
          <a:p>
            <a:pPr marL="349250" marR="40638" indent="-349250" defTabSz="455398">
              <a:lnSpc>
                <a:spcPct val="120000"/>
              </a:lnSpc>
              <a:spcBef>
                <a:spcPts val="562"/>
              </a:spcBef>
              <a:buSzPct val="100000"/>
              <a:buFont typeface="Arial"/>
              <a:buChar char="•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orbel"/>
              </a:defRPr>
            </a:pPr>
            <a:r>
              <a:rPr sz="1687" dirty="0">
                <a:latin typeface="Corbel" charset="0"/>
                <a:ea typeface="Corbel" charset="0"/>
                <a:cs typeface="Corbel" charset="0"/>
              </a:rPr>
              <a:t>Reflection periods allow for cascaded learning</a:t>
            </a:r>
          </a:p>
          <a:p>
            <a:pPr marL="349250" marR="40638" indent="-349250" defTabSz="455398">
              <a:lnSpc>
                <a:spcPct val="120000"/>
              </a:lnSpc>
              <a:spcBef>
                <a:spcPts val="562"/>
              </a:spcBef>
              <a:buSzPct val="100000"/>
              <a:buFont typeface="Arial"/>
              <a:buChar char="•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orbel"/>
              </a:defRPr>
            </a:pPr>
            <a:r>
              <a:rPr sz="1687" dirty="0">
                <a:latin typeface="Corbel" charset="0"/>
                <a:ea typeface="Corbel" charset="0"/>
                <a:cs typeface="Corbel" charset="0"/>
              </a:rPr>
              <a:t>Robust debates can test commercial assumptions</a:t>
            </a:r>
          </a:p>
          <a:p>
            <a:pPr marL="349250" marR="40638" indent="-349250" defTabSz="455398">
              <a:lnSpc>
                <a:spcPct val="120000"/>
              </a:lnSpc>
              <a:spcBef>
                <a:spcPts val="562"/>
              </a:spcBef>
              <a:buSzPct val="100000"/>
              <a:buFont typeface="Arial"/>
              <a:buChar char="•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orbel"/>
              </a:defRPr>
            </a:pPr>
            <a:r>
              <a:rPr sz="1687" dirty="0">
                <a:latin typeface="Corbel" charset="0"/>
                <a:ea typeface="Corbel" charset="0"/>
                <a:cs typeface="Corbel" charset="0"/>
              </a:rPr>
              <a:t>Learning paths can be replicated across an </a:t>
            </a:r>
            <a:r>
              <a:rPr lang="en-US" sz="1687" dirty="0">
                <a:latin typeface="Corbel" charset="0"/>
                <a:ea typeface="Corbel" charset="0"/>
                <a:cs typeface="Corbel" charset="0"/>
              </a:rPr>
              <a:t>organizations</a:t>
            </a:r>
            <a:endParaRPr sz="1687" dirty="0">
              <a:latin typeface="Corbel" charset="0"/>
              <a:ea typeface="Corbel" charset="0"/>
              <a:cs typeface="Corbel" charset="0"/>
            </a:endParaRPr>
          </a:p>
          <a:p>
            <a:pPr marL="349250" marR="40638" indent="-349250" defTabSz="455398">
              <a:lnSpc>
                <a:spcPct val="120000"/>
              </a:lnSpc>
              <a:spcBef>
                <a:spcPts val="562"/>
              </a:spcBef>
              <a:buSzPct val="100000"/>
              <a:buFont typeface="Arial"/>
              <a:buChar char="•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orbel"/>
              </a:defRPr>
            </a:pPr>
            <a:r>
              <a:rPr sz="1687" dirty="0">
                <a:latin typeface="Corbel" charset="0"/>
                <a:ea typeface="Corbel" charset="0"/>
                <a:cs typeface="Corbel" charset="0"/>
              </a:rPr>
              <a:t>Skills learned can be role modelled</a:t>
            </a:r>
          </a:p>
          <a:p>
            <a:pPr marL="349250" marR="40638" indent="-349250" defTabSz="455398">
              <a:lnSpc>
                <a:spcPct val="120000"/>
              </a:lnSpc>
              <a:spcBef>
                <a:spcPts val="562"/>
              </a:spcBef>
              <a:buSzPct val="100000"/>
              <a:buFont typeface="Arial"/>
              <a:buChar char="•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orbel"/>
              </a:defRPr>
            </a:pPr>
            <a:r>
              <a:rPr sz="1687" dirty="0">
                <a:latin typeface="Corbel" charset="0"/>
                <a:ea typeface="Corbel" charset="0"/>
                <a:cs typeface="Corbel" charset="0"/>
              </a:rPr>
              <a:t>Senior leadership teams can ensure strategic interventions are executed across the spaces in the </a:t>
            </a:r>
            <a:r>
              <a:rPr lang="en-US" sz="1687" dirty="0">
                <a:latin typeface="Corbel" charset="0"/>
                <a:ea typeface="Corbel" charset="0"/>
                <a:cs typeface="Corbel" charset="0"/>
              </a:rPr>
              <a:t>organization</a:t>
            </a:r>
            <a:endParaRPr sz="1687" dirty="0">
              <a:latin typeface="Corbel" charset="0"/>
              <a:ea typeface="Corbel" charset="0"/>
              <a:cs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1164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F4242A-B492-574B-AEF1-259A709139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" r="-1" b="14232"/>
          <a:stretch/>
        </p:blipFill>
        <p:spPr>
          <a:xfrm>
            <a:off x="-57803" y="0"/>
            <a:ext cx="12249803" cy="6997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D6162D-46C3-6F47-A55C-C503C48D21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6160460"/>
            <a:ext cx="2133600" cy="6374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573217-E2EC-453F-BF57-86DBA06E4D03}"/>
              </a:ext>
            </a:extLst>
          </p:cNvPr>
          <p:cNvSpPr txBox="1"/>
          <p:nvPr/>
        </p:nvSpPr>
        <p:spPr>
          <a:xfrm>
            <a:off x="952501" y="225778"/>
            <a:ext cx="8953499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en-US" sz="5400" b="1" dirty="0">
              <a:solidFill>
                <a:schemeClr val="bg1"/>
              </a:solidFill>
              <a:latin typeface="Helvetica" pitchFamily="2" charset="0"/>
            </a:endParaRPr>
          </a:p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  <a:latin typeface="Helvetica" pitchFamily="2" charset="0"/>
              </a:rPr>
              <a:t>Using the LCP and the CLA together:</a:t>
            </a:r>
          </a:p>
          <a:p>
            <a:pPr>
              <a:defRPr/>
            </a:pPr>
            <a:endParaRPr lang="en-US" sz="2800" b="1" dirty="0">
              <a:solidFill>
                <a:schemeClr val="bg1"/>
              </a:solidFill>
              <a:latin typeface="Helvetica" pitchFamily="2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Advantages of both the individual and collective view.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Which comes first?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Sequencing 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Ongoing coaching and development</a:t>
            </a:r>
          </a:p>
        </p:txBody>
      </p:sp>
    </p:spTree>
    <p:extLst>
      <p:ext uri="{BB962C8B-B14F-4D97-AF65-F5344CB8AC3E}">
        <p14:creationId xmlns:p14="http://schemas.microsoft.com/office/powerpoint/2010/main" val="196682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6CC90F2-02AD-9D4A-949F-C5B2ED8A33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2400" y="1621056"/>
            <a:ext cx="3691745" cy="361588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84FDC58-94E1-1842-B6F3-BEE1D5C28EA7}"/>
              </a:ext>
            </a:extLst>
          </p:cNvPr>
          <p:cNvSpPr txBox="1"/>
          <p:nvPr/>
        </p:nvSpPr>
        <p:spPr>
          <a:xfrm>
            <a:off x="838200" y="299187"/>
            <a:ext cx="8077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50000"/>
                  </a:schemeClr>
                </a:solidFill>
                <a:latin typeface="Helvetica" pitchFamily="2" charset="0"/>
              </a:rPr>
              <a:t>Collective Leadership Assessment</a:t>
            </a:r>
          </a:p>
          <a:p>
            <a:r>
              <a:rPr lang="en-US" sz="3600" b="1" dirty="0">
                <a:solidFill>
                  <a:schemeClr val="tx1">
                    <a:lumMod val="50000"/>
                  </a:schemeClr>
                </a:solidFill>
                <a:latin typeface="Helvetica" pitchFamily="2" charset="0"/>
              </a:rPr>
              <a:t>Certification</a:t>
            </a:r>
          </a:p>
          <a:p>
            <a:pPr algn="ctr"/>
            <a:endParaRPr lang="en-US" sz="2400" dirty="0">
              <a:solidFill>
                <a:schemeClr val="tx1">
                  <a:lumMod val="50000"/>
                </a:schemeClr>
              </a:solidFill>
              <a:latin typeface="Helvetica" pitchFamily="2" charset="0"/>
            </a:endParaRPr>
          </a:p>
          <a:p>
            <a:pPr algn="ctr"/>
            <a:endParaRPr lang="en-US" sz="2400" dirty="0">
              <a:solidFill>
                <a:schemeClr val="tx1">
                  <a:lumMod val="50000"/>
                </a:schemeClr>
              </a:solidFill>
              <a:latin typeface="Helvetica" pitchFamily="2" charset="0"/>
            </a:endParaRPr>
          </a:p>
          <a:p>
            <a:pPr algn="ctr"/>
            <a:endParaRPr lang="en-US" sz="2400" dirty="0">
              <a:solidFill>
                <a:schemeClr val="tx1">
                  <a:lumMod val="50000"/>
                </a:schemeClr>
              </a:solidFill>
              <a:latin typeface="Helvetica" pitchFamily="2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rgbClr val="000000"/>
                </a:solidFill>
              </a:rPr>
              <a:t>LeadershipCircle.com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rgbClr val="000000"/>
                </a:solidFill>
              </a:rPr>
              <a:t>All regions of the world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rgbClr val="000000"/>
                </a:solidFill>
              </a:rPr>
              <a:t>Full day or Two half days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rgbClr val="000000"/>
                </a:solidFill>
              </a:rPr>
              <a:t>$995.00 USD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rgbClr val="000000"/>
                </a:solidFill>
              </a:rPr>
              <a:t>Questions… contact </a:t>
            </a:r>
            <a:r>
              <a:rPr lang="en-US" sz="3200" u="sng" dirty="0">
                <a:solidFill>
                  <a:srgbClr val="000000"/>
                </a:solidFill>
              </a:rPr>
              <a:t>support@theleadershipcircle.com</a:t>
            </a:r>
          </a:p>
          <a:p>
            <a:pPr algn="ctr"/>
            <a:endParaRPr lang="en-US" sz="2400" dirty="0">
              <a:solidFill>
                <a:schemeClr val="tx1">
                  <a:lumMod val="50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37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3" descr="Groei bloeme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0900" cy="6858000"/>
          </a:xfrm>
          <a:prstGeom prst="rect">
            <a:avLst/>
          </a:prstGeom>
        </p:spPr>
      </p:pic>
      <p:sp>
        <p:nvSpPr>
          <p:cNvPr id="6" name="Titel 3"/>
          <p:cNvSpPr txBox="1">
            <a:spLocks/>
          </p:cNvSpPr>
          <p:nvPr>
            <p:custDataLst>
              <p:tags r:id="rId1"/>
            </p:custDataLst>
          </p:nvPr>
        </p:nvSpPr>
        <p:spPr bwMode="gray">
          <a:xfrm>
            <a:off x="651121" y="602497"/>
            <a:ext cx="11312279" cy="11120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555759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GB" sz="3600" dirty="0">
                <a:solidFill>
                  <a:schemeClr val="tx1">
                    <a:lumMod val="50000"/>
                  </a:schemeClr>
                </a:solidFill>
              </a:rPr>
              <a:t>Thank you for joining us!</a:t>
            </a:r>
          </a:p>
          <a:p>
            <a:r>
              <a:rPr lang="en-GB" sz="3600" dirty="0">
                <a:solidFill>
                  <a:schemeClr val="tx1">
                    <a:lumMod val="50000"/>
                  </a:schemeClr>
                </a:solidFill>
              </a:rPr>
              <a:t>Until next time.</a:t>
            </a:r>
            <a:endParaRPr lang="en-GB" sz="20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28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5DCB7-B9B5-4346-88C4-FA1DED007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0" y="381000"/>
            <a:ext cx="6522112" cy="685800"/>
          </a:xfrm>
        </p:spPr>
        <p:txBody>
          <a:bodyPr>
            <a:normAutofit/>
          </a:bodyPr>
          <a:lstStyle/>
          <a:p>
            <a:r>
              <a:rPr lang="en-US" sz="2400" u="sng" dirty="0">
                <a:latin typeface="Helvetica" pitchFamily="2" charset="0"/>
                <a:ea typeface="Times New Roman" panose="02020603050405020304" pitchFamily="18" charset="0"/>
              </a:rPr>
              <a:t>TODAY’S Objectives</a:t>
            </a:r>
            <a:r>
              <a:rPr lang="en-US" sz="2400" u="sng" dirty="0">
                <a:effectLst/>
                <a:latin typeface="Helvetica" pitchFamily="2" charset="0"/>
                <a:ea typeface="Times New Roman" panose="02020603050405020304" pitchFamily="18" charset="0"/>
              </a:rPr>
              <a:t>:</a:t>
            </a:r>
            <a:endParaRPr lang="en-US" sz="24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C0B03-35BE-8D42-8FCC-8A6BD9F660F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222240" y="1275644"/>
            <a:ext cx="6414824" cy="5201356"/>
          </a:xfrm>
        </p:spPr>
        <p:txBody>
          <a:bodyPr>
            <a:norm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Learn about the Collective Leadership Assessment™ and how it measures the perception of collective leadership</a:t>
            </a:r>
            <a:endParaRPr lang="en-US" sz="2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2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Explore how you can use this assessment to work with teams and organizations 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2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Discover how becoming Collective Leadership Assessment Certified can expand and scale your impact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2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2000" i="1" dirty="0">
              <a:solidFill>
                <a:srgbClr val="00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65181-A7FF-4148-9446-C1B7788BA14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844800" cy="365125"/>
          </a:xfrm>
        </p:spPr>
        <p:txBody>
          <a:bodyPr/>
          <a:lstStyle/>
          <a:p>
            <a:fld id="{C58E2B82-C793-6144-9F5C-3782B7DF97A0}" type="datetime4">
              <a:rPr lang="en-US" smtClean="0"/>
              <a:t>February 22, 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38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279898"/>
            <a:ext cx="12191999" cy="5950464"/>
          </a:xfrm>
          <a:prstGeom prst="rect">
            <a:avLst/>
          </a:prstGeom>
          <a:solidFill>
            <a:srgbClr val="5F6062"/>
          </a:solidFill>
          <a:ln>
            <a:noFill/>
          </a:ln>
          <a:effectLst>
            <a:outerShdw blurRad="355600" dist="76200" dir="5160000" algn="tr" rotWithShape="0">
              <a:srgbClr val="5F606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-5852"/>
            <a:ext cx="9151801" cy="68638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51800" y="990600"/>
            <a:ext cx="296399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Leadership is scaling the capacity and capability in the organization to create outcomes that matter most.</a:t>
            </a:r>
          </a:p>
        </p:txBody>
      </p:sp>
    </p:spTree>
    <p:extLst>
      <p:ext uri="{BB962C8B-B14F-4D97-AF65-F5344CB8AC3E}">
        <p14:creationId xmlns:p14="http://schemas.microsoft.com/office/powerpoint/2010/main" val="1586037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279898"/>
            <a:ext cx="12191999" cy="5950464"/>
          </a:xfrm>
          <a:prstGeom prst="rect">
            <a:avLst/>
          </a:prstGeom>
          <a:solidFill>
            <a:srgbClr val="5F6062"/>
          </a:solidFill>
          <a:ln>
            <a:noFill/>
          </a:ln>
          <a:effectLst>
            <a:outerShdw blurRad="355600" dist="76200" dir="5160000" algn="tr" rotWithShape="0">
              <a:srgbClr val="5F606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-5852"/>
            <a:ext cx="9151801" cy="686385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627638"/>
            <a:ext cx="7095749" cy="560272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Breakout Discussion: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What advantages do you see in teams working together – collectively – in their shared development?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51800" y="990600"/>
            <a:ext cx="296399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Leadership is scaling the capacity and capability in the organization to create outcomes that matter most.</a:t>
            </a:r>
          </a:p>
        </p:txBody>
      </p:sp>
    </p:spTree>
    <p:extLst>
      <p:ext uri="{BB962C8B-B14F-4D97-AF65-F5344CB8AC3E}">
        <p14:creationId xmlns:p14="http://schemas.microsoft.com/office/powerpoint/2010/main" val="1568973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64A86D5-CCE7-4085-968C-AD0C0D36C3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0" r="20899"/>
          <a:stretch/>
        </p:blipFill>
        <p:spPr>
          <a:xfrm>
            <a:off x="2645253" y="-154644"/>
            <a:ext cx="6901492" cy="716728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1FDAA45-B09C-4276-B29A-2EBD5B59CDCD}"/>
              </a:ext>
            </a:extLst>
          </p:cNvPr>
          <p:cNvSpPr/>
          <p:nvPr/>
        </p:nvSpPr>
        <p:spPr>
          <a:xfrm>
            <a:off x="2362200" y="5566318"/>
            <a:ext cx="1981200" cy="6820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ABE377-BED6-449F-A2E7-68281369C058}"/>
              </a:ext>
            </a:extLst>
          </p:cNvPr>
          <p:cNvSpPr/>
          <p:nvPr/>
        </p:nvSpPr>
        <p:spPr>
          <a:xfrm>
            <a:off x="2209800" y="1219200"/>
            <a:ext cx="914400" cy="539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12501F-020A-44B6-B392-7ED54C9142F4}"/>
              </a:ext>
            </a:extLst>
          </p:cNvPr>
          <p:cNvSpPr txBox="1"/>
          <p:nvPr/>
        </p:nvSpPr>
        <p:spPr>
          <a:xfrm>
            <a:off x="215116" y="5897295"/>
            <a:ext cx="44248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Helvetica" pitchFamily="2" charset="0"/>
              </a:rPr>
              <a:t>Leadership Circle Profile Group Report</a:t>
            </a:r>
          </a:p>
        </p:txBody>
      </p:sp>
    </p:spTree>
    <p:extLst>
      <p:ext uri="{BB962C8B-B14F-4D97-AF65-F5344CB8AC3E}">
        <p14:creationId xmlns:p14="http://schemas.microsoft.com/office/powerpoint/2010/main" val="2497346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32644A-EA49-D34A-8E9D-492008D417D6}"/>
              </a:ext>
            </a:extLst>
          </p:cNvPr>
          <p:cNvGrpSpPr/>
          <p:nvPr/>
        </p:nvGrpSpPr>
        <p:grpSpPr>
          <a:xfrm>
            <a:off x="0" y="401774"/>
            <a:ext cx="12192000" cy="6532426"/>
            <a:chOff x="0" y="401774"/>
            <a:chExt cx="12192000" cy="65324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2EE217D-E0C7-9B4C-A14D-E8C1ACF632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50" r="20899"/>
            <a:stretch/>
          </p:blipFill>
          <p:spPr>
            <a:xfrm>
              <a:off x="236110" y="1173461"/>
              <a:ext cx="5577840" cy="5760739"/>
            </a:xfrm>
            <a:prstGeom prst="rect">
              <a:avLst/>
            </a:prstGeom>
          </p:spPr>
        </p:pic>
        <p:pic>
          <p:nvPicPr>
            <p:cNvPr id="3" name="Picture 2" descr="A device with a screen&#10;&#10;Description automatically generated">
              <a:extLst>
                <a:ext uri="{FF2B5EF4-FFF2-40B4-BE49-F238E27FC236}">
                  <a16:creationId xmlns:a16="http://schemas.microsoft.com/office/drawing/2014/main" id="{E695CEEE-48D6-7A4B-9E00-132FD15E4D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24" r="6536" b="16748"/>
            <a:stretch/>
          </p:blipFill>
          <p:spPr>
            <a:xfrm>
              <a:off x="5858233" y="1171366"/>
              <a:ext cx="5715000" cy="554934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249E82-BDAD-1C43-9F4C-ED415FCE4749}"/>
                </a:ext>
              </a:extLst>
            </p:cNvPr>
            <p:cNvSpPr/>
            <p:nvPr/>
          </p:nvSpPr>
          <p:spPr>
            <a:xfrm>
              <a:off x="5858233" y="6248400"/>
              <a:ext cx="2647167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B1F1050-76F4-2E4F-84FF-41CC87777D63}"/>
                </a:ext>
              </a:extLst>
            </p:cNvPr>
            <p:cNvSpPr/>
            <p:nvPr/>
          </p:nvSpPr>
          <p:spPr>
            <a:xfrm>
              <a:off x="4079308" y="6230655"/>
              <a:ext cx="2438400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BC26379-E35C-BC48-AD6E-99E2AE8F6C65}"/>
                </a:ext>
              </a:extLst>
            </p:cNvPr>
            <p:cNvSpPr/>
            <p:nvPr/>
          </p:nvSpPr>
          <p:spPr>
            <a:xfrm>
              <a:off x="6010633" y="1034080"/>
              <a:ext cx="1276610" cy="1374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FD0B737-D5E7-2F49-BF92-F6D1E078BDC1}"/>
                </a:ext>
              </a:extLst>
            </p:cNvPr>
            <p:cNvSpPr/>
            <p:nvPr/>
          </p:nvSpPr>
          <p:spPr>
            <a:xfrm>
              <a:off x="152400" y="659445"/>
              <a:ext cx="1447800" cy="11920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EB5EE56-CCBD-B944-BE6F-765BA7AD9623}"/>
                </a:ext>
              </a:extLst>
            </p:cNvPr>
            <p:cNvSpPr/>
            <p:nvPr/>
          </p:nvSpPr>
          <p:spPr>
            <a:xfrm>
              <a:off x="5133586" y="5638800"/>
              <a:ext cx="2438400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F8AF34-2038-B449-A2D9-D3F7B3993699}"/>
                </a:ext>
              </a:extLst>
            </p:cNvPr>
            <p:cNvSpPr/>
            <p:nvPr/>
          </p:nvSpPr>
          <p:spPr>
            <a:xfrm>
              <a:off x="10770298" y="6071992"/>
              <a:ext cx="1421702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0114CF-1B11-F74E-B081-81007BC5BE7B}"/>
                </a:ext>
              </a:extLst>
            </p:cNvPr>
            <p:cNvSpPr txBox="1"/>
            <p:nvPr/>
          </p:nvSpPr>
          <p:spPr>
            <a:xfrm>
              <a:off x="6629400" y="401774"/>
              <a:ext cx="44248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Helvetica" pitchFamily="2" charset="0"/>
                </a:rPr>
                <a:t>Collective Leadership Assessment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2165D8-E259-0546-B0F1-6959B4413D75}"/>
                </a:ext>
              </a:extLst>
            </p:cNvPr>
            <p:cNvSpPr txBox="1"/>
            <p:nvPr/>
          </p:nvSpPr>
          <p:spPr>
            <a:xfrm>
              <a:off x="914400" y="472361"/>
              <a:ext cx="44248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Helvetica" pitchFamily="2" charset="0"/>
                </a:rPr>
                <a:t>Leadership Circle Profile Group Report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A2A2617-3FA6-0F46-8047-DECDA065E452}"/>
                </a:ext>
              </a:extLst>
            </p:cNvPr>
            <p:cNvSpPr/>
            <p:nvPr/>
          </p:nvSpPr>
          <p:spPr>
            <a:xfrm>
              <a:off x="0" y="5776039"/>
              <a:ext cx="1600200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44B29D4-3616-D546-B19D-FEBF23B2FC04}"/>
                </a:ext>
              </a:extLst>
            </p:cNvPr>
            <p:cNvSpPr/>
            <p:nvPr/>
          </p:nvSpPr>
          <p:spPr>
            <a:xfrm>
              <a:off x="152400" y="5928439"/>
              <a:ext cx="1600200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0B0A905-E32E-3B4B-8612-05C3CA2FD25F}"/>
                </a:ext>
              </a:extLst>
            </p:cNvPr>
            <p:cNvSpPr/>
            <p:nvPr/>
          </p:nvSpPr>
          <p:spPr>
            <a:xfrm>
              <a:off x="9961297" y="6248400"/>
              <a:ext cx="2169715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85039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4C51C7-02BE-E14F-820F-2B78AA9C7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Key Differences Between LCP Group Profile and the Collective Leadership Effectiveness Assessment</a:t>
            </a:r>
            <a:endParaRPr lang="en-US" dirty="0"/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50BBFFE0-BCE0-DD47-806E-D274684EA4EB}"/>
              </a:ext>
            </a:extLst>
          </p:cNvPr>
          <p:cNvSpPr txBox="1">
            <a:spLocks/>
          </p:cNvSpPr>
          <p:nvPr/>
        </p:nvSpPr>
        <p:spPr>
          <a:xfrm>
            <a:off x="6085114" y="1777415"/>
            <a:ext cx="5354160" cy="762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Collective Leadership Effectiveness Assessment 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A9F99231-D7B3-FC46-95B5-216565E74C1B}"/>
              </a:ext>
            </a:extLst>
          </p:cNvPr>
          <p:cNvSpPr txBox="1">
            <a:spLocks/>
          </p:cNvSpPr>
          <p:nvPr/>
        </p:nvSpPr>
        <p:spPr>
          <a:xfrm>
            <a:off x="392328" y="2745197"/>
            <a:ext cx="5354160" cy="3424171"/>
          </a:xfrm>
          <a:prstGeom prst="rect">
            <a:avLst/>
          </a:prstGeom>
        </p:spPr>
        <p:txBody>
          <a:bodyPr vert="horz" lIns="91397" tIns="45698" rIns="91397" bIns="45698" rtlCol="0">
            <a:normAutofit/>
          </a:bodyPr>
          <a:lstStyle>
            <a:lvl1pPr marL="342780" indent="-342780" algn="l" defTabSz="9140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742689" indent="-285650" algn="l" defTabSz="9140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1142599" indent="-228519" algn="l" defTabSz="9140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599638" indent="-228519" algn="l" defTabSz="9140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6678" indent="-228519" algn="l" defTabSz="9140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3718" indent="-228519" algn="l" defTabSz="9140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758" indent="-228519" algn="l" defTabSz="9140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97" indent="-228519" algn="l" defTabSz="9140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837" indent="-228519" algn="l" defTabSz="9140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0000"/>
                </a:solidFill>
                <a:latin typeface="Helvetica" pitchFamily="2" charset="0"/>
              </a:rPr>
              <a:t>Rollup of a collection of individual Leadership Circle Profiles</a:t>
            </a:r>
          </a:p>
          <a:p>
            <a:r>
              <a:rPr lang="en-US" sz="2000" dirty="0">
                <a:solidFill>
                  <a:srgbClr val="000000"/>
                </a:solidFill>
                <a:latin typeface="Helvetica" pitchFamily="2" charset="0"/>
              </a:rPr>
              <a:t>Focus of analysis is on the individual, and then scores are aggregated across the selected group</a:t>
            </a:r>
          </a:p>
          <a:p>
            <a:r>
              <a:rPr lang="en-US" sz="2000" dirty="0">
                <a:solidFill>
                  <a:srgbClr val="000000"/>
                </a:solidFill>
                <a:latin typeface="Helvetica" pitchFamily="2" charset="0"/>
              </a:rPr>
              <a:t>Is diagnostic in nature, allows a senior team or group to contemplate potential Reactive and Creative patterns as a team or group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3C4C770-C1DA-5642-9297-497693FD1A36}"/>
              </a:ext>
            </a:extLst>
          </p:cNvPr>
          <p:cNvSpPr txBox="1">
            <a:spLocks/>
          </p:cNvSpPr>
          <p:nvPr/>
        </p:nvSpPr>
        <p:spPr>
          <a:xfrm>
            <a:off x="6096000" y="2745197"/>
            <a:ext cx="5354160" cy="3424170"/>
          </a:xfrm>
          <a:prstGeom prst="rect">
            <a:avLst/>
          </a:prstGeom>
        </p:spPr>
        <p:txBody>
          <a:bodyPr vert="horz" lIns="91397" tIns="45698" rIns="91397" bIns="45698" rtlCol="0">
            <a:normAutofit/>
          </a:bodyPr>
          <a:lstStyle>
            <a:lvl1pPr marL="342780" indent="-342780" algn="l" defTabSz="9140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742689" indent="-285650" algn="l" defTabSz="9140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1142599" indent="-228519" algn="l" defTabSz="9140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599638" indent="-228519" algn="l" defTabSz="9140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6678" indent="-228519" algn="l" defTabSz="9140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3718" indent="-228519" algn="l" defTabSz="9140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758" indent="-228519" algn="l" defTabSz="9140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97" indent="-228519" algn="l" defTabSz="9140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837" indent="-228519" algn="l" defTabSz="9140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0000"/>
                </a:solidFill>
                <a:latin typeface="Helvetica" pitchFamily="2" charset="0"/>
              </a:rPr>
              <a:t>Measures gap between current leadership effectiveness (Actual) and aspirational leadership effectiveness (Ideal)</a:t>
            </a:r>
          </a:p>
          <a:p>
            <a:r>
              <a:rPr lang="en-US" sz="2000" dirty="0">
                <a:solidFill>
                  <a:srgbClr val="000000"/>
                </a:solidFill>
                <a:latin typeface="Helvetica" pitchFamily="2" charset="0"/>
              </a:rPr>
              <a:t>Focus of analysis is on collective leadership</a:t>
            </a:r>
          </a:p>
          <a:p>
            <a:r>
              <a:rPr lang="en-US" sz="2000" dirty="0">
                <a:solidFill>
                  <a:srgbClr val="000000"/>
                </a:solidFill>
                <a:latin typeface="Helvetica" pitchFamily="2" charset="0"/>
              </a:rPr>
              <a:t>Is directional in nature and deeply informs the Collective Leadership Development Agenda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FE6F1715-6532-4140-8616-81048700DD77}"/>
              </a:ext>
            </a:extLst>
          </p:cNvPr>
          <p:cNvSpPr txBox="1">
            <a:spLocks/>
          </p:cNvSpPr>
          <p:nvPr/>
        </p:nvSpPr>
        <p:spPr>
          <a:xfrm>
            <a:off x="392328" y="1777415"/>
            <a:ext cx="5125233" cy="762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accent1"/>
                </a:solidFill>
                <a:latin typeface="Helvetica" pitchFamily="2" charset="0"/>
              </a:rPr>
              <a:t>Leadership Circle Aggregate Group Profile </a:t>
            </a:r>
          </a:p>
        </p:txBody>
      </p:sp>
    </p:spTree>
    <p:extLst>
      <p:ext uri="{BB962C8B-B14F-4D97-AF65-F5344CB8AC3E}">
        <p14:creationId xmlns:p14="http://schemas.microsoft.com/office/powerpoint/2010/main" val="272397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627E7D-44A2-5846-8C23-400F2E266F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745" y="993359"/>
            <a:ext cx="5278962" cy="51719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62C8DE-643F-414B-A36E-A2C3CE80C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771" y="1253504"/>
            <a:ext cx="3867751" cy="938761"/>
          </a:xfrm>
          <a:prstGeom prst="rect">
            <a:avLst/>
          </a:prstGeom>
          <a:noFill/>
          <a:ln>
            <a:noFill/>
          </a:ln>
        </p:spPr>
        <p:txBody>
          <a:bodyPr wrap="square" lIns="76241" tIns="38121" rIns="76241" bIns="38121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B7D1ED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  <a:ea typeface="Corbel" charset="0"/>
                <a:cs typeface="Corbel" charset="0"/>
              </a:rPr>
              <a:t>Actual Collective Leadership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FBB7CD-E2CA-7444-A853-E2C4EAE79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5705" y="1663527"/>
            <a:ext cx="3059512" cy="938761"/>
          </a:xfrm>
          <a:prstGeom prst="rect">
            <a:avLst/>
          </a:prstGeom>
          <a:noFill/>
          <a:ln>
            <a:noFill/>
          </a:ln>
        </p:spPr>
        <p:txBody>
          <a:bodyPr wrap="square" lIns="76241" tIns="38121" rIns="76241" bIns="38121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Helvetica" pitchFamily="2" charset="0"/>
                <a:ea typeface="Corbel" charset="0"/>
                <a:cs typeface="Corbel" charset="0"/>
              </a:rPr>
              <a:t>Ideal Collective Leadership</a:t>
            </a: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225CDBA0-9737-D747-AE6A-1052E56AD7A2}"/>
              </a:ext>
            </a:extLst>
          </p:cNvPr>
          <p:cNvSpPr/>
          <p:nvPr/>
        </p:nvSpPr>
        <p:spPr>
          <a:xfrm rot="2964047">
            <a:off x="2792701" y="2097763"/>
            <a:ext cx="3616348" cy="2503658"/>
          </a:xfrm>
          <a:prstGeom prst="arc">
            <a:avLst>
              <a:gd name="adj1" fmla="val 11945959"/>
              <a:gd name="adj2" fmla="val 18371860"/>
            </a:avLst>
          </a:prstGeom>
          <a:ln w="25400">
            <a:solidFill>
              <a:schemeClr val="accent2">
                <a:lumMod val="50000"/>
              </a:schemeClr>
            </a:solidFill>
            <a:headEnd type="none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00" tIns="34250" rIns="68500" bIns="3425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F60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EB88CA66-766B-2549-BF3F-9ED5F1075358}"/>
              </a:ext>
            </a:extLst>
          </p:cNvPr>
          <p:cNvSpPr/>
          <p:nvPr/>
        </p:nvSpPr>
        <p:spPr>
          <a:xfrm rot="19653552">
            <a:off x="6558015" y="2603874"/>
            <a:ext cx="2257733" cy="1099408"/>
          </a:xfrm>
          <a:prstGeom prst="arc">
            <a:avLst>
              <a:gd name="adj1" fmla="val 14446947"/>
              <a:gd name="adj2" fmla="val 20146649"/>
            </a:avLst>
          </a:prstGeom>
          <a:ln w="25400">
            <a:solidFill>
              <a:schemeClr val="tx1"/>
            </a:solidFill>
            <a:headEnd type="none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00" tIns="34250" rIns="68500" bIns="3425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F60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EC54F0-F751-C249-853F-1C0856851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Collective Leadership Assessment</a:t>
            </a:r>
          </a:p>
        </p:txBody>
      </p:sp>
    </p:spTree>
    <p:extLst>
      <p:ext uri="{BB962C8B-B14F-4D97-AF65-F5344CB8AC3E}">
        <p14:creationId xmlns:p14="http://schemas.microsoft.com/office/powerpoint/2010/main" val="340231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heme/theme1.xml><?xml version="1.0" encoding="utf-8"?>
<a:theme xmlns:a="http://schemas.openxmlformats.org/drawingml/2006/main" name="Office Theme">
  <a:themeElements>
    <a:clrScheme name="FCG TLC Color Scheme">
      <a:dk1>
        <a:srgbClr val="5F6062"/>
      </a:dk1>
      <a:lt1>
        <a:sysClr val="window" lastClr="FFFFFF"/>
      </a:lt1>
      <a:dk2>
        <a:srgbClr val="AEAFB0"/>
      </a:dk2>
      <a:lt2>
        <a:srgbClr val="FFFFFF"/>
      </a:lt2>
      <a:accent1>
        <a:srgbClr val="F9A25E"/>
      </a:accent1>
      <a:accent2>
        <a:srgbClr val="B7D1ED"/>
      </a:accent2>
      <a:accent3>
        <a:srgbClr val="D2D6AB"/>
      </a:accent3>
      <a:accent4>
        <a:srgbClr val="B50938"/>
      </a:accent4>
      <a:accent5>
        <a:srgbClr val="B9AB97"/>
      </a:accent5>
      <a:accent6>
        <a:srgbClr val="80561B"/>
      </a:accent6>
      <a:hlink>
        <a:srgbClr val="B7D1ED"/>
      </a:hlink>
      <a:folHlink>
        <a:srgbClr val="D2D6A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2007</TotalTime>
  <Words>1266</Words>
  <Application>Microsoft Macintosh PowerPoint</Application>
  <PresentationFormat>Widescreen</PresentationFormat>
  <Paragraphs>235</Paragraphs>
  <Slides>27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Corbel</vt:lpstr>
      <vt:lpstr>Corbel Regular</vt:lpstr>
      <vt:lpstr>Helvetica</vt:lpstr>
      <vt:lpstr>Helvetica Light</vt:lpstr>
      <vt:lpstr>Symbol</vt:lpstr>
      <vt:lpstr>Wingdings</vt:lpstr>
      <vt:lpstr>Office Theme</vt:lpstr>
      <vt:lpstr>What to Expect From The Collective Leadership Assessment Certification  Aaronde Seckou Creighton</vt:lpstr>
      <vt:lpstr>PowerPoint Presentation</vt:lpstr>
      <vt:lpstr>TODAY’S Objectives:</vt:lpstr>
      <vt:lpstr>PowerPoint Presentation</vt:lpstr>
      <vt:lpstr>Breakout Discussion:        What advantages do you see in teams working together – collectively – in their shared development?</vt:lpstr>
      <vt:lpstr>PowerPoint Presentation</vt:lpstr>
      <vt:lpstr>PowerPoint Presentation</vt:lpstr>
      <vt:lpstr>Key Differences Between LCP Group Profile and the Collective Leadership Effectiveness Assessment</vt:lpstr>
      <vt:lpstr>Collective Leadership Assessment</vt:lpstr>
      <vt:lpstr>PowerPoint Presentation</vt:lpstr>
      <vt:lpstr>PowerPoint Presentation</vt:lpstr>
      <vt:lpstr>A Typical Collective Leadership Assessment</vt:lpstr>
      <vt:lpstr>Leadership: The Business Case</vt:lpstr>
      <vt:lpstr>How Leaders Scale Leadership</vt:lpstr>
      <vt:lpstr>PowerPoint Presentation</vt:lpstr>
      <vt:lpstr>Starting with Self – I am the Project</vt:lpstr>
      <vt:lpstr>WHEN THE WHOLE IS LESS THAN THE SUM OF THE PARTS</vt:lpstr>
      <vt:lpstr>WHEN THE WHOLE IS MORE THAN THE SUM OF THE PARTS</vt:lpstr>
      <vt:lpstr>A Typical Collective Leadership Assessment</vt:lpstr>
      <vt:lpstr>Collective Leadership Assessment       BEFORE</vt:lpstr>
      <vt:lpstr>Collective Leadership Assessment        AFTER </vt:lpstr>
      <vt:lpstr>PowerPoint Presentation</vt:lpstr>
      <vt:lpstr>PowerPoint Presentation</vt:lpstr>
      <vt:lpstr>Benefits of Group/Team Coaching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to Expect at Leadership Circle Profile Certification</dc:title>
  <dc:creator>Douglas Day</dc:creator>
  <cp:lastModifiedBy>Crystal Royal</cp:lastModifiedBy>
  <cp:revision>45</cp:revision>
  <dcterms:created xsi:type="dcterms:W3CDTF">2021-02-19T15:18:22Z</dcterms:created>
  <dcterms:modified xsi:type="dcterms:W3CDTF">2022-02-22T21:31:27Z</dcterms:modified>
</cp:coreProperties>
</file>