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Lst>
  <p:notesMasterIdLst>
    <p:notesMasterId r:id="rId20"/>
  </p:notesMasterIdLst>
  <p:sldIdLst>
    <p:sldId id="11601" r:id="rId4"/>
    <p:sldId id="2054" r:id="rId5"/>
    <p:sldId id="11553" r:id="rId6"/>
    <p:sldId id="292" r:id="rId7"/>
    <p:sldId id="11600" r:id="rId8"/>
    <p:sldId id="1992" r:id="rId9"/>
    <p:sldId id="306" r:id="rId10"/>
    <p:sldId id="972" r:id="rId11"/>
    <p:sldId id="1990" r:id="rId12"/>
    <p:sldId id="311" r:id="rId13"/>
    <p:sldId id="319" r:id="rId14"/>
    <p:sldId id="321" r:id="rId15"/>
    <p:sldId id="323" r:id="rId16"/>
    <p:sldId id="347" r:id="rId17"/>
    <p:sldId id="1991" r:id="rId18"/>
    <p:sldId id="35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327"/>
  </p:normalViewPr>
  <p:slideViewPr>
    <p:cSldViewPr snapToGrid="0">
      <p:cViewPr varScale="1">
        <p:scale>
          <a:sx n="124" d="100"/>
          <a:sy n="124" d="100"/>
        </p:scale>
        <p:origin x="5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las Day" userId="974a5d35-2772-46d1-9682-3539c7920096" providerId="ADAL" clId="{45D24120-8E96-0244-88B0-6D38C5C28F67}"/>
    <pc:docChg chg="custSel addSld modSld sldOrd">
      <pc:chgData name="Douglas Day" userId="974a5d35-2772-46d1-9682-3539c7920096" providerId="ADAL" clId="{45D24120-8E96-0244-88B0-6D38C5C28F67}" dt="2024-05-16T22:33:05.609" v="4" actId="478"/>
      <pc:docMkLst>
        <pc:docMk/>
      </pc:docMkLst>
      <pc:sldChg chg="addSp delSp modSp new mod ord chgLayout">
        <pc:chgData name="Douglas Day" userId="974a5d35-2772-46d1-9682-3539c7920096" providerId="ADAL" clId="{45D24120-8E96-0244-88B0-6D38C5C28F67}" dt="2024-05-16T22:33:05.609" v="4" actId="478"/>
        <pc:sldMkLst>
          <pc:docMk/>
          <pc:sldMk cId="313229449" sldId="11601"/>
        </pc:sldMkLst>
        <pc:spChg chg="del mod ord">
          <ac:chgData name="Douglas Day" userId="974a5d35-2772-46d1-9682-3539c7920096" providerId="ADAL" clId="{45D24120-8E96-0244-88B0-6D38C5C28F67}" dt="2024-05-16T22:32:54.011" v="2" actId="700"/>
          <ac:spMkLst>
            <pc:docMk/>
            <pc:sldMk cId="313229449" sldId="11601"/>
            <ac:spMk id="2" creationId="{84B6016B-7C06-22F5-768C-1E8B44986C56}"/>
          </ac:spMkLst>
        </pc:spChg>
        <pc:spChg chg="del mod ord">
          <ac:chgData name="Douglas Day" userId="974a5d35-2772-46d1-9682-3539c7920096" providerId="ADAL" clId="{45D24120-8E96-0244-88B0-6D38C5C28F67}" dt="2024-05-16T22:32:54.011" v="2" actId="700"/>
          <ac:spMkLst>
            <pc:docMk/>
            <pc:sldMk cId="313229449" sldId="11601"/>
            <ac:spMk id="3" creationId="{4E626B58-75A6-20CF-7946-8DE125B57507}"/>
          </ac:spMkLst>
        </pc:spChg>
        <pc:spChg chg="mod ord">
          <ac:chgData name="Douglas Day" userId="974a5d35-2772-46d1-9682-3539c7920096" providerId="ADAL" clId="{45D24120-8E96-0244-88B0-6D38C5C28F67}" dt="2024-05-16T22:32:54.011" v="2" actId="700"/>
          <ac:spMkLst>
            <pc:docMk/>
            <pc:sldMk cId="313229449" sldId="11601"/>
            <ac:spMk id="4" creationId="{C4F495D9-FFF5-4953-2488-D1B437AC5578}"/>
          </ac:spMkLst>
        </pc:spChg>
        <pc:spChg chg="del mod ord">
          <ac:chgData name="Douglas Day" userId="974a5d35-2772-46d1-9682-3539c7920096" providerId="ADAL" clId="{45D24120-8E96-0244-88B0-6D38C5C28F67}" dt="2024-05-16T22:32:54.011" v="2" actId="700"/>
          <ac:spMkLst>
            <pc:docMk/>
            <pc:sldMk cId="313229449" sldId="11601"/>
            <ac:spMk id="5" creationId="{1EC4ADD1-68A3-3151-9918-B29FA1DB469B}"/>
          </ac:spMkLst>
        </pc:spChg>
        <pc:spChg chg="add mod ord">
          <ac:chgData name="Douglas Day" userId="974a5d35-2772-46d1-9682-3539c7920096" providerId="ADAL" clId="{45D24120-8E96-0244-88B0-6D38C5C28F67}" dt="2024-05-16T22:33:02.312" v="3"/>
          <ac:spMkLst>
            <pc:docMk/>
            <pc:sldMk cId="313229449" sldId="11601"/>
            <ac:spMk id="6" creationId="{D6E5CC20-109A-3AD1-4203-5AA2069DFBE9}"/>
          </ac:spMkLst>
        </pc:spChg>
        <pc:spChg chg="add del mod ord">
          <ac:chgData name="Douglas Day" userId="974a5d35-2772-46d1-9682-3539c7920096" providerId="ADAL" clId="{45D24120-8E96-0244-88B0-6D38C5C28F67}" dt="2024-05-16T22:33:05.609" v="4" actId="478"/>
          <ac:spMkLst>
            <pc:docMk/>
            <pc:sldMk cId="313229449" sldId="11601"/>
            <ac:spMk id="7" creationId="{D1D1BE26-16FB-F0BF-8C91-38F691593329}"/>
          </ac:spMkLst>
        </pc:spChg>
        <pc:spChg chg="add del mod ord">
          <ac:chgData name="Douglas Day" userId="974a5d35-2772-46d1-9682-3539c7920096" providerId="ADAL" clId="{45D24120-8E96-0244-88B0-6D38C5C28F67}" dt="2024-05-16T22:33:05.609" v="4" actId="478"/>
          <ac:spMkLst>
            <pc:docMk/>
            <pc:sldMk cId="313229449" sldId="11601"/>
            <ac:spMk id="8" creationId="{5516F683-5CA5-B7E1-CB48-DF2B3EC44B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DBC05-95C9-1A45-9903-13CA591CBE54}" type="datetimeFigureOut">
              <a:rPr lang="en-US" smtClean="0"/>
              <a:t>5/16/24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CA2106-09CC-834E-9FBE-97F5AD1A26C4}" type="slidenum">
              <a:rPr lang="en-US" smtClean="0"/>
              <a:t>‹#›</a:t>
            </a:fld>
            <a:endParaRPr lang="en-US"/>
          </a:p>
        </p:txBody>
      </p:sp>
    </p:spTree>
    <p:extLst>
      <p:ext uri="{BB962C8B-B14F-4D97-AF65-F5344CB8AC3E}">
        <p14:creationId xmlns:p14="http://schemas.microsoft.com/office/powerpoint/2010/main" val="2896337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that most of their clients will very likely be operating at at a transitional place between Socialized and Self-Authored (a self in both worlds) or be operating from a fairly consolidated Self-Authored stance.</a:t>
            </a:r>
          </a:p>
          <a:p>
            <a:pPr marL="0" marR="0" lvl="0" indent="0" algn="l" defTabSz="914186" rtl="0" eaLnBrk="1" fontAlgn="auto" latinLnBrk="0" hangingPunct="1">
              <a:lnSpc>
                <a:spcPct val="100000"/>
              </a:lnSpc>
              <a:spcBef>
                <a:spcPts val="0"/>
              </a:spcBef>
              <a:spcAft>
                <a:spcPts val="0"/>
              </a:spcAft>
              <a:buClrTx/>
              <a:buSzTx/>
              <a:buFontTx/>
              <a:buNone/>
              <a:tabLst/>
              <a:defRPr/>
            </a:pPr>
            <a:endParaRPr lang="en-US" sz="1200" dirty="0"/>
          </a:p>
          <a:p>
            <a:pPr defTabSz="914186">
              <a:defRPr/>
            </a:pPr>
            <a:r>
              <a:rPr lang="en-US" sz="1200" u="sng" dirty="0"/>
              <a:t>Learning Objective 1</a:t>
            </a:r>
            <a:r>
              <a:rPr lang="en-US" sz="1200" dirty="0"/>
              <a:t>: for participants to understand that while LCP data won’t tell them what stage of development a client is operating from, their conversation with their client will likely offer some good clues.</a:t>
            </a:r>
          </a:p>
          <a:p>
            <a:pPr marL="0" marR="0" lvl="0" indent="0" algn="l" defTabSz="914186"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a:t>
            </a:fld>
            <a:endParaRPr lang="en-US" dirty="0"/>
          </a:p>
        </p:txBody>
      </p:sp>
    </p:spTree>
    <p:extLst>
      <p:ext uri="{BB962C8B-B14F-4D97-AF65-F5344CB8AC3E}">
        <p14:creationId xmlns:p14="http://schemas.microsoft.com/office/powerpoint/2010/main" val="52023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that Controlling has a large negative effect on Relating (-.65) and thus they are opposite one another on the graph.</a:t>
            </a:r>
          </a:p>
          <a:p>
            <a:pPr defTabSz="914186">
              <a:defRPr/>
            </a:pPr>
            <a:endParaRPr lang="en-US" sz="1200" dirty="0"/>
          </a:p>
          <a:p>
            <a:pPr defTabSz="914186">
              <a:defRPr/>
            </a:pPr>
            <a:r>
              <a:rPr lang="en-US" sz="1200" u="sng" dirty="0"/>
              <a:t>Learning Objective 1</a:t>
            </a:r>
            <a:r>
              <a:rPr lang="en-US" sz="1200" dirty="0"/>
              <a:t>: for participants to understand that Controlling also has a large negative effect on Self Awareness (-.66) and thus they are also opposite one another on the graph.</a:t>
            </a:r>
          </a:p>
          <a:p>
            <a:pPr defTabSz="914186">
              <a:defRPr/>
            </a:pPr>
            <a:endParaRPr lang="en-US" sz="1200" baseline="0" dirty="0"/>
          </a:p>
          <a:p>
            <a:pPr defTabSz="914186">
              <a:defRPr/>
            </a:pPr>
            <a:r>
              <a:rPr lang="en-US" sz="1200" u="sng" dirty="0"/>
              <a:t>Learning Objective 3</a:t>
            </a:r>
            <a:r>
              <a:rPr lang="en-US" sz="1200" dirty="0"/>
              <a:t>: for participants to understand that a typical developmental trajectory for someone with high Controlling would be up and across the graph working on improving Relating and/or improving Self Awareness.</a:t>
            </a:r>
          </a:p>
          <a:p>
            <a:pPr defTabSz="914186">
              <a:defRPr/>
            </a:pPr>
            <a:endParaRPr lang="en-US" sz="1200" dirty="0"/>
          </a:p>
          <a:p>
            <a:pPr marL="0" marR="0" lvl="0" indent="0" algn="l" defTabSz="914186" rtl="0" eaLnBrk="1" fontAlgn="auto" latinLnBrk="0" hangingPunct="1">
              <a:lnSpc>
                <a:spcPct val="100000"/>
              </a:lnSpc>
              <a:spcBef>
                <a:spcPts val="0"/>
              </a:spcBef>
              <a:spcAft>
                <a:spcPts val="0"/>
              </a:spcAft>
              <a:buClrTx/>
              <a:buSzTx/>
              <a:buFontTx/>
              <a:buNone/>
              <a:tabLst/>
              <a:defRPr/>
            </a:pPr>
            <a:r>
              <a:rPr lang="en-US" sz="1200" u="sng" dirty="0"/>
              <a:t>Learning Objective 4</a:t>
            </a:r>
            <a:r>
              <a:rPr lang="en-US" sz="1200" dirty="0"/>
              <a:t>: for participants to understand that Controlling is negatively correlated with Relating (-.65).</a:t>
            </a:r>
          </a:p>
          <a:p>
            <a:pPr defTabSz="914186">
              <a:defRPr/>
            </a:pPr>
            <a:endParaRPr lang="en-US" sz="1200" dirty="0"/>
          </a:p>
          <a:p>
            <a:pPr defTabSz="914186">
              <a:defRPr/>
            </a:pPr>
            <a:endParaRPr lang="en-US" sz="1200" baseline="0"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662733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that Complying has its biggest negative effect on Achieving (-.76) and thus they are opposite one another on the graph.</a:t>
            </a:r>
          </a:p>
          <a:p>
            <a:pPr defTabSz="914186">
              <a:defRPr/>
            </a:pPr>
            <a:endParaRPr lang="en-US" sz="1200" dirty="0"/>
          </a:p>
          <a:p>
            <a:pPr defTabSz="914186">
              <a:defRPr/>
            </a:pPr>
            <a:r>
              <a:rPr lang="en-US" sz="1200" u="sng" dirty="0"/>
              <a:t>Learning Objective 2</a:t>
            </a:r>
            <a:r>
              <a:rPr lang="en-US" sz="1200" dirty="0"/>
              <a:t>: for participants to understand that a typical developmental trajectory for someone with high Complying would be up and across the graph working on improving Achieving.</a:t>
            </a:r>
          </a:p>
          <a:p>
            <a:pPr defTabSz="914186">
              <a:defRPr/>
            </a:pPr>
            <a:endParaRPr lang="en-US" sz="1200" dirty="0"/>
          </a:p>
          <a:p>
            <a:pPr defTabSz="914186">
              <a:defRPr/>
            </a:pPr>
            <a:r>
              <a:rPr lang="en-US" sz="1200" u="sng" dirty="0"/>
              <a:t>Learning Objective 3</a:t>
            </a:r>
            <a:r>
              <a:rPr lang="en-US" sz="1200" dirty="0"/>
              <a:t>: for participants to understand that Complying has its second biggest negative effect on Authenticity (-.62) and this is also another common developmental trajectory (particularly working on Courageous Authenticity).</a:t>
            </a:r>
          </a:p>
          <a:p>
            <a:pPr defTabSz="914186">
              <a:defRPr/>
            </a:pPr>
            <a:endParaRPr lang="en-US" sz="1200" dirty="0"/>
          </a:p>
          <a:p>
            <a:r>
              <a:rPr lang="en-US" sz="1200" u="sng" dirty="0"/>
              <a:t>Learning Objective 4</a:t>
            </a:r>
            <a:r>
              <a:rPr lang="en-US" sz="1200" dirty="0"/>
              <a:t>: for participants to understand that Complying  is negatively correlated with Achieving (-.76).</a:t>
            </a:r>
          </a:p>
          <a:p>
            <a:endParaRPr lang="en-US" sz="1200" dirty="0"/>
          </a:p>
          <a:p>
            <a:pPr defTabSz="914186">
              <a:defRPr/>
            </a:pPr>
            <a:endParaRPr lang="en-US" sz="1200" dirty="0"/>
          </a:p>
          <a:p>
            <a:pPr defTabSz="914186">
              <a:defRPr/>
            </a:pPr>
            <a:endParaRPr lang="en-US" sz="120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485055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that Protecting has a large negative effect on Self Awareness (-.70) and thus they opposite on the graph.</a:t>
            </a:r>
          </a:p>
          <a:p>
            <a:pPr defTabSz="914186">
              <a:defRPr/>
            </a:pPr>
            <a:endParaRPr lang="en-US" sz="1200" dirty="0"/>
          </a:p>
          <a:p>
            <a:pPr defTabSz="914186">
              <a:defRPr/>
            </a:pPr>
            <a:r>
              <a:rPr lang="en-US" sz="1200" u="sng" dirty="0"/>
              <a:t>Learning Objective 2</a:t>
            </a:r>
            <a:r>
              <a:rPr lang="en-US" sz="1200" dirty="0"/>
              <a:t>: for participants to understand that Protecting has a large negative effect on Relating as well (-.73).</a:t>
            </a:r>
          </a:p>
          <a:p>
            <a:pPr defTabSz="914186">
              <a:defRPr/>
            </a:pPr>
            <a:endParaRPr lang="en-US" sz="1200" dirty="0"/>
          </a:p>
          <a:p>
            <a:pPr defTabSz="914186">
              <a:defRPr/>
            </a:pPr>
            <a:r>
              <a:rPr lang="en-US" sz="1200" u="sng" dirty="0"/>
              <a:t>Learning Objective 3</a:t>
            </a:r>
            <a:r>
              <a:rPr lang="en-US" sz="1200" dirty="0"/>
              <a:t>: for participants to understand that a typical developmental trajectory for someone with high Protecting might be up and to the left across the graph working on improving Self Awareness and Relating.</a:t>
            </a:r>
          </a:p>
          <a:p>
            <a:pPr defTabSz="914186">
              <a:defRPr/>
            </a:pPr>
            <a:endParaRPr lang="en-US" sz="1200" dirty="0"/>
          </a:p>
          <a:p>
            <a:r>
              <a:rPr lang="en-US" sz="1200" u="sng" dirty="0"/>
              <a:t>Learning Objective 4</a:t>
            </a:r>
            <a:r>
              <a:rPr lang="en-US" sz="1200" dirty="0"/>
              <a:t>: for participants to understand that Protecting is negatively correlated with Self Awareness (-.76).</a:t>
            </a:r>
          </a:p>
          <a:p>
            <a:endParaRPr lang="en-US" sz="1200" dirty="0"/>
          </a:p>
          <a:p>
            <a:pPr defTabSz="914186">
              <a:defRPr/>
            </a:pPr>
            <a:endParaRPr lang="en-US" sz="1200" dirty="0"/>
          </a:p>
          <a:p>
            <a:pPr marL="0" marR="0" indent="0" algn="l" defTabSz="914186" rtl="0" eaLnBrk="1" fontAlgn="auto" latinLnBrk="0" hangingPunct="1">
              <a:lnSpc>
                <a:spcPct val="100000"/>
              </a:lnSpc>
              <a:spcBef>
                <a:spcPts val="0"/>
              </a:spcBef>
              <a:spcAft>
                <a:spcPts val="0"/>
              </a:spcAft>
              <a:buClrTx/>
              <a:buSzTx/>
              <a:buFontTx/>
              <a:buNone/>
              <a:tabLst/>
              <a:defRPr/>
            </a:pPr>
            <a:endParaRPr lang="en-US" sz="1200" baseline="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189120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each of the 29 Creative/Reactive dimensions of the LCP have their own unique correlation to Leadership Effectiveness (the five Ideal Leader questions). </a:t>
            </a:r>
          </a:p>
          <a:p>
            <a:endParaRPr lang="en-US" sz="1200" u="sng" dirty="0"/>
          </a:p>
          <a:p>
            <a:r>
              <a:rPr lang="en-US" sz="1200" u="sng" dirty="0"/>
              <a:t>Learning Objective 2</a:t>
            </a:r>
            <a:r>
              <a:rPr lang="en-US" sz="1200" dirty="0"/>
              <a:t>: for participants to look at their own LCP data through the lens of these more granular correlations to see if it generates any new developmental understanding or insight.</a:t>
            </a:r>
          </a:p>
          <a:p>
            <a:endParaRPr lang="en-US" sz="1200" baseline="0" dirty="0"/>
          </a:p>
          <a:p>
            <a:r>
              <a:rPr lang="en-US" sz="1200" u="sng" dirty="0"/>
              <a:t>Learning Objective 2</a:t>
            </a:r>
            <a:r>
              <a:rPr lang="en-US" sz="1200" dirty="0"/>
              <a:t>: for participants to imagine/brainstorm how they might use these correlations with their clients.</a:t>
            </a:r>
          </a:p>
          <a:p>
            <a:endParaRPr lang="en-US" sz="12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1353795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each of the 29 Creative/Reactive dimensions of the LCP have their own unique correlation to Leadership Effectiveness (the five Ideal Leader questions). </a:t>
            </a:r>
          </a:p>
          <a:p>
            <a:endParaRPr lang="en-US" sz="1200" u="sng" dirty="0"/>
          </a:p>
          <a:p>
            <a:r>
              <a:rPr lang="en-US" sz="1200" u="sng" dirty="0"/>
              <a:t>Learning Objective 2</a:t>
            </a:r>
            <a:r>
              <a:rPr lang="en-US" sz="1200" dirty="0"/>
              <a:t>: for participants to look at their own LCP data through the lens of these more granular correlations to see if it generates any new developmental understanding or insight.</a:t>
            </a:r>
          </a:p>
          <a:p>
            <a:endParaRPr lang="en-US" sz="1200" baseline="0" dirty="0"/>
          </a:p>
          <a:p>
            <a:r>
              <a:rPr lang="en-US" sz="1200" u="sng" dirty="0"/>
              <a:t>Learning Objective 2</a:t>
            </a:r>
            <a:r>
              <a:rPr lang="en-US" sz="1200" dirty="0"/>
              <a:t>: for participants to imagine/brainstorm how they might use these correlations with their clients.</a:t>
            </a:r>
          </a:p>
          <a:p>
            <a:endParaRPr lang="en-US" sz="12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56692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the correlation between Leadership Effectiveness (measured by the five ideal leader questions) and Business Performance (measured by the six elements of the Business Performance Index).</a:t>
            </a:r>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191118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Helvetica" pitchFamily="2" charset="0"/>
                <a:ea typeface="+mn-ea"/>
                <a:cs typeface="+mn-cs"/>
              </a:rPr>
              <a:t>These notes below complement those in the Appendix II in the Leaders’ Guide.  Please study</a:t>
            </a:r>
            <a:r>
              <a:rPr lang="en-GB" sz="1200" kern="1200" baseline="0" dirty="0">
                <a:solidFill>
                  <a:schemeClr val="tx1"/>
                </a:solidFill>
                <a:effectLst/>
                <a:latin typeface="Helvetica" pitchFamily="2" charset="0"/>
                <a:ea typeface="+mn-ea"/>
                <a:cs typeface="+mn-cs"/>
              </a:rPr>
              <a:t>: 1) the Leaders’ Guide Appendix; 2) the notes below; and 3) the Mastering Leadership book (pp.61-86).  The quotes below are lifted directly from the book as an aid to enriching your lecture.</a:t>
            </a:r>
          </a:p>
          <a:p>
            <a:pPr lvl="0"/>
            <a:endParaRPr lang="en-GB" sz="1200" kern="1200" baseline="0" dirty="0">
              <a:solidFill>
                <a:schemeClr val="tx1"/>
              </a:solidFill>
              <a:effectLst/>
              <a:latin typeface="Helvetica" pitchFamily="2" charset="0"/>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Helvetica" pitchFamily="2" charset="0"/>
                <a:ea typeface="+mn-ea"/>
                <a:cs typeface="+mn-cs"/>
              </a:rPr>
              <a:t>*Note: Each</a:t>
            </a:r>
            <a:r>
              <a:rPr lang="en-GB" sz="1200" kern="1200" baseline="0" dirty="0">
                <a:solidFill>
                  <a:schemeClr val="tx1"/>
                </a:solidFill>
                <a:effectLst/>
                <a:latin typeface="Helvetica" pitchFamily="2" charset="0"/>
                <a:ea typeface="+mn-ea"/>
                <a:cs typeface="+mn-cs"/>
              </a:rPr>
              <a:t> advancement in the journey from one stage to the next transcends and includes the previous stages</a:t>
            </a:r>
            <a:endParaRPr lang="en-GB"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2: Egocentric (Self-Sovereign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Roughly from 8 years of age until adolescence ends in early adulthood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identity does not notice other’ (often competing)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“Kegan calls this stage “Self-Sovereign” because at this stage our needs are primary (Kegan and </a:t>
            </a:r>
            <a:r>
              <a:rPr lang="en-GB" sz="1200" kern="1200" dirty="0" err="1">
                <a:solidFill>
                  <a:schemeClr val="tx1"/>
                </a:solidFill>
                <a:effectLst/>
                <a:latin typeface="Helvetica" pitchFamily="2" charset="0"/>
                <a:ea typeface="+mn-ea"/>
                <a:cs typeface="+mn-cs"/>
              </a:rPr>
              <a:t>Lahey</a:t>
            </a:r>
            <a:r>
              <a:rPr lang="en-GB" sz="1200" kern="1200" dirty="0">
                <a:solidFill>
                  <a:schemeClr val="tx1"/>
                </a:solidFill>
                <a:effectLst/>
                <a:latin typeface="Helvetica" pitchFamily="2" charset="0"/>
                <a:ea typeface="+mn-ea"/>
                <a:cs typeface="+mn-cs"/>
              </a:rPr>
              <a:t>, 2009)”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strength of egocentricity is the capacity to get our needs met and gain independence.  We can defer impulse gratification long enough to plan and organize to meet our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“Meeting our own needs is subject, meaning, we are not aware that we are defined by meeting our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are not yet separate from our own needs to manage them—they manage us.”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do not make decisions based on the impact of our behaviour on others with whom we are in relationship (no Mutual Perspective Taking).  We make decisions primarily on what will happen to us if we please or displease others.  For example, if we tell a lie, our concern is not about the loss of trust or the feeling of others, but about the consequences to us if they catch us in the lie and whether or not we can risk those consequences.” (pp.63-64)</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absence of a shared reality is the structural limit of this phase.” (p.64)</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“Growth at this phase is taking other’s needs and expectations into account…As this happens, our needs move from subject to object…A subject-object shift moves that to which we were formerly subject to an object of reflection.  We are then no longer subject to that limited understanding of ourselves and the world…More behavioural options are available.” (pp.64-65)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“About 5% of leaders who do not fully make this transition and continue to operate with an Egocentric Mind tent to be autocratic and controlling—‘My way or the highway.’” (p.65)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“Unquestioned loyalty to the leader, not the organization, is the first priority.  The organization and its employees exist to serve them.” (p.65)</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3: Reactive (Socialized Self) – Kegan </a:t>
            </a:r>
            <a:r>
              <a:rPr lang="en-US" sz="1200" kern="1200" dirty="0">
                <a:solidFill>
                  <a:schemeClr val="tx1"/>
                </a:solidFill>
                <a:latin typeface="Helvetica" pitchFamily="2" charset="0"/>
                <a:ea typeface="+mn-ea"/>
                <a:cs typeface="+mn-cs"/>
              </a:rPr>
              <a:t>“Triumph of development”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people transition from the Egocentric stage into the Reactive stage, the learn that “…if they want to get on in the world, they need to take on its rules, values, expectations, and ways of operating.”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developmental challenge of the Reactive Mind is to merge with society.”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ability to take up membership, to work and live co-relationally with others and within organizations, is the triumph of this stage of development.  It enables us to build a life of meaning, self-worth, and security.  This is the strength of this stage, and also the liability.”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we embrace the Reactive Mind, we build our new identity by living up to and into the expectations of others and the culture.  Messages and expectations from key influences, institutions and individuals shape who and what we become.  …We craft our identity in harmony with these expectations.  We internalize them and define our personal worth and security by living up to them.” (pp.66-67)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define ourselves, not from the inside out, but from the outside in. Our externally validated sense of self-worth and security are in others’ hands; thus, we must live up to their expectation in order to feel successful, safe, and worthwhile.” (p.67) (External locus of control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“My worth and security = X (where X is a strength) (p.70</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 am my work. I am my relationships. They define me. I am my house, my car, my clothes, my achievements.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Lots of achievements: building domain expertise, skills and competencies, influence, momentum, etc. Very positive phase of growth.</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75% of managers operate out of a Reactive iOS</a:t>
            </a:r>
            <a:br>
              <a:rPr lang="en-GB" sz="1200" kern="1200" dirty="0">
                <a:solidFill>
                  <a:schemeClr val="tx1"/>
                </a:solidFill>
                <a:effectLst/>
                <a:latin typeface="Helvetica" pitchFamily="2" charset="0"/>
                <a:ea typeface="+mn-ea"/>
                <a:cs typeface="+mn-cs"/>
              </a:rPr>
            </a:b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The transition from Reactive to Creative is the Hero’s Journey* and requires the shedding of “…some old assumptions that have been running us all our lives; and second, we initiate a more authentic version of ourselves as we shift from Reactive to Creative.” (p.75)</a:t>
            </a:r>
            <a:endParaRPr lang="en-US"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4: Creative (Self-Authoring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“By shedding well-patterned assumptions, we start to see the habitual ways of thinking that we adopted while growing up that were socialized into us.  These embedded habits of thought form the core of the Reactive iOS. They have served us well and are now reaching operational limits. They are not complex enough for the complexity of life and leadership into which we have grown.” (p.75)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central questions of the Independent, Self-Authoring, Creative Mind are: ‘Who am I? What do I care most about? What do I stand for? How can I make my life and my leadership a creative expression of what matters most?’ (p.75)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stage marks the shift to an internal locus of control.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begin to orient our life and leadership less on what we assumed was expected of us as we grew up and more out of our own deeper sense of personal purpose and vision.  Transitioning to the Creative Self is the major transition in adult life and leadership.” (p.76-77)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new self is configured from the inside out, rather than outside in, for the first time.</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“Vision springs from within. Action becomes an authentic expression of an emerging sense of inner purpose.” (p.77)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“Creative leadership [based on a Creative iOS] is the minimum level required to create lean, engaged, innovative, visionary, creative, agile, high-involvement, high-</a:t>
            </a:r>
            <a:r>
              <a:rPr lang="en-GB" sz="1200" kern="1200" dirty="0" err="1">
                <a:solidFill>
                  <a:schemeClr val="tx1"/>
                </a:solidFill>
                <a:effectLst/>
                <a:latin typeface="Helvetica" pitchFamily="2" charset="0"/>
                <a:ea typeface="+mn-ea"/>
                <a:cs typeface="+mn-cs"/>
              </a:rPr>
              <a:t>fulfillment</a:t>
            </a:r>
            <a:r>
              <a:rPr lang="en-GB" sz="1200" kern="1200" dirty="0">
                <a:solidFill>
                  <a:schemeClr val="tx1"/>
                </a:solidFill>
                <a:effectLst/>
                <a:latin typeface="Helvetica" pitchFamily="2" charset="0"/>
                <a:ea typeface="+mn-ea"/>
                <a:cs typeface="+mn-cs"/>
              </a:rPr>
              <a:t> organizations and to evolve adaptive organizational designs and cultures that can thrive today.” (p.80)</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Kegan says that most leadership literature is written for Stage 4 (e.g., on vision, collaboration, dialogue, partnership, etc.).</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However, only 20% (roughly speaking) of managers operate primarily at this level.</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5: Integral (Self-Transforming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In the transition to Integral Mind, “…the hard-earned authentic, self-authoring, visionary, creative self, with which we are identified at the Creative Stage, begins to fray.  We begin to realize that not only are we this authentic visionary person; we are also its opposite.” (p. 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Here is the first taste of our meaning-making as an illusion created by our stories—narratives about our self.</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 deeper engagement of the shadow side of the self—the parts of us that we have ignored and not developed. Shadow does not mean dark or bad, but ignored or left behind.” (p.83) We begin to see an integration of all aspects of personality: </a:t>
            </a:r>
            <a:r>
              <a:rPr lang="en-GB" sz="1200" u="sng" kern="1200" dirty="0">
                <a:solidFill>
                  <a:schemeClr val="tx1"/>
                </a:solidFill>
                <a:effectLst/>
                <a:latin typeface="Helvetica" pitchFamily="2" charset="0"/>
                <a:ea typeface="+mn-ea"/>
                <a:cs typeface="+mn-cs"/>
              </a:rPr>
              <a:t>light and shadow</a:t>
            </a:r>
            <a:r>
              <a:rPr lang="en-GB" sz="1200" kern="1200" dirty="0">
                <a:solidFill>
                  <a:schemeClr val="tx1"/>
                </a:solidFill>
                <a:effectLst/>
                <a:latin typeface="Helvetica" pitchFamily="2" charset="0"/>
                <a:ea typeface="+mn-ea"/>
                <a:cs typeface="+mn-cs"/>
              </a:rPr>
              <a:t>.</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we embrace our partialness, we no longer need to pretend completeness and can move toward the unacknowledged aspects of ourselves with compassion and curiosity.” (p.83)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see others this way—as complex multi-dimensional beings.” (p.83)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 “Integral mind is built for complexity.  It is a level of mind and leadership that can lead through the redundant polarities and problems that make up complex challenges. Integral Mind can hold opposites in tension without reactive to resolve them quickly (superficially). (p. 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“It can hold conflicting visions of the future within a diverse set of stakeholders without championing one over the other.  It looks for the merits of all perspectives and works toward synergistic synthesis.” (p.82)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It is open to feedback from all directions, and diversity of thought from all.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For all these reasons, integral Mind is best suited to lead the transformation of complex systems.</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Only about 5% of adults develop Integral Mind.</a:t>
            </a:r>
            <a:endParaRPr lang="en-US"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Unitive stage (Note…some would say this the Unitive is not a true stage, but a level of consciousness that is on another plane)</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“In the spiritual literature, there is a progression of awareness that moves through sequential stages, up to the highest level of sacred union with All that Is.”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“Up to this point, the self has seen itself as a separate self, as located within the body-mind. Now the self realizes that ‘I am not the body, nor the mind.’ In the early phases of the Unitive stage, we identify with the ‘soul’—an essential self in communion with the Divine Reality.”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Integral self is not discarded. That richly nuanced self is used to act in the world.  It is highly functional and effective.  It becomes a useful tool of the spirit.”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“Leaders at this level function as global visionaries and enact world service for the universal good. From the perspective of Unity, we are all each other.” (p.85</a:t>
            </a:r>
            <a:r>
              <a:rPr lang="en-GB" sz="1000" kern="1200" dirty="0">
                <a:solidFill>
                  <a:schemeClr val="tx1"/>
                </a:solidFill>
                <a:effectLst/>
                <a:latin typeface="Helvetica" pitchFamily="2" charset="0"/>
                <a:ea typeface="+mn-ea"/>
                <a:cs typeface="+mn-cs"/>
              </a:rPr>
              <a:t>)</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Less than 1% of the population configures primarily at this level of consciousness, however many of us have experienced Unitive states—peak experiences that connect us to a greater whole.</a:t>
            </a:r>
            <a:endParaRPr lang="en-US" sz="1200" kern="1200" dirty="0">
              <a:solidFill>
                <a:schemeClr val="tx1"/>
              </a:solidFill>
              <a:effectLst/>
              <a:latin typeface="Helvetica" pitchFamily="2"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34755AA6-0AFC-4C50-BF6D-F71DA842ECD1}" type="slidenum">
              <a:rPr lang="en-US" smtClean="0"/>
              <a:t>3</a:t>
            </a:fld>
            <a:endParaRPr lang="en-US" dirty="0"/>
          </a:p>
        </p:txBody>
      </p:sp>
    </p:spTree>
    <p:extLst>
      <p:ext uri="{BB962C8B-B14F-4D97-AF65-F5344CB8AC3E}">
        <p14:creationId xmlns:p14="http://schemas.microsoft.com/office/powerpoint/2010/main" val="3318401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0" dirty="0"/>
              <a:t>This</a:t>
            </a:r>
            <a:r>
              <a:rPr lang="en-US" b="0" baseline="0" dirty="0"/>
              <a:t> slide is a comparison of four research studies done by Kegan (first two), Susanne Cook-</a:t>
            </a:r>
            <a:r>
              <a:rPr lang="en-US" b="0" baseline="0" dirty="0" err="1"/>
              <a:t>Grueter</a:t>
            </a:r>
            <a:r>
              <a:rPr lang="en-US" b="0" baseline="0" dirty="0"/>
              <a:t>, and Bill </a:t>
            </a:r>
            <a:r>
              <a:rPr lang="en-US" b="0" baseline="0" dirty="0" err="1"/>
              <a:t>Torbert</a:t>
            </a:r>
            <a:r>
              <a:rPr lang="en-US" b="0" baseline="0" dirty="0"/>
              <a:t>.  They show both the overlap and the differences between various theorists’ stage delineations.  What they seem to all agree on is that, within the width of the brackets for “Socialized Mind” and “Self-Authoring Mind,” about 80% of the population falls.</a:t>
            </a:r>
          </a:p>
          <a:p>
            <a:endParaRPr lang="en-US" b="0" baseline="0" dirty="0"/>
          </a:p>
          <a:p>
            <a:endParaRPr lang="en-US" b="1" baseline="0" dirty="0"/>
          </a:p>
          <a:p>
            <a:endParaRPr lang="en-US" sz="1200" b="1" i="0" kern="1200" dirty="0">
              <a:solidFill>
                <a:schemeClr val="tx1"/>
              </a:solidFill>
              <a:effectLst/>
              <a:latin typeface="Corbel Regular" charset="0"/>
              <a:ea typeface="+mn-ea"/>
              <a:cs typeface="+mn-cs"/>
            </a:endParaRPr>
          </a:p>
          <a:p>
            <a:endParaRPr lang="en-US" sz="1200" b="1" i="0" kern="1200" dirty="0">
              <a:solidFill>
                <a:schemeClr val="tx1"/>
              </a:solidFill>
              <a:effectLst/>
              <a:latin typeface="Corbel Regular" charset="0"/>
              <a:ea typeface="+mn-ea"/>
              <a:cs typeface="+mn-cs"/>
            </a:endParaRPr>
          </a:p>
          <a:p>
            <a:endParaRPr lang="en-US" sz="1200" b="1" i="0" kern="1200" dirty="0">
              <a:solidFill>
                <a:schemeClr val="tx1"/>
              </a:solidFill>
              <a:effectLst/>
              <a:latin typeface="Corbel Regular"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1AA77053-DBB6-45F1-902D-51AD830EE48D}" type="slidenum">
              <a:rPr lang="en-US" smtClean="0"/>
              <a:pPr/>
              <a:t>4</a:t>
            </a:fld>
            <a:endParaRPr lang="en-US" dirty="0"/>
          </a:p>
        </p:txBody>
      </p:sp>
    </p:spTree>
    <p:extLst>
      <p:ext uri="{BB962C8B-B14F-4D97-AF65-F5344CB8AC3E}">
        <p14:creationId xmlns:p14="http://schemas.microsoft.com/office/powerpoint/2010/main" val="17249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4181755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when a person completes</a:t>
            </a:r>
            <a:r>
              <a:rPr lang="en-US" sz="1200" baseline="0" dirty="0"/>
              <a:t> a LCP, they answer each of the 119 questions against the backdrop of their (perhaps unconscious) tacit belief in what makes someone an effective leader.  The 5 questions explicitly ask evaluators to rate the leader directly against their picture of the ideal leadership.</a:t>
            </a:r>
          </a:p>
          <a:p>
            <a:endParaRPr lang="en-US" sz="1200" dirty="0"/>
          </a:p>
          <a:p>
            <a:r>
              <a:rPr lang="en-US" sz="1200" u="sng" dirty="0"/>
              <a:t>Learning Objective 2</a:t>
            </a:r>
            <a:r>
              <a:rPr lang="en-US" sz="1200" dirty="0"/>
              <a:t>: for participants to understand that t</a:t>
            </a:r>
            <a:r>
              <a:rPr lang="en-US" sz="1200" baseline="0" dirty="0"/>
              <a:t>hese </a:t>
            </a:r>
            <a:r>
              <a:rPr lang="en-US" sz="1200" i="1" baseline="0" dirty="0"/>
              <a:t>additional</a:t>
            </a:r>
            <a:r>
              <a:rPr lang="en-US" sz="1200" baseline="0" dirty="0"/>
              <a:t> five questions constitute a “survey within a survey,” in that they answers are </a:t>
            </a:r>
            <a:r>
              <a:rPr lang="en-US" sz="1200" u="sng" baseline="0" dirty="0"/>
              <a:t>not</a:t>
            </a:r>
            <a:r>
              <a:rPr lang="en-US" sz="1200" baseline="0" dirty="0"/>
              <a:t> used to compute any part of the graph other than this Leadership Effectiveness Scale.</a:t>
            </a:r>
          </a:p>
          <a:p>
            <a:endParaRPr lang="en-US" sz="1200" baseline="0" dirty="0"/>
          </a:p>
          <a:p>
            <a:endParaRPr lang="en-US" sz="1200" baseline="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1192155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Learning Objective 1</a:t>
            </a:r>
            <a:r>
              <a:rPr lang="en-US" dirty="0"/>
              <a:t>: for participants to understand that an initial research question was the degree to which the LCP model actually measured what is commonly understood to be effective leadership.  We found a strong positive correlation between the Creative aspects of the LCP and the LE questions indicating that the battery of 18 Creative competencies in the LCP are tracking with what it takes to be an effective leader across many contexts.</a:t>
            </a:r>
          </a:p>
          <a:p>
            <a:endParaRPr lang="en-US" u="sng" dirty="0"/>
          </a:p>
          <a:p>
            <a:r>
              <a:rPr lang="en-US" u="sng" dirty="0"/>
              <a:t>Learning Objective 2</a:t>
            </a:r>
            <a:r>
              <a:rPr lang="en-US" dirty="0"/>
              <a:t>: for participants to understand that r</a:t>
            </a:r>
            <a:r>
              <a:rPr lang="en-US" baseline="0" dirty="0"/>
              <a:t> </a:t>
            </a:r>
            <a:r>
              <a:rPr lang="en-US" dirty="0"/>
              <a:t>=</a:t>
            </a:r>
            <a:r>
              <a:rPr lang="en-US" baseline="0" dirty="0"/>
              <a:t> </a:t>
            </a:r>
            <a:r>
              <a:rPr lang="en-US" dirty="0"/>
              <a:t>the relationship between the two variables or the </a:t>
            </a:r>
            <a:r>
              <a:rPr lang="en-US" baseline="0" dirty="0"/>
              <a:t>line of best fit through the data—so how much of the movement of one variable is described by movement of the other.  In this case, r = 0.93 means that if the Average Creative Score increases 1.00 (one unit of measure), the Leadership Effectiveness score will likely increase on average by 0.93. This is a very strong correlation.</a:t>
            </a:r>
          </a:p>
          <a:p>
            <a:endParaRPr lang="en-US" baseline="0" dirty="0"/>
          </a:p>
          <a:p>
            <a:r>
              <a:rPr lang="en-US" u="sng" dirty="0"/>
              <a:t>Learning Objective 3</a:t>
            </a:r>
            <a:r>
              <a:rPr lang="en-US" dirty="0"/>
              <a:t>:</a:t>
            </a:r>
            <a:r>
              <a:rPr lang="en-US" baseline="0" dirty="0"/>
              <a:t> for participants to understand that rsq = the degree to which the data tightly cluster around the line of best fit.  A high rsq means that the data don’t vary much and fit tightly together around the line of best fit (the prediction of the model).  A low rsq means that the data are more scattered around the line of best fit.  (Technically, rsq measures the amount of variability among the data points that can be explained by the model or predicted by the line of best fit).</a:t>
            </a:r>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1317810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perceptions of Leadership Effectiveness (the 5 questions on the scale) are strongly correlated with the Creative Competencies.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799188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perceptions of Leadership Effectiveness (the 5 questions on the scale) are strongly correlated with the Creative Competencies.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819407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the Creative Competencies are strongly negatively correlated (-.76) with the Reactive Tendencies.</a:t>
            </a:r>
          </a:p>
          <a:p>
            <a:endParaRPr lang="en-US" sz="1200" dirty="0"/>
          </a:p>
          <a:p>
            <a:r>
              <a:rPr lang="en-US" sz="1200" u="sng" dirty="0"/>
              <a:t>Learning Objective 2</a:t>
            </a:r>
            <a:r>
              <a:rPr lang="en-US" sz="1200" dirty="0"/>
              <a:t>: for participants to understand that the implication of this correlation is that Reactive Tendencies significantly block/cancel the expression of Creative Competencies.</a:t>
            </a:r>
          </a:p>
          <a:p>
            <a:endParaRPr lang="en-US" sz="1200"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234228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7.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5.sv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1.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5.sv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8.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5.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7.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5.sv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1.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5.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8.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8.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93D1C6-F54B-EE43-B394-178746DF842A}"/>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2" name="Picture 5">
            <a:extLst>
              <a:ext uri="{FF2B5EF4-FFF2-40B4-BE49-F238E27FC236}">
                <a16:creationId xmlns:a16="http://schemas.microsoft.com/office/drawing/2014/main" id="{ED37FF6D-F305-EC44-B576-7621E230397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20349"/>
          <a:stretch/>
        </p:blipFill>
        <p:spPr>
          <a:xfrm>
            <a:off x="6989120" y="161891"/>
            <a:ext cx="5202880" cy="6534218"/>
          </a:xfrm>
          <a:prstGeom prst="rect">
            <a:avLst/>
          </a:prstGeom>
        </p:spPr>
      </p:pic>
      <p:pic>
        <p:nvPicPr>
          <p:cNvPr id="6" name="Picture 14">
            <a:extLst>
              <a:ext uri="{FF2B5EF4-FFF2-40B4-BE49-F238E27FC236}">
                <a16:creationId xmlns:a16="http://schemas.microsoft.com/office/drawing/2014/main" id="{164AB57C-F347-FB44-A22A-53745F54FD4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38746" y="4889655"/>
            <a:ext cx="2818032" cy="908546"/>
          </a:xfrm>
          <a:prstGeom prst="rect">
            <a:avLst/>
          </a:prstGeom>
        </p:spPr>
      </p:pic>
      <p:sp>
        <p:nvSpPr>
          <p:cNvPr id="7" name="Title 1">
            <a:extLst>
              <a:ext uri="{FF2B5EF4-FFF2-40B4-BE49-F238E27FC236}">
                <a16:creationId xmlns:a16="http://schemas.microsoft.com/office/drawing/2014/main" id="{99C498FE-E882-4A4D-941E-FE6434158306}"/>
              </a:ext>
            </a:extLst>
          </p:cNvPr>
          <p:cNvSpPr>
            <a:spLocks noGrp="1"/>
          </p:cNvSpPr>
          <p:nvPr>
            <p:ph type="ctrTitle" hasCustomPrompt="1"/>
          </p:nvPr>
        </p:nvSpPr>
        <p:spPr>
          <a:xfrm>
            <a:off x="846322" y="2198639"/>
            <a:ext cx="5202880" cy="1487756"/>
          </a:xfrm>
          <a:prstGeom prst="rect">
            <a:avLst/>
          </a:prstGeom>
        </p:spPr>
        <p:txBody>
          <a:bodyPr anchor="b">
            <a:noAutofit/>
          </a:bodyPr>
          <a:lstStyle>
            <a:lvl1pPr algn="ctr">
              <a:defRPr sz="44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C3F1BFD1-18C3-A540-8D55-4997C3E8B692}"/>
              </a:ext>
            </a:extLst>
          </p:cNvPr>
          <p:cNvSpPr>
            <a:spLocks noGrp="1"/>
          </p:cNvSpPr>
          <p:nvPr>
            <p:ph type="subTitle" idx="1"/>
          </p:nvPr>
        </p:nvSpPr>
        <p:spPr>
          <a:xfrm>
            <a:off x="846322" y="3849159"/>
            <a:ext cx="5202880" cy="625846"/>
          </a:xfrm>
          <a:prstGeom prst="rect">
            <a:avLst/>
          </a:prstGeo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 Placeholder 4">
            <a:extLst>
              <a:ext uri="{FF2B5EF4-FFF2-40B4-BE49-F238E27FC236}">
                <a16:creationId xmlns:a16="http://schemas.microsoft.com/office/drawing/2014/main" id="{6AC69CA2-221D-BC48-98F9-43BE11B0BBD0}"/>
              </a:ext>
            </a:extLst>
          </p:cNvPr>
          <p:cNvSpPr>
            <a:spLocks noGrp="1"/>
          </p:cNvSpPr>
          <p:nvPr>
            <p:ph type="body" sz="quarter" idx="11" hasCustomPrompt="1"/>
          </p:nvPr>
        </p:nvSpPr>
        <p:spPr>
          <a:xfrm>
            <a:off x="2464305" y="649372"/>
            <a:ext cx="1966913" cy="1063682"/>
          </a:xfrm>
          <a:prstGeom prst="rect">
            <a:avLst/>
          </a:prstGeom>
        </p:spPr>
        <p:txBody>
          <a:bodyPr anchor="ctr">
            <a:normAutofit/>
          </a:bodyPr>
          <a:lstStyle>
            <a:lvl1pPr algn="ctr">
              <a:defRPr sz="2000" b="0" i="0">
                <a:solidFill>
                  <a:schemeClr val="bg1"/>
                </a:solidFill>
              </a:defRPr>
            </a:lvl1pPr>
          </a:lstStyle>
          <a:p>
            <a:pPr lvl="0"/>
            <a:r>
              <a:rPr lang="en-US" dirty="0"/>
              <a:t>Insert</a:t>
            </a:r>
            <a:br>
              <a:rPr lang="en-US" dirty="0"/>
            </a:br>
            <a:r>
              <a:rPr lang="en-US" dirty="0"/>
              <a:t>Client Logo</a:t>
            </a:r>
            <a:br>
              <a:rPr lang="en-US" dirty="0"/>
            </a:br>
            <a:r>
              <a:rPr lang="en-US" dirty="0"/>
              <a:t>if applicable</a:t>
            </a:r>
          </a:p>
        </p:txBody>
      </p:sp>
      <p:sp>
        <p:nvSpPr>
          <p:cNvPr id="10" name="Footer Placeholder 5">
            <a:extLst>
              <a:ext uri="{FF2B5EF4-FFF2-40B4-BE49-F238E27FC236}">
                <a16:creationId xmlns:a16="http://schemas.microsoft.com/office/drawing/2014/main" id="{8A69966C-D312-9147-AE20-5224979B631B}"/>
              </a:ext>
            </a:extLst>
          </p:cNvPr>
          <p:cNvSpPr>
            <a:spLocks noGrp="1"/>
          </p:cNvSpPr>
          <p:nvPr>
            <p:ph type="ftr" sz="quarter" idx="10"/>
          </p:nvPr>
        </p:nvSpPr>
        <p:spPr>
          <a:xfrm>
            <a:off x="4871720" y="6455281"/>
            <a:ext cx="2448560" cy="118965"/>
          </a:xfrm>
        </p:spPr>
        <p:txBody>
          <a:bodyPr/>
          <a:lstStyle>
            <a:lvl1pPr algn="ctr">
              <a:defRPr sz="900" b="0" i="0">
                <a:solidFill>
                  <a:schemeClr val="accent6"/>
                </a:solidFill>
                <a:latin typeface="Helvetica Light" panose="020B0403020202020204" pitchFamily="34" charset="0"/>
                <a:cs typeface="Gotham Light" pitchFamily="2" charset="0"/>
              </a:defRPr>
            </a:lvl1pPr>
          </a:lstStyle>
          <a:p>
            <a:r>
              <a:rPr lang="en-US" dirty="0"/>
              <a:t>© Leadership Circle | All Rights Reserved</a:t>
            </a:r>
          </a:p>
        </p:txBody>
      </p:sp>
    </p:spTree>
    <p:extLst>
      <p:ext uri="{BB962C8B-B14F-4D97-AF65-F5344CB8AC3E}">
        <p14:creationId xmlns:p14="http://schemas.microsoft.com/office/powerpoint/2010/main" val="214934628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0002DE1-BEF1-BE49-9B62-F8D820180B6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2674908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927053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93D1C6-F54B-EE43-B394-178746DF842A}"/>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2" name="Picture 5">
            <a:extLst>
              <a:ext uri="{FF2B5EF4-FFF2-40B4-BE49-F238E27FC236}">
                <a16:creationId xmlns:a16="http://schemas.microsoft.com/office/drawing/2014/main" id="{ED37FF6D-F305-EC44-B576-7621E230397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20349"/>
          <a:stretch/>
        </p:blipFill>
        <p:spPr>
          <a:xfrm>
            <a:off x="6989120" y="161891"/>
            <a:ext cx="5202880" cy="6534218"/>
          </a:xfrm>
          <a:prstGeom prst="rect">
            <a:avLst/>
          </a:prstGeom>
        </p:spPr>
      </p:pic>
      <p:pic>
        <p:nvPicPr>
          <p:cNvPr id="6" name="Picture 14">
            <a:extLst>
              <a:ext uri="{FF2B5EF4-FFF2-40B4-BE49-F238E27FC236}">
                <a16:creationId xmlns:a16="http://schemas.microsoft.com/office/drawing/2014/main" id="{164AB57C-F347-FB44-A22A-53745F54FD4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38746" y="4889655"/>
            <a:ext cx="2818032" cy="908546"/>
          </a:xfrm>
          <a:prstGeom prst="rect">
            <a:avLst/>
          </a:prstGeom>
        </p:spPr>
      </p:pic>
      <p:sp>
        <p:nvSpPr>
          <p:cNvPr id="7" name="Title 1">
            <a:extLst>
              <a:ext uri="{FF2B5EF4-FFF2-40B4-BE49-F238E27FC236}">
                <a16:creationId xmlns:a16="http://schemas.microsoft.com/office/drawing/2014/main" id="{99C498FE-E882-4A4D-941E-FE6434158306}"/>
              </a:ext>
            </a:extLst>
          </p:cNvPr>
          <p:cNvSpPr>
            <a:spLocks noGrp="1"/>
          </p:cNvSpPr>
          <p:nvPr>
            <p:ph type="ctrTitle" hasCustomPrompt="1"/>
          </p:nvPr>
        </p:nvSpPr>
        <p:spPr>
          <a:xfrm>
            <a:off x="846322" y="2198639"/>
            <a:ext cx="5202880" cy="1487756"/>
          </a:xfrm>
          <a:prstGeom prst="rect">
            <a:avLst/>
          </a:prstGeom>
        </p:spPr>
        <p:txBody>
          <a:bodyPr anchor="b">
            <a:noAutofit/>
          </a:bodyPr>
          <a:lstStyle>
            <a:lvl1pPr algn="ctr">
              <a:defRPr sz="44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C3F1BFD1-18C3-A540-8D55-4997C3E8B692}"/>
              </a:ext>
            </a:extLst>
          </p:cNvPr>
          <p:cNvSpPr>
            <a:spLocks noGrp="1"/>
          </p:cNvSpPr>
          <p:nvPr>
            <p:ph type="subTitle" idx="1"/>
          </p:nvPr>
        </p:nvSpPr>
        <p:spPr>
          <a:xfrm>
            <a:off x="846322" y="3849159"/>
            <a:ext cx="5202880" cy="625846"/>
          </a:xfrm>
          <a:prstGeom prst="rect">
            <a:avLst/>
          </a:prstGeo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 Placeholder 4">
            <a:extLst>
              <a:ext uri="{FF2B5EF4-FFF2-40B4-BE49-F238E27FC236}">
                <a16:creationId xmlns:a16="http://schemas.microsoft.com/office/drawing/2014/main" id="{6AC69CA2-221D-BC48-98F9-43BE11B0BBD0}"/>
              </a:ext>
            </a:extLst>
          </p:cNvPr>
          <p:cNvSpPr>
            <a:spLocks noGrp="1"/>
          </p:cNvSpPr>
          <p:nvPr>
            <p:ph type="body" sz="quarter" idx="11" hasCustomPrompt="1"/>
          </p:nvPr>
        </p:nvSpPr>
        <p:spPr>
          <a:xfrm>
            <a:off x="2464305" y="649372"/>
            <a:ext cx="1966913" cy="1063682"/>
          </a:xfrm>
          <a:prstGeom prst="rect">
            <a:avLst/>
          </a:prstGeom>
        </p:spPr>
        <p:txBody>
          <a:bodyPr anchor="ctr">
            <a:normAutofit/>
          </a:bodyPr>
          <a:lstStyle>
            <a:lvl1pPr algn="ctr">
              <a:defRPr sz="2000" b="0" i="0">
                <a:solidFill>
                  <a:schemeClr val="bg1"/>
                </a:solidFill>
              </a:defRPr>
            </a:lvl1pPr>
          </a:lstStyle>
          <a:p>
            <a:pPr lvl="0"/>
            <a:r>
              <a:rPr lang="en-US" dirty="0"/>
              <a:t>Insert</a:t>
            </a:r>
            <a:br>
              <a:rPr lang="en-US" dirty="0"/>
            </a:br>
            <a:r>
              <a:rPr lang="en-US" dirty="0"/>
              <a:t>Client Logo</a:t>
            </a:r>
            <a:br>
              <a:rPr lang="en-US" dirty="0"/>
            </a:br>
            <a:r>
              <a:rPr lang="en-US" dirty="0"/>
              <a:t>if applicable</a:t>
            </a:r>
          </a:p>
        </p:txBody>
      </p:sp>
      <p:sp>
        <p:nvSpPr>
          <p:cNvPr id="10" name="Footer Placeholder 5">
            <a:extLst>
              <a:ext uri="{FF2B5EF4-FFF2-40B4-BE49-F238E27FC236}">
                <a16:creationId xmlns:a16="http://schemas.microsoft.com/office/drawing/2014/main" id="{8A69966C-D312-9147-AE20-5224979B631B}"/>
              </a:ext>
            </a:extLst>
          </p:cNvPr>
          <p:cNvSpPr>
            <a:spLocks noGrp="1"/>
          </p:cNvSpPr>
          <p:nvPr>
            <p:ph type="ftr" sz="quarter" idx="10"/>
          </p:nvPr>
        </p:nvSpPr>
        <p:spPr>
          <a:xfrm>
            <a:off x="4871720" y="6455281"/>
            <a:ext cx="2448560" cy="118965"/>
          </a:xfrm>
        </p:spPr>
        <p:txBody>
          <a:bodyPr/>
          <a:lstStyle>
            <a:lvl1pPr algn="ctr">
              <a:defRPr sz="900" b="0" i="0">
                <a:solidFill>
                  <a:schemeClr val="accent6"/>
                </a:solidFill>
                <a:latin typeface="Helvetica Light" panose="020B0403020202020204" pitchFamily="34" charset="0"/>
                <a:cs typeface="Gotham Light" pitchFamily="2" charset="0"/>
              </a:defRPr>
            </a:lvl1pPr>
          </a:lstStyle>
          <a:p>
            <a:r>
              <a:rPr lang="en-US" dirty="0"/>
              <a:t>© Leadership Circle | All Rights Reserved</a:t>
            </a:r>
          </a:p>
        </p:txBody>
      </p:sp>
    </p:spTree>
    <p:extLst>
      <p:ext uri="{BB962C8B-B14F-4D97-AF65-F5344CB8AC3E}">
        <p14:creationId xmlns:p14="http://schemas.microsoft.com/office/powerpoint/2010/main" val="171677427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966BDD-6986-7C44-A225-BD80610B01C7}"/>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4">
            <a:extLst>
              <a:ext uri="{FF2B5EF4-FFF2-40B4-BE49-F238E27FC236}">
                <a16:creationId xmlns:a16="http://schemas.microsoft.com/office/drawing/2014/main" id="{892DFA70-D97F-3D47-B964-3419F5EF2BF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3727" y="2846280"/>
            <a:ext cx="3614839" cy="1165440"/>
          </a:xfrm>
          <a:prstGeom prst="rect">
            <a:avLst/>
          </a:prstGeom>
        </p:spPr>
      </p:pic>
      <p:sp>
        <p:nvSpPr>
          <p:cNvPr id="7" name="Title 1">
            <a:extLst>
              <a:ext uri="{FF2B5EF4-FFF2-40B4-BE49-F238E27FC236}">
                <a16:creationId xmlns:a16="http://schemas.microsoft.com/office/drawing/2014/main" id="{FB503B3D-7353-164B-8842-88FB3C935A40}"/>
              </a:ext>
            </a:extLst>
          </p:cNvPr>
          <p:cNvSpPr>
            <a:spLocks noGrp="1"/>
          </p:cNvSpPr>
          <p:nvPr>
            <p:ph type="ctrTitle" hasCustomPrompt="1"/>
          </p:nvPr>
        </p:nvSpPr>
        <p:spPr>
          <a:xfrm>
            <a:off x="676862" y="2198639"/>
            <a:ext cx="4740275" cy="1487756"/>
          </a:xfrm>
          <a:prstGeom prst="rect">
            <a:avLst/>
          </a:prstGeom>
        </p:spPr>
        <p:txBody>
          <a:bodyPr anchor="b">
            <a:normAutofit/>
          </a:bodyPr>
          <a:lstStyle>
            <a:lvl1pPr algn="ctr">
              <a:defRPr sz="4400"/>
            </a:lvl1pPr>
          </a:lstStyle>
          <a:p>
            <a:r>
              <a:rPr lang="en-US" dirty="0"/>
              <a:t>Click To Edit Master Title Style</a:t>
            </a:r>
          </a:p>
        </p:txBody>
      </p:sp>
      <p:sp>
        <p:nvSpPr>
          <p:cNvPr id="8" name="Subtitle 2">
            <a:extLst>
              <a:ext uri="{FF2B5EF4-FFF2-40B4-BE49-F238E27FC236}">
                <a16:creationId xmlns:a16="http://schemas.microsoft.com/office/drawing/2014/main" id="{01EC01E7-9F9F-454A-B9EE-6D3C7777D93A}"/>
              </a:ext>
            </a:extLst>
          </p:cNvPr>
          <p:cNvSpPr>
            <a:spLocks noGrp="1"/>
          </p:cNvSpPr>
          <p:nvPr>
            <p:ph type="subTitle" idx="1"/>
          </p:nvPr>
        </p:nvSpPr>
        <p:spPr>
          <a:xfrm>
            <a:off x="676862" y="3829196"/>
            <a:ext cx="4740275" cy="868680"/>
          </a:xfrm>
          <a:prstGeom prst="rect">
            <a:avLst/>
          </a:prstGeo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Footer Placeholder 5">
            <a:extLst>
              <a:ext uri="{FF2B5EF4-FFF2-40B4-BE49-F238E27FC236}">
                <a16:creationId xmlns:a16="http://schemas.microsoft.com/office/drawing/2014/main" id="{8F0F308E-5DBA-0545-A536-B46647287A59}"/>
              </a:ext>
            </a:extLst>
          </p:cNvPr>
          <p:cNvSpPr>
            <a:spLocks noGrp="1"/>
          </p:cNvSpPr>
          <p:nvPr>
            <p:ph type="ftr" sz="quarter" idx="10"/>
          </p:nvPr>
        </p:nvSpPr>
        <p:spPr>
          <a:xfrm>
            <a:off x="1822719" y="5472967"/>
            <a:ext cx="2448560" cy="118965"/>
          </a:xfrm>
        </p:spPr>
        <p:txBody>
          <a:bodyPr/>
          <a:lstStyle>
            <a:lvl1pPr algn="ctr">
              <a:defRPr sz="9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1" name="Text Placeholder 4">
            <a:extLst>
              <a:ext uri="{FF2B5EF4-FFF2-40B4-BE49-F238E27FC236}">
                <a16:creationId xmlns:a16="http://schemas.microsoft.com/office/drawing/2014/main" id="{FF9C8522-1E02-DB46-A6FE-4F2780C02531}"/>
              </a:ext>
            </a:extLst>
          </p:cNvPr>
          <p:cNvSpPr>
            <a:spLocks noGrp="1"/>
          </p:cNvSpPr>
          <p:nvPr>
            <p:ph type="body" sz="quarter" idx="11" hasCustomPrompt="1"/>
          </p:nvPr>
        </p:nvSpPr>
        <p:spPr>
          <a:xfrm>
            <a:off x="2063542" y="649372"/>
            <a:ext cx="1966913" cy="1063682"/>
          </a:xfrm>
          <a:prstGeom prst="rect">
            <a:avLst/>
          </a:prstGeom>
        </p:spPr>
        <p:txBody>
          <a:bodyPr anchor="ctr">
            <a:normAutofit/>
          </a:bodyPr>
          <a:lstStyle>
            <a:lvl1pPr algn="ctr">
              <a:defRPr sz="2000" b="0" i="0"/>
            </a:lvl1pPr>
          </a:lstStyle>
          <a:p>
            <a:pPr lvl="0"/>
            <a:r>
              <a:rPr lang="en-US" dirty="0"/>
              <a:t>Insert</a:t>
            </a:r>
            <a:br>
              <a:rPr lang="en-US" dirty="0"/>
            </a:br>
            <a:r>
              <a:rPr lang="en-US" dirty="0"/>
              <a:t>Client Logo</a:t>
            </a:r>
            <a:br>
              <a:rPr lang="en-US" dirty="0"/>
            </a:br>
            <a:r>
              <a:rPr lang="en-US" dirty="0"/>
              <a:t>if applicable</a:t>
            </a:r>
          </a:p>
        </p:txBody>
      </p:sp>
    </p:spTree>
    <p:extLst>
      <p:ext uri="{BB962C8B-B14F-4D97-AF65-F5344CB8AC3E}">
        <p14:creationId xmlns:p14="http://schemas.microsoft.com/office/powerpoint/2010/main" val="1470837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5_Title Slide">
    <p:bg>
      <p:bgRef idx="1001">
        <a:schemeClr val="bg2"/>
      </p:bgRef>
    </p:bg>
    <p:spTree>
      <p:nvGrpSpPr>
        <p:cNvPr id="1" name=""/>
        <p:cNvGrpSpPr/>
        <p:nvPr/>
      </p:nvGrpSpPr>
      <p:grpSpPr>
        <a:xfrm>
          <a:off x="0" y="0"/>
          <a:ext cx="0" cy="0"/>
          <a:chOff x="0" y="0"/>
          <a:chExt cx="0" cy="0"/>
        </a:xfrm>
      </p:grpSpPr>
      <p:pic>
        <p:nvPicPr>
          <p:cNvPr id="5" name="Picture 4" descr="A picture containing wall, rock, nature, valley&#10;&#10;Description automatically generated">
            <a:extLst>
              <a:ext uri="{FF2B5EF4-FFF2-40B4-BE49-F238E27FC236}">
                <a16:creationId xmlns:a16="http://schemas.microsoft.com/office/drawing/2014/main" id="{99A666F8-BDFA-D344-862B-7E6877A0EA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7" y="0"/>
            <a:ext cx="12206494" cy="6858000"/>
          </a:xfrm>
          <a:prstGeom prst="rect">
            <a:avLst/>
          </a:prstGeom>
        </p:spPr>
      </p:pic>
      <p:pic>
        <p:nvPicPr>
          <p:cNvPr id="13" name="Picture 14">
            <a:extLst>
              <a:ext uri="{FF2B5EF4-FFF2-40B4-BE49-F238E27FC236}">
                <a16:creationId xmlns:a16="http://schemas.microsoft.com/office/drawing/2014/main" id="{59C31A3B-5F7B-5B42-90A8-39B6250DF63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041732" y="2612649"/>
            <a:ext cx="4164984" cy="1342810"/>
          </a:xfrm>
          <a:prstGeom prst="rect">
            <a:avLst/>
          </a:prstGeom>
        </p:spPr>
      </p:pic>
      <p:sp>
        <p:nvSpPr>
          <p:cNvPr id="2" name="Title 1">
            <a:extLst>
              <a:ext uri="{FF2B5EF4-FFF2-40B4-BE49-F238E27FC236}">
                <a16:creationId xmlns:a16="http://schemas.microsoft.com/office/drawing/2014/main" id="{CD2AB25E-2291-A14B-8F47-877B2D7A0563}"/>
              </a:ext>
            </a:extLst>
          </p:cNvPr>
          <p:cNvSpPr>
            <a:spLocks noGrp="1"/>
          </p:cNvSpPr>
          <p:nvPr>
            <p:ph type="ctrTitle"/>
          </p:nvPr>
        </p:nvSpPr>
        <p:spPr>
          <a:xfrm>
            <a:off x="846322" y="2198639"/>
            <a:ext cx="5202880" cy="1487756"/>
          </a:xfrm>
          <a:prstGeom prst="rect">
            <a:avLst/>
          </a:prstGeo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D5C740A3-BBB4-0948-807B-62079396281F}"/>
              </a:ext>
            </a:extLst>
          </p:cNvPr>
          <p:cNvSpPr>
            <a:spLocks noGrp="1"/>
          </p:cNvSpPr>
          <p:nvPr>
            <p:ph type="subTitle" idx="1"/>
          </p:nvPr>
        </p:nvSpPr>
        <p:spPr>
          <a:xfrm>
            <a:off x="846322" y="3839828"/>
            <a:ext cx="5202880" cy="625846"/>
          </a:xfrm>
          <a:prstGeom prst="rect">
            <a:avLst/>
          </a:prstGeo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Footer Placeholder 5">
            <a:extLst>
              <a:ext uri="{FF2B5EF4-FFF2-40B4-BE49-F238E27FC236}">
                <a16:creationId xmlns:a16="http://schemas.microsoft.com/office/drawing/2014/main" id="{78D15790-AAFA-A74D-A405-7D960F256E33}"/>
              </a:ext>
            </a:extLst>
          </p:cNvPr>
          <p:cNvSpPr>
            <a:spLocks noGrp="1"/>
          </p:cNvSpPr>
          <p:nvPr>
            <p:ph type="ftr" sz="quarter" idx="10"/>
          </p:nvPr>
        </p:nvSpPr>
        <p:spPr>
          <a:xfrm>
            <a:off x="4871720" y="6455281"/>
            <a:ext cx="2448560" cy="118965"/>
          </a:xfrm>
        </p:spPr>
        <p:txBody>
          <a:bodyPr/>
          <a:lstStyle>
            <a:lvl1pPr algn="ctr">
              <a:defRPr sz="900" b="0" i="0">
                <a:solidFill>
                  <a:schemeClr val="accent6"/>
                </a:solidFill>
                <a:latin typeface="Helvetica Light" panose="020B0403020202020204" pitchFamily="34" charset="0"/>
                <a:cs typeface="Gotham Light" pitchFamily="2" charset="0"/>
              </a:defRPr>
            </a:lvl1pPr>
          </a:lstStyle>
          <a:p>
            <a:r>
              <a:rPr lang="en-US" dirty="0"/>
              <a:t>© Leadership Circle | All Rights Reserved</a:t>
            </a:r>
          </a:p>
        </p:txBody>
      </p:sp>
    </p:spTree>
    <p:extLst>
      <p:ext uri="{BB962C8B-B14F-4D97-AF65-F5344CB8AC3E}">
        <p14:creationId xmlns:p14="http://schemas.microsoft.com/office/powerpoint/2010/main" val="387314658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Donut 11">
            <a:extLst>
              <a:ext uri="{FF2B5EF4-FFF2-40B4-BE49-F238E27FC236}">
                <a16:creationId xmlns:a16="http://schemas.microsoft.com/office/drawing/2014/main" id="{B37AF37B-B498-B741-AFA0-F49B4056BFCB}"/>
              </a:ext>
            </a:extLst>
          </p:cNvPr>
          <p:cNvSpPr/>
          <p:nvPr userDrawn="1"/>
        </p:nvSpPr>
        <p:spPr>
          <a:xfrm>
            <a:off x="-640080" y="-656263"/>
            <a:ext cx="3535680" cy="3535680"/>
          </a:xfrm>
          <a:prstGeom prst="donut">
            <a:avLst>
              <a:gd name="adj" fmla="val 10692"/>
            </a:avLst>
          </a:prstGeom>
          <a:solidFill>
            <a:schemeClr val="accent2">
              <a:alpha val="299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Helvetica" pitchFamily="2" charset="0"/>
            </a:endParaRPr>
          </a:p>
        </p:txBody>
      </p:sp>
      <p:sp>
        <p:nvSpPr>
          <p:cNvPr id="13" name="Title 1">
            <a:extLst>
              <a:ext uri="{FF2B5EF4-FFF2-40B4-BE49-F238E27FC236}">
                <a16:creationId xmlns:a16="http://schemas.microsoft.com/office/drawing/2014/main" id="{896B1EBB-713E-554B-8C63-74C5982AB4DB}"/>
              </a:ext>
            </a:extLst>
          </p:cNvPr>
          <p:cNvSpPr>
            <a:spLocks noGrp="1"/>
          </p:cNvSpPr>
          <p:nvPr>
            <p:ph type="title" hasCustomPrompt="1"/>
          </p:nvPr>
        </p:nvSpPr>
        <p:spPr>
          <a:xfrm>
            <a:off x="609600" y="510857"/>
            <a:ext cx="10972800"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301817A-89A7-2344-A511-E195A0842622}"/>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5741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D067384-2C8E-0740-A898-BDA78E6B9ECB}"/>
              </a:ext>
            </a:extLst>
          </p:cNvPr>
          <p:cNvSpPr>
            <a:spLocks noGrp="1"/>
          </p:cNvSpPr>
          <p:nvPr>
            <p:ph type="title"/>
          </p:nvPr>
        </p:nvSpPr>
        <p:spPr>
          <a:xfrm>
            <a:off x="609600" y="510857"/>
            <a:ext cx="7890933" cy="681355"/>
          </a:xfrm>
          <a:prstGeom prst="rect">
            <a:avLst/>
          </a:prstGeom>
        </p:spPr>
        <p:txBody>
          <a:bodyPr>
            <a:noAutofit/>
          </a:bodyPr>
          <a:lstStyle>
            <a:lvl1pPr algn="l">
              <a:defRPr sz="3200" b="1" i="0">
                <a:solidFill>
                  <a:schemeClr val="accent2"/>
                </a:solidFill>
                <a:latin typeface="Helvetica" pitchFamily="2" charset="0"/>
              </a:defRPr>
            </a:lvl1pPr>
          </a:lstStyle>
          <a:p>
            <a:r>
              <a:rPr lang="en-US" dirty="0"/>
              <a:t>Click to edit Master title style</a:t>
            </a:r>
          </a:p>
        </p:txBody>
      </p:sp>
      <p:pic>
        <p:nvPicPr>
          <p:cNvPr id="17" name="Picture 4">
            <a:extLst>
              <a:ext uri="{FF2B5EF4-FFF2-40B4-BE49-F238E27FC236}">
                <a16:creationId xmlns:a16="http://schemas.microsoft.com/office/drawing/2014/main" id="{2D8BD7CF-0E7C-1641-8BF2-E11173EFCAE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4" name="Content Placeholder 2">
            <a:extLst>
              <a:ext uri="{FF2B5EF4-FFF2-40B4-BE49-F238E27FC236}">
                <a16:creationId xmlns:a16="http://schemas.microsoft.com/office/drawing/2014/main" id="{4C1A3498-8BE9-DB4A-AE41-1AE74DFB5061}"/>
              </a:ext>
            </a:extLst>
          </p:cNvPr>
          <p:cNvSpPr>
            <a:spLocks noGrp="1"/>
          </p:cNvSpPr>
          <p:nvPr>
            <p:ph sz="quarter" idx="12"/>
          </p:nvPr>
        </p:nvSpPr>
        <p:spPr>
          <a:xfrm>
            <a:off x="609600" y="1493838"/>
            <a:ext cx="7890933"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2320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8BEC5D3-CC86-4840-B03C-53B80C6D66B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937" r="35719" b="64779"/>
          <a:stretch/>
        </p:blipFill>
        <p:spPr>
          <a:xfrm>
            <a:off x="0" y="0"/>
            <a:ext cx="12192000" cy="6858000"/>
          </a:xfrm>
          <a:prstGeom prst="rect">
            <a:avLst/>
          </a:prstGeom>
        </p:spPr>
      </p:pic>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tx2"/>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4237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accent5"/>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2309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F568BA-9E22-BD46-B3C8-01C4A040F851}"/>
              </a:ext>
            </a:extLst>
          </p:cNvPr>
          <p:cNvSpPr/>
          <p:nvPr userDrawn="1"/>
        </p:nvSpPr>
        <p:spPr>
          <a:xfrm>
            <a:off x="0" y="0"/>
            <a:ext cx="384048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9D100D9-68EA-5D4F-9A5A-50B5421B81B4}"/>
              </a:ext>
            </a:extLst>
          </p:cNvPr>
          <p:cNvSpPr>
            <a:spLocks noGrp="1"/>
          </p:cNvSpPr>
          <p:nvPr>
            <p:ph type="title"/>
          </p:nvPr>
        </p:nvSpPr>
        <p:spPr>
          <a:xfrm>
            <a:off x="4216400" y="510857"/>
            <a:ext cx="7552268" cy="681355"/>
          </a:xfrm>
          <a:prstGeom prst="rect">
            <a:avLst/>
          </a:prstGeom>
        </p:spPr>
        <p:txBody>
          <a:bodyPr>
            <a:noAutofit/>
          </a:bodyPr>
          <a:lstStyle>
            <a:lvl1pPr algn="l">
              <a:defRPr sz="3200" b="1"/>
            </a:lvl1pPr>
          </a:lstStyle>
          <a:p>
            <a:r>
              <a:rPr lang="en-US" dirty="0"/>
              <a:t>Click to edit Master title style</a:t>
            </a:r>
          </a:p>
        </p:txBody>
      </p:sp>
      <p:pic>
        <p:nvPicPr>
          <p:cNvPr id="15" name="Picture 11">
            <a:extLst>
              <a:ext uri="{FF2B5EF4-FFF2-40B4-BE49-F238E27FC236}">
                <a16:creationId xmlns:a16="http://schemas.microsoft.com/office/drawing/2014/main" id="{E0D51C99-FE3B-4242-926C-07AC9B1D57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6" name="Slide Number Placeholder 6">
            <a:extLst>
              <a:ext uri="{FF2B5EF4-FFF2-40B4-BE49-F238E27FC236}">
                <a16:creationId xmlns:a16="http://schemas.microsoft.com/office/drawing/2014/main" id="{0FE4575F-B809-634E-BD26-79B5EB588B8B}"/>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7" name="Picture 7">
            <a:extLst>
              <a:ext uri="{FF2B5EF4-FFF2-40B4-BE49-F238E27FC236}">
                <a16:creationId xmlns:a16="http://schemas.microsoft.com/office/drawing/2014/main" id="{E6590398-5CB5-8B49-9138-40AA97EACE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22" name="Footer Placeholder 5">
            <a:extLst>
              <a:ext uri="{FF2B5EF4-FFF2-40B4-BE49-F238E27FC236}">
                <a16:creationId xmlns:a16="http://schemas.microsoft.com/office/drawing/2014/main" id="{1C315B76-B53A-D742-8C13-7B657BBF81AF}"/>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23" name="Graphic 22">
            <a:extLst>
              <a:ext uri="{FF2B5EF4-FFF2-40B4-BE49-F238E27FC236}">
                <a16:creationId xmlns:a16="http://schemas.microsoft.com/office/drawing/2014/main" id="{43F52A56-B6E4-AF46-B09D-EA427CF8DE54}"/>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0218" t="-963" r="40218" b="66037"/>
          <a:stretch/>
        </p:blipFill>
        <p:spPr>
          <a:xfrm>
            <a:off x="0" y="0"/>
            <a:ext cx="3840480" cy="6858000"/>
          </a:xfrm>
          <a:prstGeom prst="rect">
            <a:avLst/>
          </a:prstGeom>
        </p:spPr>
      </p:pic>
      <p:sp>
        <p:nvSpPr>
          <p:cNvPr id="13" name="Content Placeholder 2">
            <a:extLst>
              <a:ext uri="{FF2B5EF4-FFF2-40B4-BE49-F238E27FC236}">
                <a16:creationId xmlns:a16="http://schemas.microsoft.com/office/drawing/2014/main" id="{A6ACA22B-5219-F646-9CBC-E88B535B7382}"/>
              </a:ext>
            </a:extLst>
          </p:cNvPr>
          <p:cNvSpPr>
            <a:spLocks noGrp="1"/>
          </p:cNvSpPr>
          <p:nvPr>
            <p:ph sz="quarter" idx="12"/>
          </p:nvPr>
        </p:nvSpPr>
        <p:spPr>
          <a:xfrm>
            <a:off x="4216400" y="1493838"/>
            <a:ext cx="7552268"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8714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966BDD-6986-7C44-A225-BD80610B01C7}"/>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4">
            <a:extLst>
              <a:ext uri="{FF2B5EF4-FFF2-40B4-BE49-F238E27FC236}">
                <a16:creationId xmlns:a16="http://schemas.microsoft.com/office/drawing/2014/main" id="{892DFA70-D97F-3D47-B964-3419F5EF2BF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3727" y="2846280"/>
            <a:ext cx="3614839" cy="1165440"/>
          </a:xfrm>
          <a:prstGeom prst="rect">
            <a:avLst/>
          </a:prstGeom>
        </p:spPr>
      </p:pic>
      <p:sp>
        <p:nvSpPr>
          <p:cNvPr id="7" name="Title 1">
            <a:extLst>
              <a:ext uri="{FF2B5EF4-FFF2-40B4-BE49-F238E27FC236}">
                <a16:creationId xmlns:a16="http://schemas.microsoft.com/office/drawing/2014/main" id="{FB503B3D-7353-164B-8842-88FB3C935A40}"/>
              </a:ext>
            </a:extLst>
          </p:cNvPr>
          <p:cNvSpPr>
            <a:spLocks noGrp="1"/>
          </p:cNvSpPr>
          <p:nvPr>
            <p:ph type="ctrTitle" hasCustomPrompt="1"/>
          </p:nvPr>
        </p:nvSpPr>
        <p:spPr>
          <a:xfrm>
            <a:off x="676862" y="2198639"/>
            <a:ext cx="4740275" cy="1487756"/>
          </a:xfrm>
          <a:prstGeom prst="rect">
            <a:avLst/>
          </a:prstGeom>
        </p:spPr>
        <p:txBody>
          <a:bodyPr anchor="b">
            <a:normAutofit/>
          </a:bodyPr>
          <a:lstStyle>
            <a:lvl1pPr algn="ctr">
              <a:defRPr sz="4400"/>
            </a:lvl1pPr>
          </a:lstStyle>
          <a:p>
            <a:r>
              <a:rPr lang="en-US" dirty="0"/>
              <a:t>Click To Edit Master Title Style</a:t>
            </a:r>
          </a:p>
        </p:txBody>
      </p:sp>
      <p:sp>
        <p:nvSpPr>
          <p:cNvPr id="8" name="Subtitle 2">
            <a:extLst>
              <a:ext uri="{FF2B5EF4-FFF2-40B4-BE49-F238E27FC236}">
                <a16:creationId xmlns:a16="http://schemas.microsoft.com/office/drawing/2014/main" id="{01EC01E7-9F9F-454A-B9EE-6D3C7777D93A}"/>
              </a:ext>
            </a:extLst>
          </p:cNvPr>
          <p:cNvSpPr>
            <a:spLocks noGrp="1"/>
          </p:cNvSpPr>
          <p:nvPr>
            <p:ph type="subTitle" idx="1"/>
          </p:nvPr>
        </p:nvSpPr>
        <p:spPr>
          <a:xfrm>
            <a:off x="676862" y="3829196"/>
            <a:ext cx="4740275" cy="868680"/>
          </a:xfrm>
          <a:prstGeom prst="rect">
            <a:avLst/>
          </a:prstGeo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Footer Placeholder 5">
            <a:extLst>
              <a:ext uri="{FF2B5EF4-FFF2-40B4-BE49-F238E27FC236}">
                <a16:creationId xmlns:a16="http://schemas.microsoft.com/office/drawing/2014/main" id="{8F0F308E-5DBA-0545-A536-B46647287A59}"/>
              </a:ext>
            </a:extLst>
          </p:cNvPr>
          <p:cNvSpPr>
            <a:spLocks noGrp="1"/>
          </p:cNvSpPr>
          <p:nvPr>
            <p:ph type="ftr" sz="quarter" idx="10"/>
          </p:nvPr>
        </p:nvSpPr>
        <p:spPr>
          <a:xfrm>
            <a:off x="1822719" y="5472967"/>
            <a:ext cx="2448560" cy="118965"/>
          </a:xfrm>
        </p:spPr>
        <p:txBody>
          <a:bodyPr/>
          <a:lstStyle>
            <a:lvl1pPr algn="ctr">
              <a:defRPr sz="9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1" name="Text Placeholder 4">
            <a:extLst>
              <a:ext uri="{FF2B5EF4-FFF2-40B4-BE49-F238E27FC236}">
                <a16:creationId xmlns:a16="http://schemas.microsoft.com/office/drawing/2014/main" id="{FF9C8522-1E02-DB46-A6FE-4F2780C02531}"/>
              </a:ext>
            </a:extLst>
          </p:cNvPr>
          <p:cNvSpPr>
            <a:spLocks noGrp="1"/>
          </p:cNvSpPr>
          <p:nvPr>
            <p:ph type="body" sz="quarter" idx="11" hasCustomPrompt="1"/>
          </p:nvPr>
        </p:nvSpPr>
        <p:spPr>
          <a:xfrm>
            <a:off x="2063542" y="649372"/>
            <a:ext cx="1966913" cy="1063682"/>
          </a:xfrm>
          <a:prstGeom prst="rect">
            <a:avLst/>
          </a:prstGeom>
        </p:spPr>
        <p:txBody>
          <a:bodyPr anchor="ctr">
            <a:normAutofit/>
          </a:bodyPr>
          <a:lstStyle>
            <a:lvl1pPr algn="ctr">
              <a:defRPr sz="2000" b="0" i="0"/>
            </a:lvl1pPr>
          </a:lstStyle>
          <a:p>
            <a:pPr lvl="0"/>
            <a:r>
              <a:rPr lang="en-US" dirty="0"/>
              <a:t>Insert</a:t>
            </a:r>
            <a:br>
              <a:rPr lang="en-US" dirty="0"/>
            </a:br>
            <a:r>
              <a:rPr lang="en-US" dirty="0"/>
              <a:t>Client Logo</a:t>
            </a:r>
            <a:br>
              <a:rPr lang="en-US" dirty="0"/>
            </a:br>
            <a:r>
              <a:rPr lang="en-US" dirty="0"/>
              <a:t>if applicable</a:t>
            </a:r>
          </a:p>
        </p:txBody>
      </p:sp>
    </p:spTree>
    <p:extLst>
      <p:ext uri="{BB962C8B-B14F-4D97-AF65-F5344CB8AC3E}">
        <p14:creationId xmlns:p14="http://schemas.microsoft.com/office/powerpoint/2010/main" val="4231994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DFE8-D5D9-9E47-B2CE-9ED04F08B614}"/>
              </a:ext>
            </a:extLst>
          </p:cNvPr>
          <p:cNvSpPr>
            <a:spLocks noGrp="1"/>
          </p:cNvSpPr>
          <p:nvPr>
            <p:ph type="title"/>
          </p:nvPr>
        </p:nvSpPr>
        <p:spPr>
          <a:xfrm>
            <a:off x="609600" y="510857"/>
            <a:ext cx="6393366" cy="681355"/>
          </a:xfrm>
          <a:prstGeom prst="rect">
            <a:avLst/>
          </a:prstGeom>
        </p:spPr>
        <p:txBody>
          <a:bodyPr>
            <a:noAutofit/>
          </a:bodyPr>
          <a:lstStyle>
            <a:lvl1pPr algn="l">
              <a:defRPr sz="3200" b="1"/>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Picture Placeholder 2">
            <a:extLst>
              <a:ext uri="{FF2B5EF4-FFF2-40B4-BE49-F238E27FC236}">
                <a16:creationId xmlns:a16="http://schemas.microsoft.com/office/drawing/2014/main" id="{8B339F99-9A22-E145-981D-474E8532F41F}"/>
              </a:ext>
            </a:extLst>
          </p:cNvPr>
          <p:cNvSpPr>
            <a:spLocks noGrp="1"/>
          </p:cNvSpPr>
          <p:nvPr>
            <p:ph type="pic" idx="12"/>
          </p:nvPr>
        </p:nvSpPr>
        <p:spPr>
          <a:xfrm>
            <a:off x="7170233" y="510857"/>
            <a:ext cx="4721059" cy="5662139"/>
          </a:xfrm>
          <a:prstGeom prst="rect">
            <a:avLst/>
          </a:prstGeo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Content Placeholder 2">
            <a:extLst>
              <a:ext uri="{FF2B5EF4-FFF2-40B4-BE49-F238E27FC236}">
                <a16:creationId xmlns:a16="http://schemas.microsoft.com/office/drawing/2014/main" id="{25C9E06A-CE98-464C-B90C-8683E7DF9D92}"/>
              </a:ext>
            </a:extLst>
          </p:cNvPr>
          <p:cNvSpPr>
            <a:spLocks noGrp="1"/>
          </p:cNvSpPr>
          <p:nvPr>
            <p:ph sz="quarter" idx="13"/>
          </p:nvPr>
        </p:nvSpPr>
        <p:spPr>
          <a:xfrm>
            <a:off x="609600" y="1493838"/>
            <a:ext cx="6393366" cy="4679158"/>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733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0002DE1-BEF1-BE49-9B62-F8D820180B6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1108225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521555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604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Only">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solidFill>
                  <a:schemeClr val="tx2"/>
                </a:solidFill>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7" name="Picture 7">
            <a:extLst>
              <a:ext uri="{FF2B5EF4-FFF2-40B4-BE49-F238E27FC236}">
                <a16:creationId xmlns:a16="http://schemas.microsoft.com/office/drawing/2014/main" id="{0FF033C3-2AE4-6943-A628-5903FBF991A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2800880422"/>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tx1"/>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2163300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Only">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solidFill>
                  <a:schemeClr val="tx2"/>
                </a:solidFill>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7" name="Picture 7">
            <a:extLst>
              <a:ext uri="{FF2B5EF4-FFF2-40B4-BE49-F238E27FC236}">
                <a16:creationId xmlns:a16="http://schemas.microsoft.com/office/drawing/2014/main" id="{0FF033C3-2AE4-6943-A628-5903FBF991A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1241681116"/>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tx1"/>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36178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Gra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79040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13E6A3-66D8-0546-AB8D-E000FB218C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 r="53746"/>
          <a:stretch/>
        </p:blipFill>
        <p:spPr>
          <a:xfrm>
            <a:off x="0" y="0"/>
            <a:ext cx="5638800"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6" name="Title 1">
            <a:extLst>
              <a:ext uri="{FF2B5EF4-FFF2-40B4-BE49-F238E27FC236}">
                <a16:creationId xmlns:a16="http://schemas.microsoft.com/office/drawing/2014/main" id="{261DF678-65F5-B546-812A-3F2BB7B33B25}"/>
              </a:ext>
            </a:extLst>
          </p:cNvPr>
          <p:cNvSpPr>
            <a:spLocks noGrp="1"/>
          </p:cNvSpPr>
          <p:nvPr>
            <p:ph type="title" hasCustomPrompt="1"/>
          </p:nvPr>
        </p:nvSpPr>
        <p:spPr>
          <a:xfrm>
            <a:off x="6390394" y="510857"/>
            <a:ext cx="5192006"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EA7A7BF1-FFDC-F54B-9E92-FDD923FB7E27}"/>
              </a:ext>
            </a:extLst>
          </p:cNvPr>
          <p:cNvSpPr>
            <a:spLocks noGrp="1"/>
          </p:cNvSpPr>
          <p:nvPr>
            <p:ph sz="quarter" idx="12"/>
          </p:nvPr>
        </p:nvSpPr>
        <p:spPr>
          <a:xfrm>
            <a:off x="6390392" y="1493838"/>
            <a:ext cx="5192007"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6083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pic>
        <p:nvPicPr>
          <p:cNvPr id="5" name="Picture 4" descr="A picture containing wall, rock, nature, valley&#10;&#10;Description automatically generated">
            <a:extLst>
              <a:ext uri="{FF2B5EF4-FFF2-40B4-BE49-F238E27FC236}">
                <a16:creationId xmlns:a16="http://schemas.microsoft.com/office/drawing/2014/main" id="{99A666F8-BDFA-D344-862B-7E6877A0EA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7" y="0"/>
            <a:ext cx="12206494" cy="6858000"/>
          </a:xfrm>
          <a:prstGeom prst="rect">
            <a:avLst/>
          </a:prstGeom>
        </p:spPr>
      </p:pic>
      <p:pic>
        <p:nvPicPr>
          <p:cNvPr id="13" name="Picture 14">
            <a:extLst>
              <a:ext uri="{FF2B5EF4-FFF2-40B4-BE49-F238E27FC236}">
                <a16:creationId xmlns:a16="http://schemas.microsoft.com/office/drawing/2014/main" id="{59C31A3B-5F7B-5B42-90A8-39B6250DF63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041732" y="2612649"/>
            <a:ext cx="4164984" cy="1342810"/>
          </a:xfrm>
          <a:prstGeom prst="rect">
            <a:avLst/>
          </a:prstGeom>
        </p:spPr>
      </p:pic>
      <p:sp>
        <p:nvSpPr>
          <p:cNvPr id="2" name="Title 1">
            <a:extLst>
              <a:ext uri="{FF2B5EF4-FFF2-40B4-BE49-F238E27FC236}">
                <a16:creationId xmlns:a16="http://schemas.microsoft.com/office/drawing/2014/main" id="{CD2AB25E-2291-A14B-8F47-877B2D7A0563}"/>
              </a:ext>
            </a:extLst>
          </p:cNvPr>
          <p:cNvSpPr>
            <a:spLocks noGrp="1"/>
          </p:cNvSpPr>
          <p:nvPr>
            <p:ph type="ctrTitle"/>
          </p:nvPr>
        </p:nvSpPr>
        <p:spPr>
          <a:xfrm>
            <a:off x="846322" y="2198639"/>
            <a:ext cx="5202880" cy="1487756"/>
          </a:xfrm>
          <a:prstGeom prst="rect">
            <a:avLst/>
          </a:prstGeo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D5C740A3-BBB4-0948-807B-62079396281F}"/>
              </a:ext>
            </a:extLst>
          </p:cNvPr>
          <p:cNvSpPr>
            <a:spLocks noGrp="1"/>
          </p:cNvSpPr>
          <p:nvPr>
            <p:ph type="subTitle" idx="1"/>
          </p:nvPr>
        </p:nvSpPr>
        <p:spPr>
          <a:xfrm>
            <a:off x="846322" y="3839828"/>
            <a:ext cx="5202880" cy="625846"/>
          </a:xfrm>
          <a:prstGeom prst="rect">
            <a:avLst/>
          </a:prstGeo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Footer Placeholder 5">
            <a:extLst>
              <a:ext uri="{FF2B5EF4-FFF2-40B4-BE49-F238E27FC236}">
                <a16:creationId xmlns:a16="http://schemas.microsoft.com/office/drawing/2014/main" id="{78D15790-AAFA-A74D-A405-7D960F256E33}"/>
              </a:ext>
            </a:extLst>
          </p:cNvPr>
          <p:cNvSpPr>
            <a:spLocks noGrp="1"/>
          </p:cNvSpPr>
          <p:nvPr>
            <p:ph type="ftr" sz="quarter" idx="10"/>
          </p:nvPr>
        </p:nvSpPr>
        <p:spPr>
          <a:xfrm>
            <a:off x="4871720" y="6455281"/>
            <a:ext cx="2448560" cy="118965"/>
          </a:xfrm>
        </p:spPr>
        <p:txBody>
          <a:bodyPr/>
          <a:lstStyle>
            <a:lvl1pPr algn="ctr">
              <a:defRPr sz="900" b="0" i="0">
                <a:solidFill>
                  <a:schemeClr val="accent6"/>
                </a:solidFill>
                <a:latin typeface="Helvetica Light" panose="020B0403020202020204" pitchFamily="34" charset="0"/>
                <a:cs typeface="Gotham Light" pitchFamily="2" charset="0"/>
              </a:defRPr>
            </a:lvl1pPr>
          </a:lstStyle>
          <a:p>
            <a:r>
              <a:rPr lang="en-US" dirty="0"/>
              <a:t>© Leadership Circle | All Rights Reserved</a:t>
            </a:r>
          </a:p>
        </p:txBody>
      </p:sp>
    </p:spTree>
    <p:extLst>
      <p:ext uri="{BB962C8B-B14F-4D97-AF65-F5344CB8AC3E}">
        <p14:creationId xmlns:p14="http://schemas.microsoft.com/office/powerpoint/2010/main" val="195189759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F8C5E48-59A7-F547-AA18-C766392B3FB8}"/>
              </a:ext>
            </a:extLst>
          </p:cNvPr>
          <p:cNvSpPr>
            <a:spLocks noGrp="1"/>
          </p:cNvSpPr>
          <p:nvPr>
            <p:ph type="title" hasCustomPrompt="1"/>
          </p:nvPr>
        </p:nvSpPr>
        <p:spPr>
          <a:xfrm>
            <a:off x="609600" y="510857"/>
            <a:ext cx="5158139" cy="681355"/>
          </a:xfrm>
          <a:prstGeom prst="rect">
            <a:avLst/>
          </a:prstGeom>
        </p:spPr>
        <p:txBody>
          <a:bodyPr>
            <a:noAutofit/>
          </a:bodyPr>
          <a:lstStyle>
            <a:lvl1pPr algn="l">
              <a:defRPr sz="3200" b="1" i="0">
                <a:solidFill>
                  <a:schemeClr val="accent1"/>
                </a:solidFill>
                <a:latin typeface="Helvetica" pitchFamily="2" charset="0"/>
              </a:defRPr>
            </a:lvl1pPr>
          </a:lstStyle>
          <a:p>
            <a:r>
              <a:rPr lang="en-US" dirty="0"/>
              <a:t>Click To Edit Master Title Style</a:t>
            </a:r>
          </a:p>
        </p:txBody>
      </p:sp>
      <p:pic>
        <p:nvPicPr>
          <p:cNvPr id="10" name="Picture 9" descr="A blue sky with clouds&#10;&#10;Description automatically generated with low confidence">
            <a:extLst>
              <a:ext uri="{FF2B5EF4-FFF2-40B4-BE49-F238E27FC236}">
                <a16:creationId xmlns:a16="http://schemas.microsoft.com/office/drawing/2014/main" id="{72BF2566-32DA-6F4A-80B1-6C156CD2C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6457949" y="0"/>
            <a:ext cx="5734051"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3" name="Picture 7">
            <a:extLst>
              <a:ext uri="{FF2B5EF4-FFF2-40B4-BE49-F238E27FC236}">
                <a16:creationId xmlns:a16="http://schemas.microsoft.com/office/drawing/2014/main" id="{C84A9F17-AD17-F646-BBC7-210592CEF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5" cy="330202"/>
          </a:xfrm>
          <a:prstGeom prst="rect">
            <a:avLst/>
          </a:prstGeom>
        </p:spPr>
      </p:pic>
      <p:sp>
        <p:nvSpPr>
          <p:cNvPr id="14" name="Content Placeholder 2">
            <a:extLst>
              <a:ext uri="{FF2B5EF4-FFF2-40B4-BE49-F238E27FC236}">
                <a16:creationId xmlns:a16="http://schemas.microsoft.com/office/drawing/2014/main" id="{161FB1F3-5434-5E41-9BE3-97FDF8F1F052}"/>
              </a:ext>
            </a:extLst>
          </p:cNvPr>
          <p:cNvSpPr>
            <a:spLocks noGrp="1"/>
          </p:cNvSpPr>
          <p:nvPr>
            <p:ph sz="quarter" idx="12"/>
          </p:nvPr>
        </p:nvSpPr>
        <p:spPr>
          <a:xfrm>
            <a:off x="609600" y="1493838"/>
            <a:ext cx="515813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6977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12" name="Picture 11" descr="A picture containing text, sky, outdoor, sign&#10;&#10;Description automatically generated">
            <a:extLst>
              <a:ext uri="{FF2B5EF4-FFF2-40B4-BE49-F238E27FC236}">
                <a16:creationId xmlns:a16="http://schemas.microsoft.com/office/drawing/2014/main" id="{0844F29D-5EBC-374C-A3BC-8523E2D8C75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045" r="-2"/>
          <a:stretch/>
        </p:blipFill>
        <p:spPr>
          <a:xfrm>
            <a:off x="7033861" y="0"/>
            <a:ext cx="5158139" cy="6858000"/>
          </a:xfrm>
          <a:prstGeom prst="rect">
            <a:avLst/>
          </a:prstGeom>
        </p:spPr>
      </p:pic>
      <p:sp>
        <p:nvSpPr>
          <p:cNvPr id="16" name="Title 1">
            <a:extLst>
              <a:ext uri="{FF2B5EF4-FFF2-40B4-BE49-F238E27FC236}">
                <a16:creationId xmlns:a16="http://schemas.microsoft.com/office/drawing/2014/main" id="{4F8C5E48-59A7-F547-AA18-C766392B3FB8}"/>
              </a:ext>
            </a:extLst>
          </p:cNvPr>
          <p:cNvSpPr>
            <a:spLocks noGrp="1"/>
          </p:cNvSpPr>
          <p:nvPr>
            <p:ph type="title" hasCustomPrompt="1"/>
          </p:nvPr>
        </p:nvSpPr>
        <p:spPr>
          <a:xfrm>
            <a:off x="609600" y="510857"/>
            <a:ext cx="5158139" cy="681355"/>
          </a:xfrm>
          <a:prstGeom prst="rect">
            <a:avLst/>
          </a:prstGeom>
        </p:spPr>
        <p:txBody>
          <a:bodyPr>
            <a:noAutofit/>
          </a:bodyPr>
          <a:lstStyle>
            <a:lvl1pPr algn="l">
              <a:defRPr sz="3200" b="1" i="0">
                <a:solidFill>
                  <a:schemeClr val="accent1"/>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3" name="Picture 7">
            <a:extLst>
              <a:ext uri="{FF2B5EF4-FFF2-40B4-BE49-F238E27FC236}">
                <a16:creationId xmlns:a16="http://schemas.microsoft.com/office/drawing/2014/main" id="{C84A9F17-AD17-F646-BBC7-210592CEF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5" cy="330202"/>
          </a:xfrm>
          <a:prstGeom prst="rect">
            <a:avLst/>
          </a:prstGeom>
        </p:spPr>
      </p:pic>
      <p:sp>
        <p:nvSpPr>
          <p:cNvPr id="14" name="Content Placeholder 2">
            <a:extLst>
              <a:ext uri="{FF2B5EF4-FFF2-40B4-BE49-F238E27FC236}">
                <a16:creationId xmlns:a16="http://schemas.microsoft.com/office/drawing/2014/main" id="{161FB1F3-5434-5E41-9BE3-97FDF8F1F052}"/>
              </a:ext>
            </a:extLst>
          </p:cNvPr>
          <p:cNvSpPr>
            <a:spLocks noGrp="1"/>
          </p:cNvSpPr>
          <p:nvPr>
            <p:ph sz="quarter" idx="12"/>
          </p:nvPr>
        </p:nvSpPr>
        <p:spPr>
          <a:xfrm>
            <a:off x="609600" y="1493838"/>
            <a:ext cx="515813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7203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12" name="Picture 11" descr="A picture containing water, riding, wave, ocean&#10;&#10;Description automatically generated">
            <a:extLst>
              <a:ext uri="{FF2B5EF4-FFF2-40B4-BE49-F238E27FC236}">
                <a16:creationId xmlns:a16="http://schemas.microsoft.com/office/drawing/2014/main" id="{EDD2E0A6-848E-FE41-AEDA-EC4C6EB456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1654" y="0"/>
            <a:ext cx="4570346" cy="6858000"/>
          </a:xfrm>
          <a:prstGeom prst="rect">
            <a:avLst/>
          </a:prstGeom>
        </p:spPr>
      </p:pic>
      <p:sp>
        <p:nvSpPr>
          <p:cNvPr id="16" name="Title 1">
            <a:extLst>
              <a:ext uri="{FF2B5EF4-FFF2-40B4-BE49-F238E27FC236}">
                <a16:creationId xmlns:a16="http://schemas.microsoft.com/office/drawing/2014/main" id="{4F8C5E48-59A7-F547-AA18-C766392B3FB8}"/>
              </a:ext>
            </a:extLst>
          </p:cNvPr>
          <p:cNvSpPr>
            <a:spLocks noGrp="1"/>
          </p:cNvSpPr>
          <p:nvPr>
            <p:ph type="title" hasCustomPrompt="1"/>
          </p:nvPr>
        </p:nvSpPr>
        <p:spPr>
          <a:xfrm>
            <a:off x="609600" y="510857"/>
            <a:ext cx="5158139" cy="681355"/>
          </a:xfrm>
          <a:prstGeom prst="rect">
            <a:avLst/>
          </a:prstGeom>
        </p:spPr>
        <p:txBody>
          <a:bodyPr>
            <a:noAutofit/>
          </a:bodyPr>
          <a:lstStyle>
            <a:lvl1pPr algn="l">
              <a:defRPr sz="3200" b="1" i="0">
                <a:solidFill>
                  <a:schemeClr val="accent1"/>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3" name="Picture 7">
            <a:extLst>
              <a:ext uri="{FF2B5EF4-FFF2-40B4-BE49-F238E27FC236}">
                <a16:creationId xmlns:a16="http://schemas.microsoft.com/office/drawing/2014/main" id="{C84A9F17-AD17-F646-BBC7-210592CEF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5" cy="330202"/>
          </a:xfrm>
          <a:prstGeom prst="rect">
            <a:avLst/>
          </a:prstGeom>
        </p:spPr>
      </p:pic>
      <p:sp>
        <p:nvSpPr>
          <p:cNvPr id="14" name="Content Placeholder 2">
            <a:extLst>
              <a:ext uri="{FF2B5EF4-FFF2-40B4-BE49-F238E27FC236}">
                <a16:creationId xmlns:a16="http://schemas.microsoft.com/office/drawing/2014/main" id="{161FB1F3-5434-5E41-9BE3-97FDF8F1F052}"/>
              </a:ext>
            </a:extLst>
          </p:cNvPr>
          <p:cNvSpPr>
            <a:spLocks noGrp="1"/>
          </p:cNvSpPr>
          <p:nvPr>
            <p:ph sz="quarter" idx="12"/>
          </p:nvPr>
        </p:nvSpPr>
        <p:spPr>
          <a:xfrm>
            <a:off x="609600" y="1493838"/>
            <a:ext cx="515813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3371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19" name="Picture 18" descr="A picture containing building, road, outdoor, street&#10;&#10;Description automatically generated">
            <a:extLst>
              <a:ext uri="{FF2B5EF4-FFF2-40B4-BE49-F238E27FC236}">
                <a16:creationId xmlns:a16="http://schemas.microsoft.com/office/drawing/2014/main" id="{C626B03B-68E0-8146-8D8D-53BE3C4746C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7636" y="4114799"/>
            <a:ext cx="11196728" cy="2743201"/>
          </a:xfrm>
          <a:prstGeom prst="rect">
            <a:avLst/>
          </a:prstGeom>
        </p:spPr>
      </p:pic>
      <p:pic>
        <p:nvPicPr>
          <p:cNvPr id="16" name="Picture 7">
            <a:extLst>
              <a:ext uri="{FF2B5EF4-FFF2-40B4-BE49-F238E27FC236}">
                <a16:creationId xmlns:a16="http://schemas.microsoft.com/office/drawing/2014/main" id="{1188D368-A3C5-4C46-AA9C-115C046E777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443774" y="6350000"/>
            <a:ext cx="1024186" cy="330202"/>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Title 1">
            <a:extLst>
              <a:ext uri="{FF2B5EF4-FFF2-40B4-BE49-F238E27FC236}">
                <a16:creationId xmlns:a16="http://schemas.microsoft.com/office/drawing/2014/main" id="{C827E906-A55C-CB4D-BDA9-358EEFE9C8BA}"/>
              </a:ext>
            </a:extLst>
          </p:cNvPr>
          <p:cNvSpPr>
            <a:spLocks noGrp="1"/>
          </p:cNvSpPr>
          <p:nvPr>
            <p:ph type="title" hasCustomPrompt="1"/>
          </p:nvPr>
        </p:nvSpPr>
        <p:spPr>
          <a:xfrm>
            <a:off x="508000" y="510857"/>
            <a:ext cx="11139488" cy="681355"/>
          </a:xfrm>
          <a:prstGeom prst="rect">
            <a:avLst/>
          </a:prstGeom>
        </p:spPr>
        <p:txBody>
          <a:bodyPr>
            <a:noAutofit/>
          </a:bodyPr>
          <a:lstStyle>
            <a:lvl1pPr algn="l">
              <a:defRPr sz="3200" b="1" i="0">
                <a:solidFill>
                  <a:schemeClr val="accent2"/>
                </a:solidFill>
                <a:latin typeface="Helvetica" pitchFamily="2"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BE825AB3-8B34-954B-89E5-0387E4C71D27}"/>
              </a:ext>
            </a:extLst>
          </p:cNvPr>
          <p:cNvSpPr>
            <a:spLocks noGrp="1"/>
          </p:cNvSpPr>
          <p:nvPr>
            <p:ph sz="quarter" idx="12"/>
          </p:nvPr>
        </p:nvSpPr>
        <p:spPr>
          <a:xfrm>
            <a:off x="508000" y="1392238"/>
            <a:ext cx="11176000" cy="2544763"/>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7183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DFE8-D5D9-9E47-B2CE-9ED04F08B614}"/>
              </a:ext>
            </a:extLst>
          </p:cNvPr>
          <p:cNvSpPr>
            <a:spLocks noGrp="1"/>
          </p:cNvSpPr>
          <p:nvPr>
            <p:ph type="title"/>
          </p:nvPr>
        </p:nvSpPr>
        <p:spPr>
          <a:xfrm>
            <a:off x="4871720" y="510857"/>
            <a:ext cx="6710680" cy="681355"/>
          </a:xfrm>
          <a:prstGeom prst="rect">
            <a:avLst/>
          </a:prstGeom>
        </p:spPr>
        <p:txBody>
          <a:bodyPr>
            <a:noAutofit/>
          </a:bodyPr>
          <a:lstStyle>
            <a:lvl1pPr algn="l">
              <a:defRPr sz="3200" b="1">
                <a:solidFill>
                  <a:schemeClr val="accent3"/>
                </a:solidFill>
              </a:defRPr>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2" name="Graphic 11">
            <a:extLst>
              <a:ext uri="{FF2B5EF4-FFF2-40B4-BE49-F238E27FC236}">
                <a16:creationId xmlns:a16="http://schemas.microsoft.com/office/drawing/2014/main" id="{734751B4-43C7-B64E-A45A-67FD7D6639C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0"/>
            <a:ext cx="4104238" cy="6858000"/>
          </a:xfrm>
          <a:prstGeom prst="rect">
            <a:avLst/>
          </a:prstGeom>
        </p:spPr>
      </p:pic>
      <p:sp>
        <p:nvSpPr>
          <p:cNvPr id="15" name="Content Placeholder 2">
            <a:extLst>
              <a:ext uri="{FF2B5EF4-FFF2-40B4-BE49-F238E27FC236}">
                <a16:creationId xmlns:a16="http://schemas.microsoft.com/office/drawing/2014/main" id="{C2F0EDFA-5592-FA49-992C-4F3B5C4F15AE}"/>
              </a:ext>
            </a:extLst>
          </p:cNvPr>
          <p:cNvSpPr>
            <a:spLocks noGrp="1"/>
          </p:cNvSpPr>
          <p:nvPr>
            <p:ph sz="quarter" idx="12"/>
          </p:nvPr>
        </p:nvSpPr>
        <p:spPr>
          <a:xfrm>
            <a:off x="4871720" y="1493838"/>
            <a:ext cx="671067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6881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D3E002E-4BC0-554C-8DDD-98A45BFC48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7058" y="5103906"/>
            <a:ext cx="8203096" cy="1754094"/>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3" name="Text Placeholder 2">
            <a:extLst>
              <a:ext uri="{FF2B5EF4-FFF2-40B4-BE49-F238E27FC236}">
                <a16:creationId xmlns:a16="http://schemas.microsoft.com/office/drawing/2014/main" id="{ECBC6BF7-87B8-A342-9F45-5606F0F59673}"/>
              </a:ext>
            </a:extLst>
          </p:cNvPr>
          <p:cNvSpPr>
            <a:spLocks noGrp="1"/>
          </p:cNvSpPr>
          <p:nvPr>
            <p:ph type="body" sz="quarter" idx="14" hasCustomPrompt="1"/>
          </p:nvPr>
        </p:nvSpPr>
        <p:spPr>
          <a:xfrm>
            <a:off x="8710153" y="5103813"/>
            <a:ext cx="2948447" cy="1593850"/>
          </a:xfrm>
          <a:prstGeom prst="rect">
            <a:avLst/>
          </a:prstGeom>
        </p:spPr>
        <p:txBody>
          <a:bodyPr anchor="ctr">
            <a:normAutofit/>
          </a:bodyPr>
          <a:lstStyle>
            <a:lvl1pPr algn="ctr">
              <a:defRPr sz="1800" b="0" i="0">
                <a:solidFill>
                  <a:schemeClr val="accent2"/>
                </a:solidFill>
                <a:latin typeface="Helvetica Bold Oblique" pitchFamily="2" charset="0"/>
              </a:defRPr>
            </a:lvl1pPr>
          </a:lstStyle>
          <a:p>
            <a:pPr lvl="0"/>
            <a:r>
              <a:rPr lang="en-US" dirty="0"/>
              <a:t>“A small quote about leadership or the like maybe?”</a:t>
            </a:r>
          </a:p>
        </p:txBody>
      </p:sp>
      <p:sp>
        <p:nvSpPr>
          <p:cNvPr id="16" name="Title 1">
            <a:extLst>
              <a:ext uri="{FF2B5EF4-FFF2-40B4-BE49-F238E27FC236}">
                <a16:creationId xmlns:a16="http://schemas.microsoft.com/office/drawing/2014/main" id="{D5C46FB8-EABD-C543-A1BD-9B12BCF24E02}"/>
              </a:ext>
            </a:extLst>
          </p:cNvPr>
          <p:cNvSpPr>
            <a:spLocks noGrp="1"/>
          </p:cNvSpPr>
          <p:nvPr>
            <p:ph type="title" hasCustomPrompt="1"/>
          </p:nvPr>
        </p:nvSpPr>
        <p:spPr>
          <a:xfrm>
            <a:off x="507058" y="510857"/>
            <a:ext cx="11151542"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889A3ABD-83D2-804F-976D-A14F9CBC2155}"/>
              </a:ext>
            </a:extLst>
          </p:cNvPr>
          <p:cNvSpPr>
            <a:spLocks noGrp="1"/>
          </p:cNvSpPr>
          <p:nvPr>
            <p:ph sz="quarter" idx="12"/>
          </p:nvPr>
        </p:nvSpPr>
        <p:spPr>
          <a:xfrm>
            <a:off x="508000" y="1392238"/>
            <a:ext cx="11176000" cy="3291522"/>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10832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tx2"/>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2070381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0" name="Picture 4">
            <a:extLst>
              <a:ext uri="{FF2B5EF4-FFF2-40B4-BE49-F238E27FC236}">
                <a16:creationId xmlns:a16="http://schemas.microsoft.com/office/drawing/2014/main" id="{8ECFAE62-C5C8-9A4A-BDF2-D4D1655563E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accent3"/>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8820426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ED0DF5-4736-784F-A4A8-ABA0CD5A8883}"/>
              </a:ext>
            </a:extLst>
          </p:cNvPr>
          <p:cNvSpPr/>
          <p:nvPr userDrawn="1"/>
        </p:nvSpPr>
        <p:spPr>
          <a:xfrm>
            <a:off x="2904" y="0"/>
            <a:ext cx="1218909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3" name="Picture 4">
            <a:extLst>
              <a:ext uri="{FF2B5EF4-FFF2-40B4-BE49-F238E27FC236}">
                <a16:creationId xmlns:a16="http://schemas.microsoft.com/office/drawing/2014/main" id="{80ACBF66-9084-954A-AAA4-B59957DC954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 r="3" b="27191"/>
          <a:stretch/>
        </p:blipFill>
        <p:spPr>
          <a:xfrm>
            <a:off x="2904" y="0"/>
            <a:ext cx="12189096" cy="6858000"/>
          </a:xfrm>
          <a:prstGeom prst="rect">
            <a:avLst/>
          </a:prstGeom>
        </p:spPr>
      </p:pic>
      <p:pic>
        <p:nvPicPr>
          <p:cNvPr id="16" name="Picture 7">
            <a:extLst>
              <a:ext uri="{FF2B5EF4-FFF2-40B4-BE49-F238E27FC236}">
                <a16:creationId xmlns:a16="http://schemas.microsoft.com/office/drawing/2014/main" id="{37F6F783-C793-0442-B7B8-E26EB44BF1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17" name="Title 1">
            <a:extLst>
              <a:ext uri="{FF2B5EF4-FFF2-40B4-BE49-F238E27FC236}">
                <a16:creationId xmlns:a16="http://schemas.microsoft.com/office/drawing/2014/main" id="{9B345F00-4F59-8742-A54C-573B528D046F}"/>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bg1"/>
                </a:solidFill>
                <a:latin typeface="Helvetica" pitchFamily="2" charset="0"/>
              </a:defRPr>
            </a:lvl1pPr>
          </a:lstStyle>
          <a:p>
            <a:r>
              <a:rPr lang="en-US" dirty="0"/>
              <a:t>CLICK TO EDIT MASTER TITLE STYLE</a:t>
            </a:r>
          </a:p>
        </p:txBody>
      </p:sp>
      <p:pic>
        <p:nvPicPr>
          <p:cNvPr id="18" name="Picture 11">
            <a:extLst>
              <a:ext uri="{FF2B5EF4-FFF2-40B4-BE49-F238E27FC236}">
                <a16:creationId xmlns:a16="http://schemas.microsoft.com/office/drawing/2014/main" id="{6F4D3938-F1A5-1248-80A7-8E7C19EA91B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19" name="Slide Number Placeholder 6">
            <a:extLst>
              <a:ext uri="{FF2B5EF4-FFF2-40B4-BE49-F238E27FC236}">
                <a16:creationId xmlns:a16="http://schemas.microsoft.com/office/drawing/2014/main" id="{B4D746AA-7878-8A4E-B471-15CAD638E2FD}"/>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20" name="Footer Placeholder 5">
            <a:extLst>
              <a:ext uri="{FF2B5EF4-FFF2-40B4-BE49-F238E27FC236}">
                <a16:creationId xmlns:a16="http://schemas.microsoft.com/office/drawing/2014/main" id="{61361394-D3AE-9C48-B132-29E059A6609D}"/>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2191754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BBB5E1-D84F-3341-9300-CD831B3E16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93" y="0"/>
            <a:ext cx="12173414" cy="685800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tx2"/>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solidFill>
                  <a:schemeClr val="tx1"/>
                </a:solidFill>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1222498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Donut 11">
            <a:extLst>
              <a:ext uri="{FF2B5EF4-FFF2-40B4-BE49-F238E27FC236}">
                <a16:creationId xmlns:a16="http://schemas.microsoft.com/office/drawing/2014/main" id="{B37AF37B-B498-B741-AFA0-F49B4056BFCB}"/>
              </a:ext>
            </a:extLst>
          </p:cNvPr>
          <p:cNvSpPr/>
          <p:nvPr userDrawn="1"/>
        </p:nvSpPr>
        <p:spPr>
          <a:xfrm>
            <a:off x="-640080" y="-656263"/>
            <a:ext cx="3535680" cy="3535680"/>
          </a:xfrm>
          <a:prstGeom prst="donut">
            <a:avLst>
              <a:gd name="adj" fmla="val 10692"/>
            </a:avLst>
          </a:prstGeom>
          <a:solidFill>
            <a:schemeClr val="accent2">
              <a:alpha val="299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Helvetica" pitchFamily="2" charset="0"/>
            </a:endParaRPr>
          </a:p>
        </p:txBody>
      </p:sp>
      <p:sp>
        <p:nvSpPr>
          <p:cNvPr id="13" name="Title 1">
            <a:extLst>
              <a:ext uri="{FF2B5EF4-FFF2-40B4-BE49-F238E27FC236}">
                <a16:creationId xmlns:a16="http://schemas.microsoft.com/office/drawing/2014/main" id="{896B1EBB-713E-554B-8C63-74C5982AB4DB}"/>
              </a:ext>
            </a:extLst>
          </p:cNvPr>
          <p:cNvSpPr>
            <a:spLocks noGrp="1"/>
          </p:cNvSpPr>
          <p:nvPr>
            <p:ph type="title" hasCustomPrompt="1"/>
          </p:nvPr>
        </p:nvSpPr>
        <p:spPr>
          <a:xfrm>
            <a:off x="609600" y="510857"/>
            <a:ext cx="10972800"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301817A-89A7-2344-A511-E195A0842622}"/>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3734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FF9120-F0B9-6241-B1C1-F505E9C3EF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29" b="7829"/>
          <a:stretch/>
        </p:blipFill>
        <p:spPr>
          <a:xfrm>
            <a:off x="0" y="1"/>
            <a:ext cx="12216809" cy="687455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bg1"/>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30141601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13E6A3-66D8-0546-AB8D-E000FB218C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 r="53746"/>
          <a:stretch/>
        </p:blipFill>
        <p:spPr>
          <a:xfrm>
            <a:off x="0" y="0"/>
            <a:ext cx="5638800"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6" name="Title 1">
            <a:extLst>
              <a:ext uri="{FF2B5EF4-FFF2-40B4-BE49-F238E27FC236}">
                <a16:creationId xmlns:a16="http://schemas.microsoft.com/office/drawing/2014/main" id="{261DF678-65F5-B546-812A-3F2BB7B33B25}"/>
              </a:ext>
            </a:extLst>
          </p:cNvPr>
          <p:cNvSpPr>
            <a:spLocks noGrp="1"/>
          </p:cNvSpPr>
          <p:nvPr>
            <p:ph type="title" hasCustomPrompt="1"/>
          </p:nvPr>
        </p:nvSpPr>
        <p:spPr>
          <a:xfrm>
            <a:off x="6390394" y="510857"/>
            <a:ext cx="5192006"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EA7A7BF1-FFDC-F54B-9E92-FDD923FB7E27}"/>
              </a:ext>
            </a:extLst>
          </p:cNvPr>
          <p:cNvSpPr>
            <a:spLocks noGrp="1"/>
          </p:cNvSpPr>
          <p:nvPr>
            <p:ph sz="quarter" idx="12"/>
          </p:nvPr>
        </p:nvSpPr>
        <p:spPr>
          <a:xfrm>
            <a:off x="6390392" y="1493838"/>
            <a:ext cx="5192007"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5990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F8C5E48-59A7-F547-AA18-C766392B3FB8}"/>
              </a:ext>
            </a:extLst>
          </p:cNvPr>
          <p:cNvSpPr>
            <a:spLocks noGrp="1"/>
          </p:cNvSpPr>
          <p:nvPr>
            <p:ph type="title" hasCustomPrompt="1"/>
          </p:nvPr>
        </p:nvSpPr>
        <p:spPr>
          <a:xfrm>
            <a:off x="609600" y="510857"/>
            <a:ext cx="5158139" cy="681355"/>
          </a:xfrm>
          <a:prstGeom prst="rect">
            <a:avLst/>
          </a:prstGeom>
        </p:spPr>
        <p:txBody>
          <a:bodyPr>
            <a:noAutofit/>
          </a:bodyPr>
          <a:lstStyle>
            <a:lvl1pPr algn="l">
              <a:defRPr sz="3200" b="1" i="0">
                <a:solidFill>
                  <a:schemeClr val="accent1"/>
                </a:solidFill>
                <a:latin typeface="Helvetica" pitchFamily="2" charset="0"/>
              </a:defRPr>
            </a:lvl1pPr>
          </a:lstStyle>
          <a:p>
            <a:r>
              <a:rPr lang="en-US" dirty="0"/>
              <a:t>Click To Edit Master Title Style</a:t>
            </a:r>
          </a:p>
        </p:txBody>
      </p:sp>
      <p:pic>
        <p:nvPicPr>
          <p:cNvPr id="10" name="Picture 9" descr="A blue sky with clouds&#10;&#10;Description automatically generated with low confidence">
            <a:extLst>
              <a:ext uri="{FF2B5EF4-FFF2-40B4-BE49-F238E27FC236}">
                <a16:creationId xmlns:a16="http://schemas.microsoft.com/office/drawing/2014/main" id="{72BF2566-32DA-6F4A-80B1-6C156CD2C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6457949" y="0"/>
            <a:ext cx="5734051"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3" name="Picture 7">
            <a:extLst>
              <a:ext uri="{FF2B5EF4-FFF2-40B4-BE49-F238E27FC236}">
                <a16:creationId xmlns:a16="http://schemas.microsoft.com/office/drawing/2014/main" id="{C84A9F17-AD17-F646-BBC7-210592CEF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5" cy="330202"/>
          </a:xfrm>
          <a:prstGeom prst="rect">
            <a:avLst/>
          </a:prstGeom>
        </p:spPr>
      </p:pic>
      <p:sp>
        <p:nvSpPr>
          <p:cNvPr id="14" name="Content Placeholder 2">
            <a:extLst>
              <a:ext uri="{FF2B5EF4-FFF2-40B4-BE49-F238E27FC236}">
                <a16:creationId xmlns:a16="http://schemas.microsoft.com/office/drawing/2014/main" id="{161FB1F3-5434-5E41-9BE3-97FDF8F1F052}"/>
              </a:ext>
            </a:extLst>
          </p:cNvPr>
          <p:cNvSpPr>
            <a:spLocks noGrp="1"/>
          </p:cNvSpPr>
          <p:nvPr>
            <p:ph sz="quarter" idx="12"/>
          </p:nvPr>
        </p:nvSpPr>
        <p:spPr>
          <a:xfrm>
            <a:off x="609600" y="1493838"/>
            <a:ext cx="515813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63883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12" name="Picture 11" descr="A picture containing text, sky, outdoor, sign&#10;&#10;Description automatically generated">
            <a:extLst>
              <a:ext uri="{FF2B5EF4-FFF2-40B4-BE49-F238E27FC236}">
                <a16:creationId xmlns:a16="http://schemas.microsoft.com/office/drawing/2014/main" id="{0844F29D-5EBC-374C-A3BC-8523E2D8C75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045" r="-2"/>
          <a:stretch/>
        </p:blipFill>
        <p:spPr>
          <a:xfrm>
            <a:off x="7033861" y="0"/>
            <a:ext cx="5158139" cy="6858000"/>
          </a:xfrm>
          <a:prstGeom prst="rect">
            <a:avLst/>
          </a:prstGeom>
        </p:spPr>
      </p:pic>
      <p:sp>
        <p:nvSpPr>
          <p:cNvPr id="16" name="Title 1">
            <a:extLst>
              <a:ext uri="{FF2B5EF4-FFF2-40B4-BE49-F238E27FC236}">
                <a16:creationId xmlns:a16="http://schemas.microsoft.com/office/drawing/2014/main" id="{4F8C5E48-59A7-F547-AA18-C766392B3FB8}"/>
              </a:ext>
            </a:extLst>
          </p:cNvPr>
          <p:cNvSpPr>
            <a:spLocks noGrp="1"/>
          </p:cNvSpPr>
          <p:nvPr>
            <p:ph type="title" hasCustomPrompt="1"/>
          </p:nvPr>
        </p:nvSpPr>
        <p:spPr>
          <a:xfrm>
            <a:off x="609600" y="510857"/>
            <a:ext cx="5158139" cy="681355"/>
          </a:xfrm>
          <a:prstGeom prst="rect">
            <a:avLst/>
          </a:prstGeom>
        </p:spPr>
        <p:txBody>
          <a:bodyPr>
            <a:noAutofit/>
          </a:bodyPr>
          <a:lstStyle>
            <a:lvl1pPr algn="l">
              <a:defRPr sz="3200" b="1" i="0">
                <a:solidFill>
                  <a:schemeClr val="accent1"/>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3" name="Picture 7">
            <a:extLst>
              <a:ext uri="{FF2B5EF4-FFF2-40B4-BE49-F238E27FC236}">
                <a16:creationId xmlns:a16="http://schemas.microsoft.com/office/drawing/2014/main" id="{C84A9F17-AD17-F646-BBC7-210592CEF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5" cy="330202"/>
          </a:xfrm>
          <a:prstGeom prst="rect">
            <a:avLst/>
          </a:prstGeom>
        </p:spPr>
      </p:pic>
      <p:sp>
        <p:nvSpPr>
          <p:cNvPr id="14" name="Content Placeholder 2">
            <a:extLst>
              <a:ext uri="{FF2B5EF4-FFF2-40B4-BE49-F238E27FC236}">
                <a16:creationId xmlns:a16="http://schemas.microsoft.com/office/drawing/2014/main" id="{161FB1F3-5434-5E41-9BE3-97FDF8F1F052}"/>
              </a:ext>
            </a:extLst>
          </p:cNvPr>
          <p:cNvSpPr>
            <a:spLocks noGrp="1"/>
          </p:cNvSpPr>
          <p:nvPr>
            <p:ph sz="quarter" idx="12"/>
          </p:nvPr>
        </p:nvSpPr>
        <p:spPr>
          <a:xfrm>
            <a:off x="609600" y="1493838"/>
            <a:ext cx="515813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5315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12" name="Picture 11" descr="A picture containing water, riding, wave, ocean&#10;&#10;Description automatically generated">
            <a:extLst>
              <a:ext uri="{FF2B5EF4-FFF2-40B4-BE49-F238E27FC236}">
                <a16:creationId xmlns:a16="http://schemas.microsoft.com/office/drawing/2014/main" id="{EDD2E0A6-848E-FE41-AEDA-EC4C6EB456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1654" y="0"/>
            <a:ext cx="4570346" cy="6858000"/>
          </a:xfrm>
          <a:prstGeom prst="rect">
            <a:avLst/>
          </a:prstGeom>
        </p:spPr>
      </p:pic>
      <p:sp>
        <p:nvSpPr>
          <p:cNvPr id="16" name="Title 1">
            <a:extLst>
              <a:ext uri="{FF2B5EF4-FFF2-40B4-BE49-F238E27FC236}">
                <a16:creationId xmlns:a16="http://schemas.microsoft.com/office/drawing/2014/main" id="{4F8C5E48-59A7-F547-AA18-C766392B3FB8}"/>
              </a:ext>
            </a:extLst>
          </p:cNvPr>
          <p:cNvSpPr>
            <a:spLocks noGrp="1"/>
          </p:cNvSpPr>
          <p:nvPr>
            <p:ph type="title" hasCustomPrompt="1"/>
          </p:nvPr>
        </p:nvSpPr>
        <p:spPr>
          <a:xfrm>
            <a:off x="609600" y="510857"/>
            <a:ext cx="5158139" cy="681355"/>
          </a:xfrm>
          <a:prstGeom prst="rect">
            <a:avLst/>
          </a:prstGeom>
        </p:spPr>
        <p:txBody>
          <a:bodyPr>
            <a:noAutofit/>
          </a:bodyPr>
          <a:lstStyle>
            <a:lvl1pPr algn="l">
              <a:defRPr sz="3200" b="1" i="0">
                <a:solidFill>
                  <a:schemeClr val="accent1"/>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3" name="Picture 7">
            <a:extLst>
              <a:ext uri="{FF2B5EF4-FFF2-40B4-BE49-F238E27FC236}">
                <a16:creationId xmlns:a16="http://schemas.microsoft.com/office/drawing/2014/main" id="{C84A9F17-AD17-F646-BBC7-210592CEF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5" cy="330202"/>
          </a:xfrm>
          <a:prstGeom prst="rect">
            <a:avLst/>
          </a:prstGeom>
        </p:spPr>
      </p:pic>
      <p:sp>
        <p:nvSpPr>
          <p:cNvPr id="14" name="Content Placeholder 2">
            <a:extLst>
              <a:ext uri="{FF2B5EF4-FFF2-40B4-BE49-F238E27FC236}">
                <a16:creationId xmlns:a16="http://schemas.microsoft.com/office/drawing/2014/main" id="{161FB1F3-5434-5E41-9BE3-97FDF8F1F052}"/>
              </a:ext>
            </a:extLst>
          </p:cNvPr>
          <p:cNvSpPr>
            <a:spLocks noGrp="1"/>
          </p:cNvSpPr>
          <p:nvPr>
            <p:ph sz="quarter" idx="12"/>
          </p:nvPr>
        </p:nvSpPr>
        <p:spPr>
          <a:xfrm>
            <a:off x="609600" y="1493838"/>
            <a:ext cx="515813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3302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19" name="Picture 18" descr="A picture containing building, road, outdoor, street&#10;&#10;Description automatically generated">
            <a:extLst>
              <a:ext uri="{FF2B5EF4-FFF2-40B4-BE49-F238E27FC236}">
                <a16:creationId xmlns:a16="http://schemas.microsoft.com/office/drawing/2014/main" id="{C626B03B-68E0-8146-8D8D-53BE3C4746C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7636" y="4114799"/>
            <a:ext cx="11196728" cy="2743201"/>
          </a:xfrm>
          <a:prstGeom prst="rect">
            <a:avLst/>
          </a:prstGeom>
        </p:spPr>
      </p:pic>
      <p:pic>
        <p:nvPicPr>
          <p:cNvPr id="16" name="Picture 7">
            <a:extLst>
              <a:ext uri="{FF2B5EF4-FFF2-40B4-BE49-F238E27FC236}">
                <a16:creationId xmlns:a16="http://schemas.microsoft.com/office/drawing/2014/main" id="{1188D368-A3C5-4C46-AA9C-115C046E777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443774" y="6350000"/>
            <a:ext cx="1024186" cy="330202"/>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Title 1">
            <a:extLst>
              <a:ext uri="{FF2B5EF4-FFF2-40B4-BE49-F238E27FC236}">
                <a16:creationId xmlns:a16="http://schemas.microsoft.com/office/drawing/2014/main" id="{C827E906-A55C-CB4D-BDA9-358EEFE9C8BA}"/>
              </a:ext>
            </a:extLst>
          </p:cNvPr>
          <p:cNvSpPr>
            <a:spLocks noGrp="1"/>
          </p:cNvSpPr>
          <p:nvPr>
            <p:ph type="title" hasCustomPrompt="1"/>
          </p:nvPr>
        </p:nvSpPr>
        <p:spPr>
          <a:xfrm>
            <a:off x="508000" y="510857"/>
            <a:ext cx="11139488" cy="681355"/>
          </a:xfrm>
          <a:prstGeom prst="rect">
            <a:avLst/>
          </a:prstGeom>
        </p:spPr>
        <p:txBody>
          <a:bodyPr>
            <a:noAutofit/>
          </a:bodyPr>
          <a:lstStyle>
            <a:lvl1pPr algn="l">
              <a:defRPr sz="3200" b="1" i="0">
                <a:solidFill>
                  <a:schemeClr val="accent2"/>
                </a:solidFill>
                <a:latin typeface="Helvetica" pitchFamily="2"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BE825AB3-8B34-954B-89E5-0387E4C71D27}"/>
              </a:ext>
            </a:extLst>
          </p:cNvPr>
          <p:cNvSpPr>
            <a:spLocks noGrp="1"/>
          </p:cNvSpPr>
          <p:nvPr>
            <p:ph sz="quarter" idx="12"/>
          </p:nvPr>
        </p:nvSpPr>
        <p:spPr>
          <a:xfrm>
            <a:off x="508000" y="1392238"/>
            <a:ext cx="11176000" cy="2544763"/>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4479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DFE8-D5D9-9E47-B2CE-9ED04F08B614}"/>
              </a:ext>
            </a:extLst>
          </p:cNvPr>
          <p:cNvSpPr>
            <a:spLocks noGrp="1"/>
          </p:cNvSpPr>
          <p:nvPr>
            <p:ph type="title"/>
          </p:nvPr>
        </p:nvSpPr>
        <p:spPr>
          <a:xfrm>
            <a:off x="4871720" y="510857"/>
            <a:ext cx="6710680" cy="681355"/>
          </a:xfrm>
          <a:prstGeom prst="rect">
            <a:avLst/>
          </a:prstGeom>
        </p:spPr>
        <p:txBody>
          <a:bodyPr>
            <a:noAutofit/>
          </a:bodyPr>
          <a:lstStyle>
            <a:lvl1pPr algn="l">
              <a:defRPr sz="3200" b="1">
                <a:solidFill>
                  <a:schemeClr val="accent3"/>
                </a:solidFill>
              </a:defRPr>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2" name="Graphic 11">
            <a:extLst>
              <a:ext uri="{FF2B5EF4-FFF2-40B4-BE49-F238E27FC236}">
                <a16:creationId xmlns:a16="http://schemas.microsoft.com/office/drawing/2014/main" id="{734751B4-43C7-B64E-A45A-67FD7D6639C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0"/>
            <a:ext cx="4104238" cy="6858000"/>
          </a:xfrm>
          <a:prstGeom prst="rect">
            <a:avLst/>
          </a:prstGeom>
        </p:spPr>
      </p:pic>
      <p:sp>
        <p:nvSpPr>
          <p:cNvPr id="15" name="Content Placeholder 2">
            <a:extLst>
              <a:ext uri="{FF2B5EF4-FFF2-40B4-BE49-F238E27FC236}">
                <a16:creationId xmlns:a16="http://schemas.microsoft.com/office/drawing/2014/main" id="{C2F0EDFA-5592-FA49-992C-4F3B5C4F15AE}"/>
              </a:ext>
            </a:extLst>
          </p:cNvPr>
          <p:cNvSpPr>
            <a:spLocks noGrp="1"/>
          </p:cNvSpPr>
          <p:nvPr>
            <p:ph sz="quarter" idx="12"/>
          </p:nvPr>
        </p:nvSpPr>
        <p:spPr>
          <a:xfrm>
            <a:off x="4871720" y="1493838"/>
            <a:ext cx="671067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9371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D3E002E-4BC0-554C-8DDD-98A45BFC48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7058" y="5103906"/>
            <a:ext cx="8203096" cy="1754094"/>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3" name="Text Placeholder 2">
            <a:extLst>
              <a:ext uri="{FF2B5EF4-FFF2-40B4-BE49-F238E27FC236}">
                <a16:creationId xmlns:a16="http://schemas.microsoft.com/office/drawing/2014/main" id="{ECBC6BF7-87B8-A342-9F45-5606F0F59673}"/>
              </a:ext>
            </a:extLst>
          </p:cNvPr>
          <p:cNvSpPr>
            <a:spLocks noGrp="1"/>
          </p:cNvSpPr>
          <p:nvPr>
            <p:ph type="body" sz="quarter" idx="14" hasCustomPrompt="1"/>
          </p:nvPr>
        </p:nvSpPr>
        <p:spPr>
          <a:xfrm>
            <a:off x="8710153" y="5103813"/>
            <a:ext cx="2948447" cy="1593850"/>
          </a:xfrm>
          <a:prstGeom prst="rect">
            <a:avLst/>
          </a:prstGeom>
        </p:spPr>
        <p:txBody>
          <a:bodyPr anchor="ctr">
            <a:normAutofit/>
          </a:bodyPr>
          <a:lstStyle>
            <a:lvl1pPr algn="ctr">
              <a:defRPr sz="1800" b="0" i="0">
                <a:solidFill>
                  <a:schemeClr val="accent2"/>
                </a:solidFill>
                <a:latin typeface="Helvetica Bold Oblique" pitchFamily="2" charset="0"/>
              </a:defRPr>
            </a:lvl1pPr>
          </a:lstStyle>
          <a:p>
            <a:pPr lvl="0"/>
            <a:r>
              <a:rPr lang="en-US" dirty="0"/>
              <a:t>“A small quote about leadership or the like maybe?”</a:t>
            </a:r>
          </a:p>
        </p:txBody>
      </p:sp>
      <p:sp>
        <p:nvSpPr>
          <p:cNvPr id="16" name="Title 1">
            <a:extLst>
              <a:ext uri="{FF2B5EF4-FFF2-40B4-BE49-F238E27FC236}">
                <a16:creationId xmlns:a16="http://schemas.microsoft.com/office/drawing/2014/main" id="{D5C46FB8-EABD-C543-A1BD-9B12BCF24E02}"/>
              </a:ext>
            </a:extLst>
          </p:cNvPr>
          <p:cNvSpPr>
            <a:spLocks noGrp="1"/>
          </p:cNvSpPr>
          <p:nvPr>
            <p:ph type="title" hasCustomPrompt="1"/>
          </p:nvPr>
        </p:nvSpPr>
        <p:spPr>
          <a:xfrm>
            <a:off x="507058" y="510857"/>
            <a:ext cx="11151542"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889A3ABD-83D2-804F-976D-A14F9CBC2155}"/>
              </a:ext>
            </a:extLst>
          </p:cNvPr>
          <p:cNvSpPr>
            <a:spLocks noGrp="1"/>
          </p:cNvSpPr>
          <p:nvPr>
            <p:ph sz="quarter" idx="12"/>
          </p:nvPr>
        </p:nvSpPr>
        <p:spPr>
          <a:xfrm>
            <a:off x="508000" y="1392238"/>
            <a:ext cx="11176000" cy="3291522"/>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2891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tx2"/>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1660645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0" name="Picture 4">
            <a:extLst>
              <a:ext uri="{FF2B5EF4-FFF2-40B4-BE49-F238E27FC236}">
                <a16:creationId xmlns:a16="http://schemas.microsoft.com/office/drawing/2014/main" id="{8ECFAE62-C5C8-9A4A-BDF2-D4D1655563E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accent3"/>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1463986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D067384-2C8E-0740-A898-BDA78E6B9ECB}"/>
              </a:ext>
            </a:extLst>
          </p:cNvPr>
          <p:cNvSpPr>
            <a:spLocks noGrp="1"/>
          </p:cNvSpPr>
          <p:nvPr>
            <p:ph type="title"/>
          </p:nvPr>
        </p:nvSpPr>
        <p:spPr>
          <a:xfrm>
            <a:off x="609600" y="510857"/>
            <a:ext cx="7890933" cy="681355"/>
          </a:xfrm>
          <a:prstGeom prst="rect">
            <a:avLst/>
          </a:prstGeom>
        </p:spPr>
        <p:txBody>
          <a:bodyPr>
            <a:noAutofit/>
          </a:bodyPr>
          <a:lstStyle>
            <a:lvl1pPr algn="l">
              <a:defRPr sz="3200" b="1" i="0">
                <a:solidFill>
                  <a:schemeClr val="accent2"/>
                </a:solidFill>
                <a:latin typeface="Helvetica" pitchFamily="2" charset="0"/>
              </a:defRPr>
            </a:lvl1pPr>
          </a:lstStyle>
          <a:p>
            <a:r>
              <a:rPr lang="en-US" dirty="0"/>
              <a:t>Click to edit Master title style</a:t>
            </a:r>
          </a:p>
        </p:txBody>
      </p:sp>
      <p:pic>
        <p:nvPicPr>
          <p:cNvPr id="17" name="Picture 4">
            <a:extLst>
              <a:ext uri="{FF2B5EF4-FFF2-40B4-BE49-F238E27FC236}">
                <a16:creationId xmlns:a16="http://schemas.microsoft.com/office/drawing/2014/main" id="{2D8BD7CF-0E7C-1641-8BF2-E11173EFCAE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4" name="Content Placeholder 2">
            <a:extLst>
              <a:ext uri="{FF2B5EF4-FFF2-40B4-BE49-F238E27FC236}">
                <a16:creationId xmlns:a16="http://schemas.microsoft.com/office/drawing/2014/main" id="{4C1A3498-8BE9-DB4A-AE41-1AE74DFB5061}"/>
              </a:ext>
            </a:extLst>
          </p:cNvPr>
          <p:cNvSpPr>
            <a:spLocks noGrp="1"/>
          </p:cNvSpPr>
          <p:nvPr>
            <p:ph sz="quarter" idx="12"/>
          </p:nvPr>
        </p:nvSpPr>
        <p:spPr>
          <a:xfrm>
            <a:off x="609600" y="1493838"/>
            <a:ext cx="7890933"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4727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ED0DF5-4736-784F-A4A8-ABA0CD5A8883}"/>
              </a:ext>
            </a:extLst>
          </p:cNvPr>
          <p:cNvSpPr/>
          <p:nvPr userDrawn="1"/>
        </p:nvSpPr>
        <p:spPr>
          <a:xfrm>
            <a:off x="2904" y="0"/>
            <a:ext cx="1218909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3" name="Picture 4">
            <a:extLst>
              <a:ext uri="{FF2B5EF4-FFF2-40B4-BE49-F238E27FC236}">
                <a16:creationId xmlns:a16="http://schemas.microsoft.com/office/drawing/2014/main" id="{80ACBF66-9084-954A-AAA4-B59957DC954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 r="3" b="27191"/>
          <a:stretch/>
        </p:blipFill>
        <p:spPr>
          <a:xfrm>
            <a:off x="2904" y="0"/>
            <a:ext cx="12189096" cy="6858000"/>
          </a:xfrm>
          <a:prstGeom prst="rect">
            <a:avLst/>
          </a:prstGeom>
        </p:spPr>
      </p:pic>
      <p:pic>
        <p:nvPicPr>
          <p:cNvPr id="16" name="Picture 7">
            <a:extLst>
              <a:ext uri="{FF2B5EF4-FFF2-40B4-BE49-F238E27FC236}">
                <a16:creationId xmlns:a16="http://schemas.microsoft.com/office/drawing/2014/main" id="{37F6F783-C793-0442-B7B8-E26EB44BF1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17" name="Title 1">
            <a:extLst>
              <a:ext uri="{FF2B5EF4-FFF2-40B4-BE49-F238E27FC236}">
                <a16:creationId xmlns:a16="http://schemas.microsoft.com/office/drawing/2014/main" id="{9B345F00-4F59-8742-A54C-573B528D046F}"/>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bg1"/>
                </a:solidFill>
                <a:latin typeface="Helvetica" pitchFamily="2" charset="0"/>
              </a:defRPr>
            </a:lvl1pPr>
          </a:lstStyle>
          <a:p>
            <a:r>
              <a:rPr lang="en-US" dirty="0"/>
              <a:t>CLICK TO EDIT MASTER TITLE STYLE</a:t>
            </a:r>
          </a:p>
        </p:txBody>
      </p:sp>
      <p:pic>
        <p:nvPicPr>
          <p:cNvPr id="18" name="Picture 11">
            <a:extLst>
              <a:ext uri="{FF2B5EF4-FFF2-40B4-BE49-F238E27FC236}">
                <a16:creationId xmlns:a16="http://schemas.microsoft.com/office/drawing/2014/main" id="{6F4D3938-F1A5-1248-80A7-8E7C19EA91B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19" name="Slide Number Placeholder 6">
            <a:extLst>
              <a:ext uri="{FF2B5EF4-FFF2-40B4-BE49-F238E27FC236}">
                <a16:creationId xmlns:a16="http://schemas.microsoft.com/office/drawing/2014/main" id="{B4D746AA-7878-8A4E-B471-15CAD638E2FD}"/>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20" name="Footer Placeholder 5">
            <a:extLst>
              <a:ext uri="{FF2B5EF4-FFF2-40B4-BE49-F238E27FC236}">
                <a16:creationId xmlns:a16="http://schemas.microsoft.com/office/drawing/2014/main" id="{61361394-D3AE-9C48-B132-29E059A6609D}"/>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32815416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BBB5E1-D84F-3341-9300-CD831B3E16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93" y="0"/>
            <a:ext cx="12173414" cy="685800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tx2"/>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solidFill>
                  <a:schemeClr val="tx1"/>
                </a:solidFill>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660776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FF9120-F0B9-6241-B1C1-F505E9C3EF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29" b="7829"/>
          <a:stretch/>
        </p:blipFill>
        <p:spPr>
          <a:xfrm>
            <a:off x="0" y="1"/>
            <a:ext cx="12216809" cy="687455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bg1"/>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4102007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70C0A0-CE40-5044-B34D-5A02846E9893}"/>
              </a:ext>
            </a:extLst>
          </p:cNvPr>
          <p:cNvSpPr/>
          <p:nvPr userDrawn="1"/>
        </p:nvSpPr>
        <p:spPr>
          <a:xfrm>
            <a:off x="0" y="0"/>
            <a:ext cx="12192000" cy="6858000"/>
          </a:xfrm>
          <a:prstGeom prst="rect">
            <a:avLst/>
          </a:prstGeom>
          <a:solidFill>
            <a:srgbClr val="090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pitchFamily="2" charset="0"/>
            </a:endParaRPr>
          </a:p>
        </p:txBody>
      </p:sp>
      <p:pic>
        <p:nvPicPr>
          <p:cNvPr id="5" name="Picture 4">
            <a:extLst>
              <a:ext uri="{FF2B5EF4-FFF2-40B4-BE49-F238E27FC236}">
                <a16:creationId xmlns:a16="http://schemas.microsoft.com/office/drawing/2014/main" id="{1406B746-B0DD-B14B-92BF-FB5C2A2279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75309" y="6180985"/>
            <a:ext cx="1207781" cy="463550"/>
          </a:xfrm>
          <a:prstGeom prst="rect">
            <a:avLst/>
          </a:prstGeom>
        </p:spPr>
      </p:pic>
    </p:spTree>
    <p:extLst>
      <p:ext uri="{BB962C8B-B14F-4D97-AF65-F5344CB8AC3E}">
        <p14:creationId xmlns:p14="http://schemas.microsoft.com/office/powerpoint/2010/main" val="4983328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angerine_Section Header">
    <p:spTree>
      <p:nvGrpSpPr>
        <p:cNvPr id="1" name=""/>
        <p:cNvGrpSpPr/>
        <p:nvPr/>
      </p:nvGrpSpPr>
      <p:grpSpPr>
        <a:xfrm>
          <a:off x="0" y="0"/>
          <a:ext cx="0" cy="0"/>
          <a:chOff x="0" y="0"/>
          <a:chExt cx="0" cy="0"/>
        </a:xfrm>
      </p:grpSpPr>
      <p:sp>
        <p:nvSpPr>
          <p:cNvPr id="7" name="Rectangle 6"/>
          <p:cNvSpPr/>
          <p:nvPr userDrawn="1"/>
        </p:nvSpPr>
        <p:spPr>
          <a:xfrm>
            <a:off x="2904" y="-1"/>
            <a:ext cx="764678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sp>
        <p:nvSpPr>
          <p:cNvPr id="2" name="Title 1"/>
          <p:cNvSpPr>
            <a:spLocks noGrp="1"/>
          </p:cNvSpPr>
          <p:nvPr>
            <p:ph type="title"/>
          </p:nvPr>
        </p:nvSpPr>
        <p:spPr>
          <a:xfrm>
            <a:off x="565241" y="2057400"/>
            <a:ext cx="6522112" cy="1828800"/>
          </a:xfrm>
        </p:spPr>
        <p:txBody>
          <a:bodyPr anchor="ctr"/>
          <a:lstStyle>
            <a:lvl1pPr algn="l">
              <a:defRPr sz="4000" b="0" cap="all">
                <a:solidFill>
                  <a:schemeClr val="bg1"/>
                </a:solidFill>
              </a:defRPr>
            </a:lvl1pPr>
          </a:lstStyle>
          <a:p>
            <a:r>
              <a:rPr lang="en-US" dirty="0"/>
              <a:t>Click to edit Master title style</a:t>
            </a:r>
          </a:p>
        </p:txBody>
      </p:sp>
      <p:pic>
        <p:nvPicPr>
          <p:cNvPr id="4" name="Picture 3">
            <a:extLst>
              <a:ext uri="{FF2B5EF4-FFF2-40B4-BE49-F238E27FC236}">
                <a16:creationId xmlns:a16="http://schemas.microsoft.com/office/drawing/2014/main" id="{61F4B6FC-35F2-C34B-9511-1C6580FD864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087"/>
          <a:stretch/>
        </p:blipFill>
        <p:spPr>
          <a:xfrm>
            <a:off x="7649691" y="-1"/>
            <a:ext cx="4542310" cy="6858001"/>
          </a:xfrm>
          <a:prstGeom prst="rect">
            <a:avLst/>
          </a:prstGeom>
        </p:spPr>
      </p:pic>
    </p:spTree>
    <p:extLst>
      <p:ext uri="{BB962C8B-B14F-4D97-AF65-F5344CB8AC3E}">
        <p14:creationId xmlns:p14="http://schemas.microsoft.com/office/powerpoint/2010/main" val="10319868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angerine-5">
    <p:spTree>
      <p:nvGrpSpPr>
        <p:cNvPr id="1" name=""/>
        <p:cNvGrpSpPr/>
        <p:nvPr/>
      </p:nvGrpSpPr>
      <p:grpSpPr>
        <a:xfrm>
          <a:off x="0" y="0"/>
          <a:ext cx="0" cy="0"/>
          <a:chOff x="0" y="0"/>
          <a:chExt cx="0" cy="0"/>
        </a:xfrm>
      </p:grpSpPr>
      <p:sp>
        <p:nvSpPr>
          <p:cNvPr id="7" name="Rectangle 6"/>
          <p:cNvSpPr/>
          <p:nvPr userDrawn="1"/>
        </p:nvSpPr>
        <p:spPr>
          <a:xfrm>
            <a:off x="4" y="6172201"/>
            <a:ext cx="12192001"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endParaRPr lang="en-US" sz="1800" b="0" i="0" dirty="0">
              <a:latin typeface="Corbel Regular" charset="0"/>
            </a:endParaRPr>
          </a:p>
        </p:txBody>
      </p:sp>
      <p:cxnSp>
        <p:nvCxnSpPr>
          <p:cNvPr id="15" name="Straight Connector 14"/>
          <p:cNvCxnSpPr/>
          <p:nvPr userDrawn="1"/>
        </p:nvCxnSpPr>
        <p:spPr>
          <a:xfrm>
            <a:off x="0" y="6172200"/>
            <a:ext cx="12192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25"/>
          <p:cNvSpPr>
            <a:spLocks noGrp="1"/>
          </p:cNvSpPr>
          <p:nvPr>
            <p:ph type="body" sz="quarter" idx="13" hasCustomPrompt="1"/>
          </p:nvPr>
        </p:nvSpPr>
        <p:spPr>
          <a:xfrm>
            <a:off x="508000" y="6375151"/>
            <a:ext cx="7315200" cy="261610"/>
          </a:xfrm>
          <a:noFill/>
        </p:spPr>
        <p:txBody>
          <a:bodyPr vert="horz" wrap="square" lIns="91418" tIns="45709" rIns="91418" bIns="45709" rtlCol="0" anchor="ctr">
            <a:spAutoFit/>
          </a:bodyPr>
          <a:lstStyle>
            <a:lvl1pPr marL="0" indent="0">
              <a:buNone/>
              <a:defRPr lang="en-US" sz="1100" baseline="0" dirty="0">
                <a:solidFill>
                  <a:srgbClr val="AEAFB0"/>
                </a:solidFill>
              </a:defRPr>
            </a:lvl1pPr>
          </a:lstStyle>
          <a:p>
            <a:pPr marL="0" lvl="0"/>
            <a:r>
              <a:rPr lang="en-US" dirty="0"/>
              <a:t>TITLE OF DOCUMENT IS REPEATED HERE THROUGHOUT DOCUMENT</a:t>
            </a:r>
          </a:p>
        </p:txBody>
      </p:sp>
      <p:sp>
        <p:nvSpPr>
          <p:cNvPr id="19" name="Rectangle 18"/>
          <p:cNvSpPr/>
          <p:nvPr userDrawn="1"/>
        </p:nvSpPr>
        <p:spPr>
          <a:xfrm>
            <a:off x="4" y="0"/>
            <a:ext cx="12192001"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endParaRPr lang="en-US" sz="1800" b="0" i="0" dirty="0">
              <a:latin typeface="Corbel Regular" charset="0"/>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8131" y="-9144"/>
            <a:ext cx="2293364" cy="349445"/>
          </a:xfrm>
          <a:prstGeom prst="rect">
            <a:avLst/>
          </a:prstGeom>
        </p:spPr>
      </p:pic>
      <p:sp>
        <p:nvSpPr>
          <p:cNvPr id="24" name="TextBox 23"/>
          <p:cNvSpPr txBox="1"/>
          <p:nvPr userDrawn="1"/>
        </p:nvSpPr>
        <p:spPr>
          <a:xfrm>
            <a:off x="73456" y="12411"/>
            <a:ext cx="609600" cy="261610"/>
          </a:xfrm>
          <a:prstGeom prst="rect">
            <a:avLst/>
          </a:prstGeom>
          <a:noFill/>
        </p:spPr>
        <p:txBody>
          <a:bodyPr wrap="square" lIns="91418" tIns="45709" rIns="91418" bIns="45709" rtlCol="0">
            <a:spAutoFit/>
          </a:bodyPr>
          <a:lstStyle/>
          <a:p>
            <a:pPr algn="ctr"/>
            <a:fld id="{76716751-6515-4DC7-952D-D14732BA1D89}" type="slidenum">
              <a:rPr lang="en-US" sz="1100" b="0" i="0" smtClean="0">
                <a:solidFill>
                  <a:schemeClr val="bg1"/>
                </a:solidFill>
                <a:latin typeface="Corbel Regular" charset="0"/>
                <a:cs typeface="Arial" panose="020B0604020202020204" pitchFamily="34" charset="0"/>
              </a:rPr>
              <a:pPr algn="ctr"/>
              <a:t>‹#›</a:t>
            </a:fld>
            <a:endParaRPr lang="en-US" sz="1100" b="0" i="0" dirty="0">
              <a:solidFill>
                <a:schemeClr val="bg1"/>
              </a:solidFill>
              <a:latin typeface="Corbel Regular" charset="0"/>
              <a:cs typeface="Arial" panose="020B0604020202020204" pitchFamily="34" charset="0"/>
            </a:endParaRPr>
          </a:p>
        </p:txBody>
      </p:sp>
      <p:sp>
        <p:nvSpPr>
          <p:cNvPr id="25" name="Text Placeholder 19"/>
          <p:cNvSpPr>
            <a:spLocks noGrp="1"/>
          </p:cNvSpPr>
          <p:nvPr>
            <p:ph type="body" sz="quarter" idx="10" hasCustomPrompt="1"/>
          </p:nvPr>
        </p:nvSpPr>
        <p:spPr>
          <a:xfrm>
            <a:off x="665642" y="18290"/>
            <a:ext cx="2280761" cy="261610"/>
          </a:xfrm>
          <a:noFill/>
        </p:spPr>
        <p:txBody>
          <a:bodyPr wrap="square" rtlCol="0">
            <a:spAutoFit/>
          </a:bodyPr>
          <a:lstStyle>
            <a:lvl1pPr marL="0" indent="0">
              <a:buNone/>
              <a:defRPr lang="en-US" sz="1100" smtClean="0">
                <a:solidFill>
                  <a:schemeClr val="bg1"/>
                </a:solidFill>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r>
              <a:rPr lang="en-US" sz="1100" dirty="0">
                <a:solidFill>
                  <a:schemeClr val="bg1"/>
                </a:solidFill>
                <a:latin typeface="Corbel" panose="020B0503020204020204" pitchFamily="34" charset="0"/>
              </a:rPr>
              <a:t>Chapter</a:t>
            </a:r>
            <a:r>
              <a:rPr lang="en-US" sz="1100" baseline="0" dirty="0">
                <a:solidFill>
                  <a:schemeClr val="bg1"/>
                </a:solidFill>
                <a:latin typeface="Corbel" panose="020B0503020204020204" pitchFamily="34" charset="0"/>
              </a:rPr>
              <a:t> or section name</a:t>
            </a:r>
            <a:endParaRPr lang="en-US" sz="1100" dirty="0">
              <a:solidFill>
                <a:schemeClr val="bg1"/>
              </a:solidFill>
              <a:latin typeface="Corbel" panose="020B0503020204020204" pitchFamily="34" charset="0"/>
            </a:endParaRPr>
          </a:p>
        </p:txBody>
      </p:sp>
      <p:sp>
        <p:nvSpPr>
          <p:cNvPr id="26" name="TextBox 25"/>
          <p:cNvSpPr txBox="1"/>
          <p:nvPr userDrawn="1"/>
        </p:nvSpPr>
        <p:spPr>
          <a:xfrm>
            <a:off x="463296" y="3"/>
            <a:ext cx="609600" cy="276999"/>
          </a:xfrm>
          <a:prstGeom prst="rect">
            <a:avLst/>
          </a:prstGeom>
          <a:noFill/>
        </p:spPr>
        <p:txBody>
          <a:bodyPr wrap="square" lIns="91418" tIns="45709" rIns="91418" bIns="45709" rtlCol="0">
            <a:spAutoFit/>
          </a:bodyPr>
          <a:lstStyle/>
          <a:p>
            <a:r>
              <a:rPr lang="en-US" sz="1200" b="0" i="0" dirty="0">
                <a:solidFill>
                  <a:schemeClr val="bg1"/>
                </a:solidFill>
                <a:latin typeface="Corbel Regular" charset="0"/>
                <a:cs typeface="Corbel Regular" charset="0"/>
              </a:rPr>
              <a:t>ǀ</a:t>
            </a:r>
            <a:endParaRPr lang="en-US" sz="1200" dirty="0">
              <a:solidFill>
                <a:schemeClr val="bg1"/>
              </a:solidFill>
              <a:latin typeface="Corbel" panose="020B0503020204020204" pitchFamily="34" charset="0"/>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0" y="6187252"/>
            <a:ext cx="2844800" cy="637406"/>
          </a:xfrm>
          <a:prstGeom prst="rect">
            <a:avLst/>
          </a:prstGeom>
        </p:spPr>
      </p:pic>
    </p:spTree>
    <p:extLst>
      <p:ext uri="{BB962C8B-B14F-4D97-AF65-F5344CB8AC3E}">
        <p14:creationId xmlns:p14="http://schemas.microsoft.com/office/powerpoint/2010/main" val="31412307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angerin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2328" y="208062"/>
            <a:ext cx="11407344" cy="533400"/>
          </a:xfrm>
        </p:spPr>
        <p:txBody>
          <a:bodyPr anchor="t">
            <a:noAutofit/>
          </a:bodyPr>
          <a:lstStyle>
            <a:lvl1pPr algn="l">
              <a:defRPr sz="3200">
                <a:solidFill>
                  <a:schemeClr val="tx1">
                    <a:lumMod val="50000"/>
                  </a:schemeClr>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2A41C83D-952A-054C-8651-21013B8935AD}"/>
              </a:ext>
            </a:extLst>
          </p:cNvPr>
          <p:cNvSpPr/>
          <p:nvPr userDrawn="1"/>
        </p:nvSpPr>
        <p:spPr>
          <a:xfrm>
            <a:off x="1" y="6172201"/>
            <a:ext cx="121920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Light" panose="020B0403020202020204" pitchFamily="34" charset="0"/>
            </a:endParaRPr>
          </a:p>
        </p:txBody>
      </p:sp>
      <p:pic>
        <p:nvPicPr>
          <p:cNvPr id="20" name="Picture 19">
            <a:extLst>
              <a:ext uri="{FF2B5EF4-FFF2-40B4-BE49-F238E27FC236}">
                <a16:creationId xmlns:a16="http://schemas.microsoft.com/office/drawing/2014/main" id="{45AFFF9A-1025-964F-B861-B557093A66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7400" y="6187252"/>
            <a:ext cx="2132215" cy="635924"/>
          </a:xfrm>
          <a:prstGeom prst="rect">
            <a:avLst/>
          </a:prstGeom>
        </p:spPr>
      </p:pic>
      <p:sp>
        <p:nvSpPr>
          <p:cNvPr id="4" name="TextBox 3">
            <a:extLst>
              <a:ext uri="{FF2B5EF4-FFF2-40B4-BE49-F238E27FC236}">
                <a16:creationId xmlns:a16="http://schemas.microsoft.com/office/drawing/2014/main" id="{4117C5BC-B114-594D-99C3-EE64FDE57327}"/>
              </a:ext>
            </a:extLst>
          </p:cNvPr>
          <p:cNvSpPr txBox="1"/>
          <p:nvPr userDrawn="1"/>
        </p:nvSpPr>
        <p:spPr>
          <a:xfrm>
            <a:off x="392328" y="6389798"/>
            <a:ext cx="28080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latin typeface="Helvetica Light" panose="020B0403020202020204" pitchFamily="34" charset="0"/>
              </a:rPr>
              <a:t>© The Leadership Circle | All Rights Reserved</a:t>
            </a:r>
          </a:p>
        </p:txBody>
      </p:sp>
      <p:sp>
        <p:nvSpPr>
          <p:cNvPr id="5" name="TextBox 4">
            <a:extLst>
              <a:ext uri="{FF2B5EF4-FFF2-40B4-BE49-F238E27FC236}">
                <a16:creationId xmlns:a16="http://schemas.microsoft.com/office/drawing/2014/main" id="{E0CD6678-BCC2-4340-8E7C-E6DD6E1D1923}"/>
              </a:ext>
            </a:extLst>
          </p:cNvPr>
          <p:cNvSpPr txBox="1"/>
          <p:nvPr userDrawn="1"/>
        </p:nvSpPr>
        <p:spPr>
          <a:xfrm>
            <a:off x="5753100" y="6366714"/>
            <a:ext cx="685800" cy="276999"/>
          </a:xfrm>
          <a:prstGeom prst="rect">
            <a:avLst/>
          </a:prstGeom>
          <a:noFill/>
        </p:spPr>
        <p:txBody>
          <a:bodyPr wrap="square" rtlCol="0">
            <a:spAutoFit/>
          </a:bodyPr>
          <a:lstStyle/>
          <a:p>
            <a:pPr algn="ctr"/>
            <a:fld id="{1C081C53-43F7-354B-B9B8-5FE7A5399761}" type="slidenum">
              <a:rPr lang="en-US" sz="1200" b="0" i="0" smtClean="0">
                <a:latin typeface="Helvetica Light" panose="020B0403020202020204" pitchFamily="34" charset="0"/>
              </a:rPr>
              <a:pPr algn="ctr"/>
              <a:t>‹#›</a:t>
            </a:fld>
            <a:endParaRPr lang="en-US" sz="1200" b="0" i="0" dirty="0">
              <a:latin typeface="Helvetica Light" panose="020B0403020202020204" pitchFamily="34" charset="0"/>
            </a:endParaRPr>
          </a:p>
        </p:txBody>
      </p:sp>
    </p:spTree>
    <p:extLst>
      <p:ext uri="{BB962C8B-B14F-4D97-AF65-F5344CB8AC3E}">
        <p14:creationId xmlns:p14="http://schemas.microsoft.com/office/powerpoint/2010/main" val="252807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8BEC5D3-CC86-4840-B03C-53B80C6D66B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937" r="35719" b="64779"/>
          <a:stretch/>
        </p:blipFill>
        <p:spPr>
          <a:xfrm>
            <a:off x="0" y="0"/>
            <a:ext cx="12192000" cy="6858000"/>
          </a:xfrm>
          <a:prstGeom prst="rect">
            <a:avLst/>
          </a:prstGeom>
        </p:spPr>
      </p:pic>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tx2"/>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0329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accent5"/>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9317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F568BA-9E22-BD46-B3C8-01C4A040F851}"/>
              </a:ext>
            </a:extLst>
          </p:cNvPr>
          <p:cNvSpPr/>
          <p:nvPr userDrawn="1"/>
        </p:nvSpPr>
        <p:spPr>
          <a:xfrm>
            <a:off x="0" y="0"/>
            <a:ext cx="384048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9D100D9-68EA-5D4F-9A5A-50B5421B81B4}"/>
              </a:ext>
            </a:extLst>
          </p:cNvPr>
          <p:cNvSpPr>
            <a:spLocks noGrp="1"/>
          </p:cNvSpPr>
          <p:nvPr>
            <p:ph type="title"/>
          </p:nvPr>
        </p:nvSpPr>
        <p:spPr>
          <a:xfrm>
            <a:off x="4216400" y="510857"/>
            <a:ext cx="7552268" cy="681355"/>
          </a:xfrm>
          <a:prstGeom prst="rect">
            <a:avLst/>
          </a:prstGeom>
        </p:spPr>
        <p:txBody>
          <a:bodyPr>
            <a:noAutofit/>
          </a:bodyPr>
          <a:lstStyle>
            <a:lvl1pPr algn="l">
              <a:defRPr sz="3200" b="1"/>
            </a:lvl1pPr>
          </a:lstStyle>
          <a:p>
            <a:r>
              <a:rPr lang="en-US" dirty="0"/>
              <a:t>Click to edit Master title style</a:t>
            </a:r>
          </a:p>
        </p:txBody>
      </p:sp>
      <p:pic>
        <p:nvPicPr>
          <p:cNvPr id="15" name="Picture 11">
            <a:extLst>
              <a:ext uri="{FF2B5EF4-FFF2-40B4-BE49-F238E27FC236}">
                <a16:creationId xmlns:a16="http://schemas.microsoft.com/office/drawing/2014/main" id="{E0D51C99-FE3B-4242-926C-07AC9B1D57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6" name="Slide Number Placeholder 6">
            <a:extLst>
              <a:ext uri="{FF2B5EF4-FFF2-40B4-BE49-F238E27FC236}">
                <a16:creationId xmlns:a16="http://schemas.microsoft.com/office/drawing/2014/main" id="{0FE4575F-B809-634E-BD26-79B5EB588B8B}"/>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7" name="Picture 7">
            <a:extLst>
              <a:ext uri="{FF2B5EF4-FFF2-40B4-BE49-F238E27FC236}">
                <a16:creationId xmlns:a16="http://schemas.microsoft.com/office/drawing/2014/main" id="{E6590398-5CB5-8B49-9138-40AA97EACE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22" name="Footer Placeholder 5">
            <a:extLst>
              <a:ext uri="{FF2B5EF4-FFF2-40B4-BE49-F238E27FC236}">
                <a16:creationId xmlns:a16="http://schemas.microsoft.com/office/drawing/2014/main" id="{1C315B76-B53A-D742-8C13-7B657BBF81AF}"/>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23" name="Graphic 22">
            <a:extLst>
              <a:ext uri="{FF2B5EF4-FFF2-40B4-BE49-F238E27FC236}">
                <a16:creationId xmlns:a16="http://schemas.microsoft.com/office/drawing/2014/main" id="{43F52A56-B6E4-AF46-B09D-EA427CF8DE54}"/>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0218" t="-963" r="40218" b="66037"/>
          <a:stretch/>
        </p:blipFill>
        <p:spPr>
          <a:xfrm>
            <a:off x="0" y="0"/>
            <a:ext cx="3840480" cy="6858000"/>
          </a:xfrm>
          <a:prstGeom prst="rect">
            <a:avLst/>
          </a:prstGeom>
        </p:spPr>
      </p:pic>
      <p:sp>
        <p:nvSpPr>
          <p:cNvPr id="13" name="Content Placeholder 2">
            <a:extLst>
              <a:ext uri="{FF2B5EF4-FFF2-40B4-BE49-F238E27FC236}">
                <a16:creationId xmlns:a16="http://schemas.microsoft.com/office/drawing/2014/main" id="{A6ACA22B-5219-F646-9CBC-E88B535B7382}"/>
              </a:ext>
            </a:extLst>
          </p:cNvPr>
          <p:cNvSpPr>
            <a:spLocks noGrp="1"/>
          </p:cNvSpPr>
          <p:nvPr>
            <p:ph sz="quarter" idx="12"/>
          </p:nvPr>
        </p:nvSpPr>
        <p:spPr>
          <a:xfrm>
            <a:off x="4216400" y="1493838"/>
            <a:ext cx="7552268"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4924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DFE8-D5D9-9E47-B2CE-9ED04F08B614}"/>
              </a:ext>
            </a:extLst>
          </p:cNvPr>
          <p:cNvSpPr>
            <a:spLocks noGrp="1"/>
          </p:cNvSpPr>
          <p:nvPr>
            <p:ph type="title"/>
          </p:nvPr>
        </p:nvSpPr>
        <p:spPr>
          <a:xfrm>
            <a:off x="609600" y="510857"/>
            <a:ext cx="6393366" cy="681355"/>
          </a:xfrm>
          <a:prstGeom prst="rect">
            <a:avLst/>
          </a:prstGeom>
        </p:spPr>
        <p:txBody>
          <a:bodyPr>
            <a:noAutofit/>
          </a:bodyPr>
          <a:lstStyle>
            <a:lvl1pPr algn="l">
              <a:defRPr sz="3200" b="1"/>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Picture Placeholder 2">
            <a:extLst>
              <a:ext uri="{FF2B5EF4-FFF2-40B4-BE49-F238E27FC236}">
                <a16:creationId xmlns:a16="http://schemas.microsoft.com/office/drawing/2014/main" id="{8B339F99-9A22-E145-981D-474E8532F41F}"/>
              </a:ext>
            </a:extLst>
          </p:cNvPr>
          <p:cNvSpPr>
            <a:spLocks noGrp="1"/>
          </p:cNvSpPr>
          <p:nvPr>
            <p:ph type="pic" idx="12"/>
          </p:nvPr>
        </p:nvSpPr>
        <p:spPr>
          <a:xfrm>
            <a:off x="7170233" y="510857"/>
            <a:ext cx="4721059" cy="5662139"/>
          </a:xfrm>
          <a:prstGeom prst="rect">
            <a:avLst/>
          </a:prstGeo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Content Placeholder 2">
            <a:extLst>
              <a:ext uri="{FF2B5EF4-FFF2-40B4-BE49-F238E27FC236}">
                <a16:creationId xmlns:a16="http://schemas.microsoft.com/office/drawing/2014/main" id="{25C9E06A-CE98-464C-B90C-8683E7DF9D92}"/>
              </a:ext>
            </a:extLst>
          </p:cNvPr>
          <p:cNvSpPr>
            <a:spLocks noGrp="1"/>
          </p:cNvSpPr>
          <p:nvPr>
            <p:ph sz="quarter" idx="13"/>
          </p:nvPr>
        </p:nvSpPr>
        <p:spPr>
          <a:xfrm>
            <a:off x="609600" y="1493838"/>
            <a:ext cx="6393366" cy="4679158"/>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7688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p:cNvSpPr>
            <a:spLocks noGrp="1"/>
          </p:cNvSpPr>
          <p:nvPr>
            <p:ph type="sldNum" sz="quarter" idx="4"/>
          </p:nvPr>
        </p:nvSpPr>
        <p:spPr>
          <a:xfrm>
            <a:off x="5638800" y="6356351"/>
            <a:ext cx="9144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pitchFamily="2" charset="0"/>
                <a:cs typeface="Gotham Medium" pitchFamily="2" charset="0"/>
              </a:defRPr>
            </a:lvl1pPr>
          </a:lstStyle>
          <a:p>
            <a:fld id="{4E547FC5-224D-4B2B-AB96-D4331BB3CBEC}" type="slidenum">
              <a:rPr lang="en-US" smtClean="0"/>
              <a:pPr/>
              <a:t>‹#›</a:t>
            </a:fld>
            <a:endParaRPr lang="en-US" dirty="0"/>
          </a:p>
        </p:txBody>
      </p:sp>
      <p:sp>
        <p:nvSpPr>
          <p:cNvPr id="7" name="Footer Placeholder 6">
            <a:extLst>
              <a:ext uri="{FF2B5EF4-FFF2-40B4-BE49-F238E27FC236}">
                <a16:creationId xmlns:a16="http://schemas.microsoft.com/office/drawing/2014/main" id="{78701954-9D35-4F46-9F57-FBB2285ED479}"/>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2"/>
                </a:solidFill>
                <a:latin typeface="Helvetica Light" panose="020B0403020202020204" pitchFamily="34" charset="0"/>
                <a:cs typeface="Gotham Light" pitchFamily="2" charset="0"/>
              </a:defRPr>
            </a:lvl1pPr>
          </a:lstStyle>
          <a:p>
            <a:pPr algn="l"/>
            <a:r>
              <a:rPr lang="en-US"/>
              <a:t>© Leadership Circle | All Rights Reserved</a:t>
            </a:r>
            <a:endParaRPr lang="en-US" dirty="0"/>
          </a:p>
        </p:txBody>
      </p:sp>
      <p:sp>
        <p:nvSpPr>
          <p:cNvPr id="4" name="Text Placeholder 3">
            <a:extLst>
              <a:ext uri="{FF2B5EF4-FFF2-40B4-BE49-F238E27FC236}">
                <a16:creationId xmlns:a16="http://schemas.microsoft.com/office/drawing/2014/main" id="{05414216-3315-AA49-94FA-8547534F0FE1}"/>
              </a:ext>
            </a:extLst>
          </p:cNvPr>
          <p:cNvSpPr>
            <a:spLocks noGrp="1"/>
          </p:cNvSpPr>
          <p:nvPr>
            <p:ph type="body" idx="1"/>
          </p:nvPr>
        </p:nvSpPr>
        <p:spPr>
          <a:xfrm>
            <a:off x="609600" y="17113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3832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Lst>
  <p:hf hdr="0" dt="0"/>
  <p:txStyles>
    <p:titleStyle>
      <a:lvl1pPr algn="ctr" defTabSz="914400" rtl="0" eaLnBrk="1" latinLnBrk="0" hangingPunct="1">
        <a:spcBef>
          <a:spcPct val="0"/>
        </a:spcBef>
        <a:buNone/>
        <a:defRPr sz="4400" b="0" i="0" kern="1200">
          <a:solidFill>
            <a:schemeClr val="tx1"/>
          </a:solidFill>
          <a:latin typeface="Helvetica" pitchFamily="2" charset="0"/>
          <a:ea typeface="+mj-ea"/>
          <a:cs typeface="Gotham Medium" pitchFamily="2" charset="0"/>
        </a:defRPr>
      </a:lvl1pPr>
    </p:titleStyle>
    <p:bodyStyle>
      <a:lvl1pPr marL="0" indent="0" algn="l" defTabSz="914400" rtl="0" eaLnBrk="1" latinLnBrk="0" hangingPunct="1">
        <a:spcBef>
          <a:spcPts val="0"/>
        </a:spcBef>
        <a:spcAft>
          <a:spcPts val="1200"/>
        </a:spcAft>
        <a:buFont typeface="Arial" panose="020B0604020202020204" pitchFamily="34" charset="0"/>
        <a:buNone/>
        <a:defRPr lang="en-US" sz="2400" b="0" i="0" kern="1200" smtClean="0">
          <a:solidFill>
            <a:schemeClr val="tx1"/>
          </a:solidFill>
          <a:effectLst/>
          <a:latin typeface="+mn-lt"/>
          <a:ea typeface="+mn-ea"/>
          <a:cs typeface="Gotham Light" pitchFamily="2" charset="0"/>
        </a:defRPr>
      </a:lvl1pPr>
      <a:lvl2pPr marL="457200" indent="0" algn="l" defTabSz="914400" rtl="0" eaLnBrk="1" latinLnBrk="0" hangingPunct="1">
        <a:spcBef>
          <a:spcPct val="20000"/>
        </a:spcBef>
        <a:buFont typeface="Arial" panose="020B0604020202020204" pitchFamily="34" charset="0"/>
        <a:buNone/>
        <a:defRPr sz="2800" b="0" i="0" kern="1200">
          <a:solidFill>
            <a:schemeClr val="tx1"/>
          </a:solidFill>
          <a:latin typeface="+mn-lt"/>
          <a:ea typeface="+mn-ea"/>
          <a:cs typeface="Gotham Light" pitchFamily="2" charset="0"/>
        </a:defRPr>
      </a:lvl2pPr>
      <a:lvl3pPr marL="914400" indent="0" algn="l" defTabSz="914400" rtl="0" eaLnBrk="1" latinLnBrk="0" hangingPunct="1">
        <a:spcBef>
          <a:spcPct val="20000"/>
        </a:spcBef>
        <a:buFont typeface="Arial" panose="020B0604020202020204" pitchFamily="34" charset="0"/>
        <a:buNone/>
        <a:defRPr sz="2400" b="0" i="0" kern="1200">
          <a:solidFill>
            <a:schemeClr val="tx1"/>
          </a:solidFill>
          <a:latin typeface="+mn-lt"/>
          <a:ea typeface="+mn-ea"/>
          <a:cs typeface="Gotham Light" pitchFamily="2" charset="0"/>
        </a:defRPr>
      </a:lvl3pPr>
      <a:lvl4pPr marL="13716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4pPr>
      <a:lvl5pPr marL="18288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68.sv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30.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2.xml"/><Relationship Id="rId16" Type="http://schemas.openxmlformats.org/officeDocument/2006/relationships/image" Target="../media/image4.svg"/><Relationship Id="rId1" Type="http://schemas.openxmlformats.org/officeDocument/2006/relationships/slideLayout" Target="../slideLayouts/slideLayout10.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3.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3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57.sv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emf"/><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E5CC20-109A-3AD1-4203-5AA2069DFBE9}"/>
              </a:ext>
            </a:extLst>
          </p:cNvPr>
          <p:cNvSpPr>
            <a:spLocks noGrp="1"/>
          </p:cNvSpPr>
          <p:nvPr>
            <p:ph type="ctrTitle"/>
          </p:nvPr>
        </p:nvSpPr>
        <p:spPr/>
        <p:txBody>
          <a:bodyPr/>
          <a:lstStyle/>
          <a:p>
            <a:r>
              <a:rPr lang="en-US" dirty="0"/>
              <a:t>Leadership Effectiveness</a:t>
            </a:r>
            <a:br>
              <a:rPr lang="en-US" dirty="0"/>
            </a:br>
            <a:r>
              <a:rPr lang="en-US" dirty="0"/>
              <a:t>Scale &amp; Correlations</a:t>
            </a:r>
          </a:p>
        </p:txBody>
      </p:sp>
      <p:sp>
        <p:nvSpPr>
          <p:cNvPr id="4" name="Footer Placeholder 3">
            <a:extLst>
              <a:ext uri="{FF2B5EF4-FFF2-40B4-BE49-F238E27FC236}">
                <a16:creationId xmlns:a16="http://schemas.microsoft.com/office/drawing/2014/main" id="{C4F495D9-FFF5-4953-2488-D1B437AC5578}"/>
              </a:ext>
            </a:extLst>
          </p:cNvPr>
          <p:cNvSpPr>
            <a:spLocks noGrp="1"/>
          </p:cNvSpPr>
          <p:nvPr>
            <p:ph type="ftr" sz="quarter" idx="10"/>
          </p:nvPr>
        </p:nvSpPr>
        <p:spPr/>
        <p:txBody>
          <a:bodyPr/>
          <a:lstStyle/>
          <a:p>
            <a:r>
              <a:rPr lang="en-US"/>
              <a:t>© Leadership Circle | All Rights Reserved</a:t>
            </a:r>
            <a:endParaRPr lang="en-US" dirty="0"/>
          </a:p>
        </p:txBody>
      </p:sp>
    </p:spTree>
    <p:extLst>
      <p:ext uri="{BB962C8B-B14F-4D97-AF65-F5344CB8AC3E}">
        <p14:creationId xmlns:p14="http://schemas.microsoft.com/office/powerpoint/2010/main" val="313229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7C8A-7B1F-BE4C-B058-3307790DC3F6}"/>
              </a:ext>
            </a:extLst>
          </p:cNvPr>
          <p:cNvSpPr>
            <a:spLocks noGrp="1"/>
          </p:cNvSpPr>
          <p:nvPr>
            <p:ph type="title"/>
          </p:nvPr>
        </p:nvSpPr>
        <p:spPr/>
        <p:txBody>
          <a:bodyPr/>
          <a:lstStyle/>
          <a:p>
            <a:r>
              <a:rPr lang="en-US" dirty="0">
                <a:solidFill>
                  <a:schemeClr val="tx1"/>
                </a:solidFill>
              </a:rPr>
              <a:t>Creative Competencies &amp; Reactive Tendencies</a:t>
            </a:r>
          </a:p>
        </p:txBody>
      </p:sp>
      <p:sp>
        <p:nvSpPr>
          <p:cNvPr id="4" name="Slide Number Placeholder 3">
            <a:extLst>
              <a:ext uri="{FF2B5EF4-FFF2-40B4-BE49-F238E27FC236}">
                <a16:creationId xmlns:a16="http://schemas.microsoft.com/office/drawing/2014/main" id="{9E37E155-9831-5449-A1B8-6B759113A1F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3" name="Footer Placeholder 2">
            <a:extLst>
              <a:ext uri="{FF2B5EF4-FFF2-40B4-BE49-F238E27FC236}">
                <a16:creationId xmlns:a16="http://schemas.microsoft.com/office/drawing/2014/main" id="{CC1D823C-BE8A-8B44-8499-0626E9E3D4E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pic>
        <p:nvPicPr>
          <p:cNvPr id="8" name="Picture 7">
            <a:extLst>
              <a:ext uri="{FF2B5EF4-FFF2-40B4-BE49-F238E27FC236}">
                <a16:creationId xmlns:a16="http://schemas.microsoft.com/office/drawing/2014/main" id="{005863F1-7D11-9843-A814-E05F3F4D591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70" b="9991"/>
          <a:stretch/>
        </p:blipFill>
        <p:spPr>
          <a:xfrm>
            <a:off x="3321934" y="902709"/>
            <a:ext cx="5960448" cy="4734162"/>
          </a:xfrm>
          <a:prstGeom prst="rect">
            <a:avLst/>
          </a:prstGeom>
        </p:spPr>
      </p:pic>
      <p:sp>
        <p:nvSpPr>
          <p:cNvPr id="11" name="Title 1">
            <a:extLst>
              <a:ext uri="{FF2B5EF4-FFF2-40B4-BE49-F238E27FC236}">
                <a16:creationId xmlns:a16="http://schemas.microsoft.com/office/drawing/2014/main" id="{F1F0ADEA-8227-A44F-91D6-85DD504485B7}"/>
              </a:ext>
            </a:extLst>
          </p:cNvPr>
          <p:cNvSpPr txBox="1">
            <a:spLocks/>
          </p:cNvSpPr>
          <p:nvPr/>
        </p:nvSpPr>
        <p:spPr>
          <a:xfrm>
            <a:off x="5960009" y="5695704"/>
            <a:ext cx="1186382" cy="533400"/>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414041">
                    <a:lumMod val="50000"/>
                  </a:srgbClr>
                </a:solidFill>
                <a:effectLst/>
                <a:uLnTx/>
                <a:uFillTx/>
                <a:latin typeface="Helvetica Light" panose="020B0403020202020204" pitchFamily="34" charset="0"/>
                <a:ea typeface="+mj-ea"/>
                <a:cs typeface="+mj-cs"/>
              </a:rPr>
              <a:t>Reactive</a:t>
            </a:r>
          </a:p>
        </p:txBody>
      </p:sp>
      <p:sp>
        <p:nvSpPr>
          <p:cNvPr id="12" name="Title 1">
            <a:extLst>
              <a:ext uri="{FF2B5EF4-FFF2-40B4-BE49-F238E27FC236}">
                <a16:creationId xmlns:a16="http://schemas.microsoft.com/office/drawing/2014/main" id="{0B056F7A-863D-3D46-9E98-897B6D6E4F81}"/>
              </a:ext>
            </a:extLst>
          </p:cNvPr>
          <p:cNvSpPr txBox="1">
            <a:spLocks/>
          </p:cNvSpPr>
          <p:nvPr/>
        </p:nvSpPr>
        <p:spPr>
          <a:xfrm>
            <a:off x="2748193" y="2797134"/>
            <a:ext cx="573741" cy="1110905"/>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414041">
                    <a:lumMod val="50000"/>
                  </a:srgbClr>
                </a:solidFill>
                <a:effectLst/>
                <a:uLnTx/>
                <a:uFillTx/>
                <a:latin typeface="Helvetica Light" panose="020B0403020202020204" pitchFamily="34" charset="0"/>
                <a:ea typeface="+mj-ea"/>
                <a:cs typeface="+mj-cs"/>
              </a:rPr>
              <a:t>Creative</a:t>
            </a:r>
          </a:p>
        </p:txBody>
      </p:sp>
      <p:sp>
        <p:nvSpPr>
          <p:cNvPr id="13" name="Title 1">
            <a:extLst>
              <a:ext uri="{FF2B5EF4-FFF2-40B4-BE49-F238E27FC236}">
                <a16:creationId xmlns:a16="http://schemas.microsoft.com/office/drawing/2014/main" id="{CB6BE412-D310-C44D-8858-05BB35919F38}"/>
              </a:ext>
            </a:extLst>
          </p:cNvPr>
          <p:cNvSpPr txBox="1">
            <a:spLocks/>
          </p:cNvSpPr>
          <p:nvPr/>
        </p:nvSpPr>
        <p:spPr>
          <a:xfrm>
            <a:off x="4201062" y="4385965"/>
            <a:ext cx="1339898" cy="674113"/>
          </a:xfrm>
          <a:prstGeom prst="rect">
            <a:avLst/>
          </a:prstGeom>
          <a:solidFill>
            <a:srgbClr val="FFFFFF"/>
          </a:solidFill>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14041">
                    <a:lumMod val="50000"/>
                  </a:srgbClr>
                </a:solidFill>
                <a:effectLst/>
                <a:uLnTx/>
                <a:uFillTx/>
                <a:latin typeface="Helvetica Light" panose="020B0403020202020204" pitchFamily="34" charset="0"/>
                <a:ea typeface="+mj-ea"/>
                <a:cs typeface="+mj-cs"/>
              </a:rPr>
              <a:t>R= -.76</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414041">
                    <a:lumMod val="50000"/>
                  </a:srgbClr>
                </a:solidFill>
                <a:effectLst/>
                <a:uLnTx/>
                <a:uFillTx/>
                <a:latin typeface="Helvetica Light" panose="020B0403020202020204" pitchFamily="34" charset="0"/>
                <a:ea typeface="+mj-ea"/>
                <a:cs typeface="+mj-cs"/>
              </a:rPr>
              <a:t>Rsq</a:t>
            </a:r>
            <a:r>
              <a:rPr kumimoji="0" lang="en-US" sz="1800" b="0" i="0" u="none" strike="noStrike" kern="1200" cap="none" spc="0" normalizeH="0" baseline="0" noProof="0" dirty="0">
                <a:ln>
                  <a:noFill/>
                </a:ln>
                <a:solidFill>
                  <a:srgbClr val="414041">
                    <a:lumMod val="50000"/>
                  </a:srgbClr>
                </a:solidFill>
                <a:effectLst/>
                <a:uLnTx/>
                <a:uFillTx/>
                <a:latin typeface="Helvetica Light" panose="020B0403020202020204" pitchFamily="34" charset="0"/>
                <a:ea typeface="+mj-ea"/>
                <a:cs typeface="+mj-cs"/>
              </a:rPr>
              <a:t>= .578</a:t>
            </a:r>
          </a:p>
        </p:txBody>
      </p:sp>
    </p:spTree>
    <p:extLst>
      <p:ext uri="{BB962C8B-B14F-4D97-AF65-F5344CB8AC3E}">
        <p14:creationId xmlns:p14="http://schemas.microsoft.com/office/powerpoint/2010/main" val="352345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21E2-C9AD-894C-AB26-9DB660BFDF98}"/>
              </a:ext>
            </a:extLst>
          </p:cNvPr>
          <p:cNvSpPr>
            <a:spLocks noGrp="1"/>
          </p:cNvSpPr>
          <p:nvPr>
            <p:ph type="title"/>
          </p:nvPr>
        </p:nvSpPr>
        <p:spPr/>
        <p:txBody>
          <a:bodyPr/>
          <a:lstStyle/>
          <a:p>
            <a:r>
              <a:rPr lang="en-US" dirty="0"/>
              <a:t>Opposites: Controlling &amp; Relating</a:t>
            </a:r>
          </a:p>
        </p:txBody>
      </p:sp>
      <p:pic>
        <p:nvPicPr>
          <p:cNvPr id="3" name="Picture 2">
            <a:extLst>
              <a:ext uri="{FF2B5EF4-FFF2-40B4-BE49-F238E27FC236}">
                <a16:creationId xmlns:a16="http://schemas.microsoft.com/office/drawing/2014/main" id="{5C1E38AC-3042-8449-8FC1-AD3A103CA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476" y="875898"/>
            <a:ext cx="5097698" cy="5097698"/>
          </a:xfrm>
          <a:prstGeom prst="rect">
            <a:avLst/>
          </a:prstGeom>
        </p:spPr>
      </p:pic>
      <p:pic>
        <p:nvPicPr>
          <p:cNvPr id="4" name="Picture 3">
            <a:extLst>
              <a:ext uri="{FF2B5EF4-FFF2-40B4-BE49-F238E27FC236}">
                <a16:creationId xmlns:a16="http://schemas.microsoft.com/office/drawing/2014/main" id="{9E2C64E5-6E35-7744-B461-294392262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419" y="1106905"/>
            <a:ext cx="5388085" cy="4437247"/>
          </a:xfrm>
          <a:prstGeom prst="rect">
            <a:avLst/>
          </a:prstGeom>
        </p:spPr>
      </p:pic>
    </p:spTree>
    <p:extLst>
      <p:ext uri="{BB962C8B-B14F-4D97-AF65-F5344CB8AC3E}">
        <p14:creationId xmlns:p14="http://schemas.microsoft.com/office/powerpoint/2010/main" val="328462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21E2-C9AD-894C-AB26-9DB660BFDF98}"/>
              </a:ext>
            </a:extLst>
          </p:cNvPr>
          <p:cNvSpPr>
            <a:spLocks noGrp="1"/>
          </p:cNvSpPr>
          <p:nvPr>
            <p:ph type="title"/>
          </p:nvPr>
        </p:nvSpPr>
        <p:spPr/>
        <p:txBody>
          <a:bodyPr/>
          <a:lstStyle/>
          <a:p>
            <a:r>
              <a:rPr lang="en-US" dirty="0"/>
              <a:t>Opposites: Complying &amp; Achieving</a:t>
            </a:r>
          </a:p>
        </p:txBody>
      </p:sp>
      <p:pic>
        <p:nvPicPr>
          <p:cNvPr id="6" name="Picture 5">
            <a:extLst>
              <a:ext uri="{FF2B5EF4-FFF2-40B4-BE49-F238E27FC236}">
                <a16:creationId xmlns:a16="http://schemas.microsoft.com/office/drawing/2014/main" id="{29F6B6A4-669F-2F47-9D89-E6A1951A4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476" y="875898"/>
            <a:ext cx="5097698" cy="5097698"/>
          </a:xfrm>
          <a:prstGeom prst="rect">
            <a:avLst/>
          </a:prstGeom>
        </p:spPr>
      </p:pic>
      <p:pic>
        <p:nvPicPr>
          <p:cNvPr id="9" name="Picture 8">
            <a:extLst>
              <a:ext uri="{FF2B5EF4-FFF2-40B4-BE49-F238E27FC236}">
                <a16:creationId xmlns:a16="http://schemas.microsoft.com/office/drawing/2014/main" id="{9FC46433-2FAB-E341-AB8D-4F219DF94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419" y="1106905"/>
            <a:ext cx="5388085" cy="4437247"/>
          </a:xfrm>
          <a:prstGeom prst="rect">
            <a:avLst/>
          </a:prstGeom>
        </p:spPr>
      </p:pic>
    </p:spTree>
    <p:extLst>
      <p:ext uri="{BB962C8B-B14F-4D97-AF65-F5344CB8AC3E}">
        <p14:creationId xmlns:p14="http://schemas.microsoft.com/office/powerpoint/2010/main" val="283434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21E2-C9AD-894C-AB26-9DB660BFDF98}"/>
              </a:ext>
            </a:extLst>
          </p:cNvPr>
          <p:cNvSpPr>
            <a:spLocks noGrp="1"/>
          </p:cNvSpPr>
          <p:nvPr>
            <p:ph type="title"/>
          </p:nvPr>
        </p:nvSpPr>
        <p:spPr/>
        <p:txBody>
          <a:bodyPr/>
          <a:lstStyle/>
          <a:p>
            <a:r>
              <a:rPr lang="en-US" dirty="0"/>
              <a:t>Opposites: Protecting &amp; Self Awareness</a:t>
            </a:r>
          </a:p>
        </p:txBody>
      </p:sp>
      <p:pic>
        <p:nvPicPr>
          <p:cNvPr id="6" name="Picture 5">
            <a:extLst>
              <a:ext uri="{FF2B5EF4-FFF2-40B4-BE49-F238E27FC236}">
                <a16:creationId xmlns:a16="http://schemas.microsoft.com/office/drawing/2014/main" id="{1FEAE76C-84A7-7049-930F-5C2B4247D6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5476" y="875898"/>
            <a:ext cx="5097698" cy="5097698"/>
          </a:xfrm>
          <a:prstGeom prst="rect">
            <a:avLst/>
          </a:prstGeom>
        </p:spPr>
      </p:pic>
      <p:pic>
        <p:nvPicPr>
          <p:cNvPr id="9" name="Picture 8">
            <a:extLst>
              <a:ext uri="{FF2B5EF4-FFF2-40B4-BE49-F238E27FC236}">
                <a16:creationId xmlns:a16="http://schemas.microsoft.com/office/drawing/2014/main" id="{130F6E76-A338-D242-92EC-59150D22C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419" y="1106905"/>
            <a:ext cx="5388085" cy="4437247"/>
          </a:xfrm>
          <a:prstGeom prst="rect">
            <a:avLst/>
          </a:prstGeom>
        </p:spPr>
      </p:pic>
    </p:spTree>
    <p:extLst>
      <p:ext uri="{BB962C8B-B14F-4D97-AF65-F5344CB8AC3E}">
        <p14:creationId xmlns:p14="http://schemas.microsoft.com/office/powerpoint/2010/main" val="387218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463D-45CF-CE41-A70C-ADAA00F8FA58}"/>
              </a:ext>
            </a:extLst>
          </p:cNvPr>
          <p:cNvSpPr>
            <a:spLocks noGrp="1"/>
          </p:cNvSpPr>
          <p:nvPr>
            <p:ph type="title"/>
          </p:nvPr>
        </p:nvSpPr>
        <p:spPr/>
        <p:txBody>
          <a:bodyPr/>
          <a:lstStyle/>
          <a:p>
            <a:r>
              <a:rPr lang="en-US" dirty="0">
                <a:ea typeface="ＭＳ Ｐゴシック" charset="-128"/>
              </a:rPr>
              <a:t>LCP Correlations to Leadership Effectiveness</a:t>
            </a:r>
            <a:endParaRPr lang="en-US" dirty="0"/>
          </a:p>
        </p:txBody>
      </p:sp>
      <p:sp>
        <p:nvSpPr>
          <p:cNvPr id="3" name="Text Box 5">
            <a:extLst>
              <a:ext uri="{FF2B5EF4-FFF2-40B4-BE49-F238E27FC236}">
                <a16:creationId xmlns:a16="http://schemas.microsoft.com/office/drawing/2014/main" id="{BCB3FED4-4FFA-A843-B5FC-5228312116AD}"/>
              </a:ext>
            </a:extLst>
          </p:cNvPr>
          <p:cNvSpPr txBox="1">
            <a:spLocks noChangeArrowheads="1"/>
          </p:cNvSpPr>
          <p:nvPr/>
        </p:nvSpPr>
        <p:spPr bwMode="auto">
          <a:xfrm>
            <a:off x="8033887" y="1207889"/>
            <a:ext cx="3343175" cy="931487"/>
          </a:xfrm>
          <a:prstGeom prst="rect">
            <a:avLst/>
          </a:prstGeom>
          <a:noFill/>
          <a:ln w="9525" algn="ctr">
            <a:noFill/>
            <a:miter lim="800000"/>
            <a:headEnd/>
            <a:tailEnd/>
          </a:ln>
          <a:effectLst/>
        </p:spPr>
        <p:txBody>
          <a:bodyPr wrap="square" lIns="53795" tIns="26899" rIns="53795" bIns="26899">
            <a:spAutoFit/>
          </a:bodyPr>
          <a:lstStyle/>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I am satisfied with the quality of leadership that </a:t>
            </a:r>
            <a:b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br>
            <a: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this leader provides.</a:t>
            </a:r>
          </a:p>
        </p:txBody>
      </p:sp>
      <p:sp>
        <p:nvSpPr>
          <p:cNvPr id="4" name="Text Box 8">
            <a:extLst>
              <a:ext uri="{FF2B5EF4-FFF2-40B4-BE49-F238E27FC236}">
                <a16:creationId xmlns:a16="http://schemas.microsoft.com/office/drawing/2014/main" id="{68F60E7B-703C-2A43-B601-004DD10A7219}"/>
              </a:ext>
            </a:extLst>
          </p:cNvPr>
          <p:cNvSpPr txBox="1">
            <a:spLocks noChangeArrowheads="1"/>
          </p:cNvSpPr>
          <p:nvPr/>
        </p:nvSpPr>
        <p:spPr bwMode="auto">
          <a:xfrm>
            <a:off x="8033887" y="2274913"/>
            <a:ext cx="3343175" cy="931487"/>
          </a:xfrm>
          <a:prstGeom prst="rect">
            <a:avLst/>
          </a:prstGeom>
          <a:noFill/>
          <a:ln w="9525" algn="ctr">
            <a:noFill/>
            <a:miter lim="800000"/>
            <a:headEnd/>
            <a:tailEnd/>
          </a:ln>
          <a:effectLst/>
        </p:spPr>
        <p:txBody>
          <a:bodyPr wrap="square" lIns="53795" tIns="26899" rIns="53795" bIns="26899">
            <a:spAutoFit/>
          </a:bodyPr>
          <a:lstStyle/>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This leader is the kind of leader that others should </a:t>
            </a:r>
          </a:p>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aspire to become.</a:t>
            </a:r>
          </a:p>
        </p:txBody>
      </p:sp>
      <p:sp>
        <p:nvSpPr>
          <p:cNvPr id="5" name="Text Box 11">
            <a:extLst>
              <a:ext uri="{FF2B5EF4-FFF2-40B4-BE49-F238E27FC236}">
                <a16:creationId xmlns:a16="http://schemas.microsoft.com/office/drawing/2014/main" id="{75E288B6-8B12-D243-A4F0-62077809C5A6}"/>
              </a:ext>
            </a:extLst>
          </p:cNvPr>
          <p:cNvSpPr txBox="1">
            <a:spLocks noChangeArrowheads="1"/>
          </p:cNvSpPr>
          <p:nvPr/>
        </p:nvSpPr>
        <p:spPr bwMode="auto">
          <a:xfrm>
            <a:off x="8033887" y="4135914"/>
            <a:ext cx="3524540" cy="639099"/>
          </a:xfrm>
          <a:prstGeom prst="rect">
            <a:avLst/>
          </a:prstGeom>
          <a:noFill/>
          <a:ln w="9525" algn="ctr">
            <a:noFill/>
            <a:miter lim="800000"/>
            <a:headEnd/>
            <a:tailEnd/>
          </a:ln>
          <a:effectLst/>
        </p:spPr>
        <p:txBody>
          <a:bodyPr wrap="square" lIns="53795" tIns="26899" rIns="53795" bIns="26899">
            <a:spAutoFit/>
          </a:bodyPr>
          <a:lstStyle/>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This </a:t>
            </a:r>
            <a:r>
              <a:rPr lang="en-US" sz="2000" dirty="0">
                <a:solidFill>
                  <a:srgbClr val="333333"/>
                </a:solidFill>
                <a:latin typeface="Helvetica" pitchFamily="2" charset="0"/>
                <a:cs typeface="Arial" pitchFamily="34" charset="0"/>
              </a:rPr>
              <a:t>leader’s </a:t>
            </a:r>
            <a: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leadership helps this organization to thrive.</a:t>
            </a:r>
          </a:p>
        </p:txBody>
      </p:sp>
      <p:sp>
        <p:nvSpPr>
          <p:cNvPr id="6" name="AutoShape 13">
            <a:extLst>
              <a:ext uri="{FF2B5EF4-FFF2-40B4-BE49-F238E27FC236}">
                <a16:creationId xmlns:a16="http://schemas.microsoft.com/office/drawing/2014/main" id="{7AF502FC-4BD6-1340-B33B-B799CA38875C}"/>
              </a:ext>
            </a:extLst>
          </p:cNvPr>
          <p:cNvSpPr>
            <a:spLocks noChangeArrowheads="1"/>
          </p:cNvSpPr>
          <p:nvPr/>
        </p:nvSpPr>
        <p:spPr bwMode="auto">
          <a:xfrm>
            <a:off x="7348087" y="4256714"/>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7" name="Rectangle 14">
            <a:extLst>
              <a:ext uri="{FF2B5EF4-FFF2-40B4-BE49-F238E27FC236}">
                <a16:creationId xmlns:a16="http://schemas.microsoft.com/office/drawing/2014/main" id="{30C1E25C-2BB6-D240-BEA7-037B2DBE0948}"/>
              </a:ext>
            </a:extLst>
          </p:cNvPr>
          <p:cNvSpPr>
            <a:spLocks noChangeArrowheads="1"/>
          </p:cNvSpPr>
          <p:nvPr/>
        </p:nvSpPr>
        <p:spPr bwMode="auto">
          <a:xfrm>
            <a:off x="7371916" y="4097905"/>
            <a:ext cx="470160" cy="677108"/>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sp>
        <p:nvSpPr>
          <p:cNvPr id="8" name="Text Box 17">
            <a:extLst>
              <a:ext uri="{FF2B5EF4-FFF2-40B4-BE49-F238E27FC236}">
                <a16:creationId xmlns:a16="http://schemas.microsoft.com/office/drawing/2014/main" id="{1411FAAF-58A2-6A4C-A3EF-8986537A3AB7}"/>
              </a:ext>
            </a:extLst>
          </p:cNvPr>
          <p:cNvSpPr txBox="1">
            <a:spLocks noChangeArrowheads="1"/>
          </p:cNvSpPr>
          <p:nvPr/>
        </p:nvSpPr>
        <p:spPr bwMode="auto">
          <a:xfrm>
            <a:off x="8033887" y="3351607"/>
            <a:ext cx="3343175" cy="639099"/>
          </a:xfrm>
          <a:prstGeom prst="rect">
            <a:avLst/>
          </a:prstGeom>
          <a:noFill/>
          <a:ln w="9525" algn="ctr">
            <a:noFill/>
            <a:miter lim="800000"/>
            <a:headEnd/>
            <a:tailEnd/>
          </a:ln>
          <a:effectLst/>
        </p:spPr>
        <p:txBody>
          <a:bodyPr wrap="square" lIns="53795" tIns="26899" rIns="53795" bIns="26899">
            <a:spAutoFit/>
          </a:bodyPr>
          <a:lstStyle/>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lang="en-US" sz="2000" dirty="0">
                <a:solidFill>
                  <a:srgbClr val="333333"/>
                </a:solidFill>
                <a:latin typeface="Helvetica" pitchFamily="2" charset="0"/>
                <a:cs typeface="Arial" pitchFamily="34" charset="0"/>
              </a:rPr>
              <a:t>This leader </a:t>
            </a:r>
            <a: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is an example of an ideal leader.</a:t>
            </a:r>
          </a:p>
        </p:txBody>
      </p:sp>
      <p:sp>
        <p:nvSpPr>
          <p:cNvPr id="9" name="AutoShape 19">
            <a:extLst>
              <a:ext uri="{FF2B5EF4-FFF2-40B4-BE49-F238E27FC236}">
                <a16:creationId xmlns:a16="http://schemas.microsoft.com/office/drawing/2014/main" id="{EE115162-9EE5-0248-B4B0-6C00B3F73645}"/>
              </a:ext>
            </a:extLst>
          </p:cNvPr>
          <p:cNvSpPr>
            <a:spLocks noChangeArrowheads="1"/>
          </p:cNvSpPr>
          <p:nvPr/>
        </p:nvSpPr>
        <p:spPr bwMode="auto">
          <a:xfrm>
            <a:off x="7348087" y="3437946"/>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10" name="Rectangle 20">
            <a:extLst>
              <a:ext uri="{FF2B5EF4-FFF2-40B4-BE49-F238E27FC236}">
                <a16:creationId xmlns:a16="http://schemas.microsoft.com/office/drawing/2014/main" id="{5638B92B-1428-5A4B-AA9F-AFBA18AE7217}"/>
              </a:ext>
            </a:extLst>
          </p:cNvPr>
          <p:cNvSpPr>
            <a:spLocks noChangeArrowheads="1"/>
          </p:cNvSpPr>
          <p:nvPr/>
        </p:nvSpPr>
        <p:spPr bwMode="auto">
          <a:xfrm>
            <a:off x="7371916" y="3279137"/>
            <a:ext cx="470160" cy="677108"/>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sp>
        <p:nvSpPr>
          <p:cNvPr id="11" name="AutoShape 22">
            <a:extLst>
              <a:ext uri="{FF2B5EF4-FFF2-40B4-BE49-F238E27FC236}">
                <a16:creationId xmlns:a16="http://schemas.microsoft.com/office/drawing/2014/main" id="{3DF9568D-63D3-4145-973F-3E77AC326002}"/>
              </a:ext>
            </a:extLst>
          </p:cNvPr>
          <p:cNvSpPr>
            <a:spLocks noChangeArrowheads="1"/>
          </p:cNvSpPr>
          <p:nvPr/>
        </p:nvSpPr>
        <p:spPr bwMode="auto">
          <a:xfrm>
            <a:off x="7348087" y="2406368"/>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12" name="Rectangle 23">
            <a:extLst>
              <a:ext uri="{FF2B5EF4-FFF2-40B4-BE49-F238E27FC236}">
                <a16:creationId xmlns:a16="http://schemas.microsoft.com/office/drawing/2014/main" id="{0650DA57-CA65-744F-91C1-89C30BC9A599}"/>
              </a:ext>
            </a:extLst>
          </p:cNvPr>
          <p:cNvSpPr>
            <a:spLocks noChangeArrowheads="1"/>
          </p:cNvSpPr>
          <p:nvPr/>
        </p:nvSpPr>
        <p:spPr bwMode="auto">
          <a:xfrm>
            <a:off x="7347642" y="2255908"/>
            <a:ext cx="470160" cy="677108"/>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sp>
        <p:nvSpPr>
          <p:cNvPr id="13" name="AutoShape 25">
            <a:extLst>
              <a:ext uri="{FF2B5EF4-FFF2-40B4-BE49-F238E27FC236}">
                <a16:creationId xmlns:a16="http://schemas.microsoft.com/office/drawing/2014/main" id="{58FC2DC2-C7CA-6247-AA32-354FA8FFA387}"/>
              </a:ext>
            </a:extLst>
          </p:cNvPr>
          <p:cNvSpPr>
            <a:spLocks noChangeArrowheads="1"/>
          </p:cNvSpPr>
          <p:nvPr/>
        </p:nvSpPr>
        <p:spPr bwMode="auto">
          <a:xfrm>
            <a:off x="7348087" y="1347693"/>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14" name="Rectangle 26">
            <a:extLst>
              <a:ext uri="{FF2B5EF4-FFF2-40B4-BE49-F238E27FC236}">
                <a16:creationId xmlns:a16="http://schemas.microsoft.com/office/drawing/2014/main" id="{39AC2D5A-9644-E746-AB11-DC9886F64AC9}"/>
              </a:ext>
            </a:extLst>
          </p:cNvPr>
          <p:cNvSpPr>
            <a:spLocks noChangeArrowheads="1"/>
          </p:cNvSpPr>
          <p:nvPr/>
        </p:nvSpPr>
        <p:spPr bwMode="auto">
          <a:xfrm>
            <a:off x="7355737" y="1188884"/>
            <a:ext cx="470160" cy="677108"/>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sp>
        <p:nvSpPr>
          <p:cNvPr id="15" name="Text Box 29">
            <a:extLst>
              <a:ext uri="{FF2B5EF4-FFF2-40B4-BE49-F238E27FC236}">
                <a16:creationId xmlns:a16="http://schemas.microsoft.com/office/drawing/2014/main" id="{9703C891-462B-6C4B-965D-8117853362E2}"/>
              </a:ext>
            </a:extLst>
          </p:cNvPr>
          <p:cNvSpPr txBox="1">
            <a:spLocks noChangeArrowheads="1"/>
          </p:cNvSpPr>
          <p:nvPr/>
        </p:nvSpPr>
        <p:spPr bwMode="auto">
          <a:xfrm>
            <a:off x="8033887" y="4991539"/>
            <a:ext cx="3343175" cy="639099"/>
          </a:xfrm>
          <a:prstGeom prst="rect">
            <a:avLst/>
          </a:prstGeom>
          <a:noFill/>
          <a:ln w="9525" algn="ctr">
            <a:noFill/>
            <a:miter lim="800000"/>
            <a:headEnd/>
            <a:tailEnd/>
          </a:ln>
          <a:effectLst/>
        </p:spPr>
        <p:txBody>
          <a:bodyPr wrap="square" lIns="53795" tIns="26899" rIns="53795" bIns="26899">
            <a:spAutoFit/>
          </a:bodyPr>
          <a:lstStyle/>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kumimoji="0" lang="en-US" sz="20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Overall, this leader provides very effective leadership.</a:t>
            </a:r>
          </a:p>
        </p:txBody>
      </p:sp>
      <p:sp>
        <p:nvSpPr>
          <p:cNvPr id="16" name="AutoShape 31">
            <a:extLst>
              <a:ext uri="{FF2B5EF4-FFF2-40B4-BE49-F238E27FC236}">
                <a16:creationId xmlns:a16="http://schemas.microsoft.com/office/drawing/2014/main" id="{FFAFBD0D-FEA8-F142-B280-A068A216737F}"/>
              </a:ext>
            </a:extLst>
          </p:cNvPr>
          <p:cNvSpPr>
            <a:spLocks noChangeArrowheads="1"/>
          </p:cNvSpPr>
          <p:nvPr/>
        </p:nvSpPr>
        <p:spPr bwMode="auto">
          <a:xfrm>
            <a:off x="7348087" y="5101551"/>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17" name="Rectangle 32">
            <a:extLst>
              <a:ext uri="{FF2B5EF4-FFF2-40B4-BE49-F238E27FC236}">
                <a16:creationId xmlns:a16="http://schemas.microsoft.com/office/drawing/2014/main" id="{4A459275-70D1-0D4A-9B39-8261EB51D1FC}"/>
              </a:ext>
            </a:extLst>
          </p:cNvPr>
          <p:cNvSpPr>
            <a:spLocks noChangeArrowheads="1"/>
          </p:cNvSpPr>
          <p:nvPr/>
        </p:nvSpPr>
        <p:spPr bwMode="auto">
          <a:xfrm>
            <a:off x="7371916" y="4942742"/>
            <a:ext cx="470160" cy="677108"/>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pic>
        <p:nvPicPr>
          <p:cNvPr id="19" name="Picture 18" descr="A picture containing meter&#10;&#10;Description automatically generated">
            <a:extLst>
              <a:ext uri="{FF2B5EF4-FFF2-40B4-BE49-F238E27FC236}">
                <a16:creationId xmlns:a16="http://schemas.microsoft.com/office/drawing/2014/main" id="{D11377E9-3264-134A-8908-3B1CAF87D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38" y="753687"/>
            <a:ext cx="5402982" cy="5402982"/>
          </a:xfrm>
          <a:prstGeom prst="rect">
            <a:avLst/>
          </a:prstGeom>
        </p:spPr>
      </p:pic>
    </p:spTree>
    <p:extLst>
      <p:ext uri="{BB962C8B-B14F-4D97-AF65-F5344CB8AC3E}">
        <p14:creationId xmlns:p14="http://schemas.microsoft.com/office/powerpoint/2010/main" val="330373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shot of a computer screen&#10;&#10;Description automatically generated">
            <a:extLst>
              <a:ext uri="{FF2B5EF4-FFF2-40B4-BE49-F238E27FC236}">
                <a16:creationId xmlns:a16="http://schemas.microsoft.com/office/drawing/2014/main" id="{D284217D-6D0F-724B-A990-E6B3BA9111BB}"/>
              </a:ext>
            </a:extLst>
          </p:cNvPr>
          <p:cNvPicPr>
            <a:picLocks noChangeAspect="1"/>
          </p:cNvPicPr>
          <p:nvPr/>
        </p:nvPicPr>
        <p:blipFill>
          <a:blip r:embed="rId3"/>
          <a:stretch>
            <a:fillRect/>
          </a:stretch>
        </p:blipFill>
        <p:spPr>
          <a:xfrm>
            <a:off x="411365" y="0"/>
            <a:ext cx="11369270" cy="6892620"/>
          </a:xfrm>
          <a:prstGeom prst="rect">
            <a:avLst/>
          </a:prstGeom>
        </p:spPr>
      </p:pic>
      <p:sp>
        <p:nvSpPr>
          <p:cNvPr id="2" name="Title 1">
            <a:extLst>
              <a:ext uri="{FF2B5EF4-FFF2-40B4-BE49-F238E27FC236}">
                <a16:creationId xmlns:a16="http://schemas.microsoft.com/office/drawing/2014/main" id="{C24E7B90-78AB-06A0-EBA4-5EB521420A6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13655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7C8A-7B1F-BE4C-B058-3307790DC3F6}"/>
              </a:ext>
            </a:extLst>
          </p:cNvPr>
          <p:cNvSpPr>
            <a:spLocks noGrp="1"/>
          </p:cNvSpPr>
          <p:nvPr>
            <p:ph type="title"/>
          </p:nvPr>
        </p:nvSpPr>
        <p:spPr/>
        <p:txBody>
          <a:bodyPr/>
          <a:lstStyle/>
          <a:p>
            <a:r>
              <a:rPr lang="en-US" dirty="0">
                <a:ea typeface="ＭＳ Ｐゴシック" charset="-128"/>
              </a:rPr>
              <a:t>Leadership Effectiveness &amp; Business Performance</a:t>
            </a:r>
            <a:endParaRPr lang="en-US" dirty="0"/>
          </a:p>
        </p:txBody>
      </p:sp>
      <p:pic>
        <p:nvPicPr>
          <p:cNvPr id="5" name="Picture 4">
            <a:extLst>
              <a:ext uri="{FF2B5EF4-FFF2-40B4-BE49-F238E27FC236}">
                <a16:creationId xmlns:a16="http://schemas.microsoft.com/office/drawing/2014/main" id="{3C3D11AD-9A88-AA4C-B914-F69E58D0E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509" y="995048"/>
            <a:ext cx="5910049" cy="4867098"/>
          </a:xfrm>
          <a:prstGeom prst="rect">
            <a:avLst/>
          </a:prstGeom>
        </p:spPr>
      </p:pic>
    </p:spTree>
    <p:extLst>
      <p:ext uri="{BB962C8B-B14F-4D97-AF65-F5344CB8AC3E}">
        <p14:creationId xmlns:p14="http://schemas.microsoft.com/office/powerpoint/2010/main" val="320645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D912C14-44ED-204D-AE5B-3EFF825F63CE}"/>
              </a:ext>
            </a:extLst>
          </p:cNvPr>
          <p:cNvGrpSpPr/>
          <p:nvPr/>
        </p:nvGrpSpPr>
        <p:grpSpPr>
          <a:xfrm>
            <a:off x="376494" y="1342922"/>
            <a:ext cx="5442467" cy="3480146"/>
            <a:chOff x="313085" y="1394556"/>
            <a:chExt cx="5750138" cy="3676886"/>
          </a:xfrm>
        </p:grpSpPr>
        <p:sp>
          <p:nvSpPr>
            <p:cNvPr id="7" name="TextBox 6">
              <a:extLst>
                <a:ext uri="{FF2B5EF4-FFF2-40B4-BE49-F238E27FC236}">
                  <a16:creationId xmlns:a16="http://schemas.microsoft.com/office/drawing/2014/main" id="{1A93E75F-5883-E74D-83A1-48F02F7376B0}"/>
                </a:ext>
              </a:extLst>
            </p:cNvPr>
            <p:cNvSpPr txBox="1"/>
            <p:nvPr/>
          </p:nvSpPr>
          <p:spPr>
            <a:xfrm>
              <a:off x="1379841" y="4321494"/>
              <a:ext cx="3936096" cy="250618"/>
            </a:xfrm>
            <a:prstGeom prst="rect">
              <a:avLst/>
            </a:prstGeom>
            <a:noFill/>
          </p:spPr>
          <p:txBody>
            <a:bodyPr wrap="square" lIns="67274" tIns="33637" rIns="67274" bIns="33637" rtlCol="0">
              <a:spAutoFit/>
            </a:bodyPr>
            <a:lstStyle/>
            <a:p>
              <a:pPr algn="r"/>
              <a:r>
                <a:rPr lang="en-US" sz="1100" b="1" dirty="0">
                  <a:solidFill>
                    <a:schemeClr val="tx1">
                      <a:lumMod val="50000"/>
                    </a:schemeClr>
                  </a:solidFill>
                  <a:latin typeface="Helvetica" pitchFamily="2" charset="0"/>
                  <a:cs typeface="Gotham Medium" pitchFamily="2" charset="0"/>
                </a:rPr>
                <a:t> Robert Kegan &amp; Lisa Lahey – </a:t>
              </a:r>
              <a:r>
                <a:rPr lang="en-US" sz="1100" b="1" u="sng" dirty="0">
                  <a:solidFill>
                    <a:schemeClr val="tx1">
                      <a:lumMod val="50000"/>
                    </a:schemeClr>
                  </a:solidFill>
                  <a:latin typeface="Helvetica" pitchFamily="2" charset="0"/>
                  <a:cs typeface="Gotham Medium" pitchFamily="2" charset="0"/>
                </a:rPr>
                <a:t>Immunity to Change</a:t>
              </a:r>
            </a:p>
          </p:txBody>
        </p:sp>
        <p:grpSp>
          <p:nvGrpSpPr>
            <p:cNvPr id="16" name="Group 15">
              <a:extLst>
                <a:ext uri="{FF2B5EF4-FFF2-40B4-BE49-F238E27FC236}">
                  <a16:creationId xmlns:a16="http://schemas.microsoft.com/office/drawing/2014/main" id="{772B73F0-19C2-FE44-BD94-CF96FB4155D3}"/>
                </a:ext>
              </a:extLst>
            </p:cNvPr>
            <p:cNvGrpSpPr/>
            <p:nvPr/>
          </p:nvGrpSpPr>
          <p:grpSpPr>
            <a:xfrm>
              <a:off x="313085" y="1394556"/>
              <a:ext cx="5750138" cy="3676886"/>
              <a:chOff x="463078" y="1394556"/>
              <a:chExt cx="5750138" cy="3676886"/>
            </a:xfrm>
          </p:grpSpPr>
          <p:sp>
            <p:nvSpPr>
              <p:cNvPr id="4" name="Text Box 14">
                <a:extLst>
                  <a:ext uri="{FF2B5EF4-FFF2-40B4-BE49-F238E27FC236}">
                    <a16:creationId xmlns:a16="http://schemas.microsoft.com/office/drawing/2014/main" id="{F89CFB4C-92CD-0C45-B23F-7B4277FFF489}"/>
                  </a:ext>
                </a:extLst>
              </p:cNvPr>
              <p:cNvSpPr txBox="1">
                <a:spLocks noChangeArrowheads="1"/>
              </p:cNvSpPr>
              <p:nvPr/>
            </p:nvSpPr>
            <p:spPr bwMode="auto">
              <a:xfrm rot="16200000">
                <a:off x="-514434" y="2846141"/>
                <a:ext cx="2221901" cy="266877"/>
              </a:xfrm>
              <a:prstGeom prst="rect">
                <a:avLst/>
              </a:prstGeom>
              <a:noFill/>
              <a:ln w="9525">
                <a:noFill/>
                <a:miter lim="800000"/>
                <a:headEnd/>
                <a:tailEnd/>
              </a:ln>
              <a:effectLst/>
            </p:spPr>
            <p:txBody>
              <a:bodyPr wrap="square" lIns="67274" tIns="33637" rIns="67274" bIns="33637">
                <a:spAutoFit/>
              </a:bodyPr>
              <a:lstStyle/>
              <a:p>
                <a:pPr algn="ctr"/>
                <a:r>
                  <a:rPr lang="en-US" sz="1200" b="1" dirty="0">
                    <a:solidFill>
                      <a:schemeClr val="tx1">
                        <a:lumMod val="50000"/>
                      </a:schemeClr>
                    </a:solidFill>
                    <a:latin typeface="Helvetica" pitchFamily="2" charset="0"/>
                    <a:cs typeface="Gotham Medium" pitchFamily="2" charset="0"/>
                  </a:rPr>
                  <a:t>Complexity of Mind</a:t>
                </a:r>
              </a:p>
            </p:txBody>
          </p:sp>
          <p:grpSp>
            <p:nvGrpSpPr>
              <p:cNvPr id="12" name="Group 11">
                <a:extLst>
                  <a:ext uri="{FF2B5EF4-FFF2-40B4-BE49-F238E27FC236}">
                    <a16:creationId xmlns:a16="http://schemas.microsoft.com/office/drawing/2014/main" id="{745CB43B-3C8B-9944-A247-D55E5444A909}"/>
                  </a:ext>
                </a:extLst>
              </p:cNvPr>
              <p:cNvGrpSpPr/>
              <p:nvPr/>
            </p:nvGrpSpPr>
            <p:grpSpPr>
              <a:xfrm>
                <a:off x="793581" y="1394556"/>
                <a:ext cx="5419635" cy="3676886"/>
                <a:chOff x="1320065" y="1394556"/>
                <a:chExt cx="5419635" cy="3676886"/>
              </a:xfrm>
            </p:grpSpPr>
            <p:sp>
              <p:nvSpPr>
                <p:cNvPr id="17" name="Oval 16">
                  <a:extLst>
                    <a:ext uri="{FF2B5EF4-FFF2-40B4-BE49-F238E27FC236}">
                      <a16:creationId xmlns:a16="http://schemas.microsoft.com/office/drawing/2014/main" id="{4CFA30B1-CBAE-E04A-9EA8-A67C0D836D47}"/>
                    </a:ext>
                  </a:extLst>
                </p:cNvPr>
                <p:cNvSpPr>
                  <a:spLocks noChangeAspect="1"/>
                </p:cNvSpPr>
                <p:nvPr/>
              </p:nvSpPr>
              <p:spPr>
                <a:xfrm>
                  <a:off x="2648295" y="2032434"/>
                  <a:ext cx="1930391" cy="1929120"/>
                </a:xfrm>
                <a:prstGeom prst="ellipse">
                  <a:avLst/>
                </a:prstGeom>
                <a:solidFill>
                  <a:schemeClr val="accent2">
                    <a:lumMod val="50000"/>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latin typeface="Helvetica" pitchFamily="2" charset="0"/>
                    <a:cs typeface="Gotham Medium" pitchFamily="2" charset="0"/>
                  </a:endParaRPr>
                </a:p>
              </p:txBody>
            </p:sp>
            <p:sp>
              <p:nvSpPr>
                <p:cNvPr id="3" name="Text Box 13">
                  <a:extLst>
                    <a:ext uri="{FF2B5EF4-FFF2-40B4-BE49-F238E27FC236}">
                      <a16:creationId xmlns:a16="http://schemas.microsoft.com/office/drawing/2014/main" id="{828B21B1-3FB2-C848-9EB0-937346801DD5}"/>
                    </a:ext>
                  </a:extLst>
                </p:cNvPr>
                <p:cNvSpPr txBox="1">
                  <a:spLocks noChangeArrowheads="1"/>
                </p:cNvSpPr>
                <p:nvPr/>
              </p:nvSpPr>
              <p:spPr bwMode="auto">
                <a:xfrm>
                  <a:off x="1320065" y="4804565"/>
                  <a:ext cx="5167800" cy="266877"/>
                </a:xfrm>
                <a:prstGeom prst="rect">
                  <a:avLst/>
                </a:prstGeom>
                <a:noFill/>
                <a:ln w="9525">
                  <a:noFill/>
                  <a:miter lim="800000"/>
                  <a:headEnd/>
                  <a:tailEnd/>
                </a:ln>
                <a:effectLst/>
              </p:spPr>
              <p:txBody>
                <a:bodyPr wrap="square" lIns="67274" tIns="33637" rIns="67274" bIns="33637">
                  <a:spAutoFit/>
                </a:bodyPr>
                <a:lstStyle/>
                <a:p>
                  <a:pPr algn="ctr"/>
                  <a:r>
                    <a:rPr lang="en-US" sz="1200" b="1" dirty="0">
                      <a:solidFill>
                        <a:schemeClr val="tx1">
                          <a:lumMod val="50000"/>
                        </a:schemeClr>
                      </a:solidFill>
                      <a:latin typeface="Helvetica" pitchFamily="2" charset="0"/>
                      <a:cs typeface="Gotham Medium" pitchFamily="2" charset="0"/>
                    </a:rPr>
                    <a:t>Time</a:t>
                  </a:r>
                </a:p>
              </p:txBody>
            </p:sp>
            <p:sp>
              <p:nvSpPr>
                <p:cNvPr id="5" name="Line 16">
                  <a:extLst>
                    <a:ext uri="{FF2B5EF4-FFF2-40B4-BE49-F238E27FC236}">
                      <a16:creationId xmlns:a16="http://schemas.microsoft.com/office/drawing/2014/main" id="{5BD01BA4-8694-4840-B02A-1429B14407C5}"/>
                    </a:ext>
                  </a:extLst>
                </p:cNvPr>
                <p:cNvSpPr>
                  <a:spLocks noChangeShapeType="1"/>
                </p:cNvSpPr>
                <p:nvPr/>
              </p:nvSpPr>
              <p:spPr bwMode="auto">
                <a:xfrm flipV="1">
                  <a:off x="1320067" y="4761861"/>
                  <a:ext cx="5252665" cy="26213"/>
                </a:xfrm>
                <a:prstGeom prst="line">
                  <a:avLst/>
                </a:prstGeom>
                <a:noFill/>
                <a:ln w="9525">
                  <a:solidFill>
                    <a:schemeClr val="tx1"/>
                  </a:solidFill>
                  <a:round/>
                  <a:headEnd/>
                  <a:tailEnd type="triangle" w="med" len="med"/>
                </a:ln>
                <a:effectLst/>
              </p:spPr>
              <p:txBody>
                <a:bodyPr lIns="67274" tIns="33637" rIns="67274" bIns="33637"/>
                <a:lstStyle/>
                <a:p>
                  <a:endParaRPr lang="en-US" sz="1400" b="1" dirty="0">
                    <a:solidFill>
                      <a:schemeClr val="tx1">
                        <a:lumMod val="50000"/>
                      </a:schemeClr>
                    </a:solidFill>
                    <a:latin typeface="Helvetica" pitchFamily="2" charset="0"/>
                    <a:cs typeface="Gotham Medium" pitchFamily="2" charset="0"/>
                  </a:endParaRPr>
                </a:p>
              </p:txBody>
            </p:sp>
            <p:sp>
              <p:nvSpPr>
                <p:cNvPr id="6" name="Line 17">
                  <a:extLst>
                    <a:ext uri="{FF2B5EF4-FFF2-40B4-BE49-F238E27FC236}">
                      <a16:creationId xmlns:a16="http://schemas.microsoft.com/office/drawing/2014/main" id="{280D9CA0-4178-3F49-8EF5-A00938A2A9F9}"/>
                    </a:ext>
                  </a:extLst>
                </p:cNvPr>
                <p:cNvSpPr>
                  <a:spLocks noChangeShapeType="1"/>
                </p:cNvSpPr>
                <p:nvPr/>
              </p:nvSpPr>
              <p:spPr bwMode="auto">
                <a:xfrm flipH="1" flipV="1">
                  <a:off x="1320065" y="1424302"/>
                  <a:ext cx="0" cy="3363783"/>
                </a:xfrm>
                <a:prstGeom prst="line">
                  <a:avLst/>
                </a:prstGeom>
                <a:noFill/>
                <a:ln w="9525">
                  <a:solidFill>
                    <a:schemeClr val="tx1"/>
                  </a:solidFill>
                  <a:round/>
                  <a:headEnd/>
                  <a:tailEnd type="triangle" w="med" len="med"/>
                </a:ln>
                <a:effectLst/>
              </p:spPr>
              <p:txBody>
                <a:bodyPr lIns="67274" tIns="33637" rIns="67274" bIns="33637"/>
                <a:lstStyle/>
                <a:p>
                  <a:endParaRPr lang="en-US" sz="1400" b="1" dirty="0">
                    <a:solidFill>
                      <a:schemeClr val="tx1">
                        <a:lumMod val="50000"/>
                      </a:schemeClr>
                    </a:solidFill>
                    <a:latin typeface="Helvetica" pitchFamily="2" charset="0"/>
                    <a:cs typeface="Gotham Medium" pitchFamily="2" charset="0"/>
                  </a:endParaRPr>
                </a:p>
              </p:txBody>
            </p:sp>
            <p:sp>
              <p:nvSpPr>
                <p:cNvPr id="8" name="Text Box 14">
                  <a:extLst>
                    <a:ext uri="{FF2B5EF4-FFF2-40B4-BE49-F238E27FC236}">
                      <a16:creationId xmlns:a16="http://schemas.microsoft.com/office/drawing/2014/main" id="{BDB8490B-AB5A-A144-9F22-3B1FD0D83620}"/>
                    </a:ext>
                  </a:extLst>
                </p:cNvPr>
                <p:cNvSpPr txBox="1">
                  <a:spLocks noChangeArrowheads="1"/>
                </p:cNvSpPr>
                <p:nvPr/>
              </p:nvSpPr>
              <p:spPr bwMode="auto">
                <a:xfrm>
                  <a:off x="1768684" y="3142904"/>
                  <a:ext cx="1188000" cy="461982"/>
                </a:xfrm>
                <a:prstGeom prst="rect">
                  <a:avLst/>
                </a:prstGeom>
                <a:noFill/>
                <a:ln w="9525">
                  <a:noFill/>
                  <a:miter lim="800000"/>
                  <a:headEnd/>
                  <a:tailEnd/>
                </a:ln>
                <a:effectLst/>
              </p:spPr>
              <p:txBody>
                <a:bodyPr wrap="square" lIns="67274" tIns="33637" rIns="67274" bIns="33637" anchor="b">
                  <a:spAutoFit/>
                </a:bodyPr>
                <a:lstStyle/>
                <a:p>
                  <a:pPr algn="ctr"/>
                  <a:r>
                    <a:rPr lang="en-US" sz="1200" b="1" dirty="0">
                      <a:solidFill>
                        <a:schemeClr val="tx1">
                          <a:lumMod val="50000"/>
                        </a:schemeClr>
                      </a:solidFill>
                      <a:latin typeface="Helvetica" pitchFamily="2" charset="0"/>
                      <a:cs typeface="Gotham Medium" pitchFamily="2" charset="0"/>
                    </a:rPr>
                    <a:t>Socialized Mind</a:t>
                  </a:r>
                </a:p>
              </p:txBody>
            </p:sp>
            <p:sp>
              <p:nvSpPr>
                <p:cNvPr id="9" name="Text Box 14">
                  <a:extLst>
                    <a:ext uri="{FF2B5EF4-FFF2-40B4-BE49-F238E27FC236}">
                      <a16:creationId xmlns:a16="http://schemas.microsoft.com/office/drawing/2014/main" id="{6204A698-4716-DA40-ACDC-467FB60081B2}"/>
                    </a:ext>
                  </a:extLst>
                </p:cNvPr>
                <p:cNvSpPr txBox="1">
                  <a:spLocks noChangeArrowheads="1"/>
                </p:cNvSpPr>
                <p:nvPr/>
              </p:nvSpPr>
              <p:spPr bwMode="auto">
                <a:xfrm>
                  <a:off x="2956225" y="2263479"/>
                  <a:ext cx="1603800" cy="461982"/>
                </a:xfrm>
                <a:prstGeom prst="rect">
                  <a:avLst/>
                </a:prstGeom>
                <a:noFill/>
                <a:ln w="9525">
                  <a:noFill/>
                  <a:miter lim="800000"/>
                  <a:headEnd/>
                  <a:tailEnd/>
                </a:ln>
                <a:effectLst/>
              </p:spPr>
              <p:txBody>
                <a:bodyPr wrap="square" lIns="67274" tIns="33637" rIns="67274" bIns="33637" anchor="b">
                  <a:spAutoFit/>
                </a:bodyPr>
                <a:lstStyle/>
                <a:p>
                  <a:pPr algn="ctr"/>
                  <a:r>
                    <a:rPr lang="en-US" sz="1200" b="1" dirty="0">
                      <a:solidFill>
                        <a:schemeClr val="tx1">
                          <a:lumMod val="50000"/>
                        </a:schemeClr>
                      </a:solidFill>
                      <a:latin typeface="Helvetica" pitchFamily="2" charset="0"/>
                      <a:cs typeface="Gotham Medium" pitchFamily="2" charset="0"/>
                    </a:rPr>
                    <a:t>Self-Authoring Mind</a:t>
                  </a:r>
                </a:p>
              </p:txBody>
            </p:sp>
            <p:sp>
              <p:nvSpPr>
                <p:cNvPr id="10" name="Text Box 14">
                  <a:extLst>
                    <a:ext uri="{FF2B5EF4-FFF2-40B4-BE49-F238E27FC236}">
                      <a16:creationId xmlns:a16="http://schemas.microsoft.com/office/drawing/2014/main" id="{C65AFA5F-D1B5-1146-BD7E-1556EB7AD34E}"/>
                    </a:ext>
                  </a:extLst>
                </p:cNvPr>
                <p:cNvSpPr txBox="1">
                  <a:spLocks noChangeArrowheads="1"/>
                </p:cNvSpPr>
                <p:nvPr/>
              </p:nvSpPr>
              <p:spPr bwMode="auto">
                <a:xfrm>
                  <a:off x="4898300" y="1394556"/>
                  <a:ext cx="1841400" cy="461982"/>
                </a:xfrm>
                <a:prstGeom prst="rect">
                  <a:avLst/>
                </a:prstGeom>
                <a:noFill/>
                <a:ln w="9525">
                  <a:noFill/>
                  <a:miter lim="800000"/>
                  <a:headEnd/>
                  <a:tailEnd/>
                </a:ln>
                <a:effectLst/>
              </p:spPr>
              <p:txBody>
                <a:bodyPr wrap="square" lIns="67274" tIns="33637" rIns="67274" bIns="33637" anchor="b">
                  <a:spAutoFit/>
                </a:bodyPr>
                <a:lstStyle/>
                <a:p>
                  <a:pPr algn="ctr"/>
                  <a:r>
                    <a:rPr lang="en-US" sz="1200" b="1" dirty="0">
                      <a:solidFill>
                        <a:schemeClr val="tx1">
                          <a:lumMod val="50000"/>
                        </a:schemeClr>
                      </a:solidFill>
                      <a:latin typeface="Helvetica" pitchFamily="2" charset="0"/>
                      <a:cs typeface="Gotham Medium" pitchFamily="2" charset="0"/>
                    </a:rPr>
                    <a:t>Self-Transforming Mind</a:t>
                  </a:r>
                </a:p>
              </p:txBody>
            </p:sp>
            <p:sp>
              <p:nvSpPr>
                <p:cNvPr id="14" name="Freeform 13">
                  <a:extLst>
                    <a:ext uri="{FF2B5EF4-FFF2-40B4-BE49-F238E27FC236}">
                      <a16:creationId xmlns:a16="http://schemas.microsoft.com/office/drawing/2014/main" id="{F44F0AF4-AA2F-2549-BAEF-0FE8A8D0FFB9}"/>
                    </a:ext>
                  </a:extLst>
                </p:cNvPr>
                <p:cNvSpPr/>
                <p:nvPr/>
              </p:nvSpPr>
              <p:spPr>
                <a:xfrm>
                  <a:off x="1358749" y="1791248"/>
                  <a:ext cx="5130502" cy="2915604"/>
                </a:xfrm>
                <a:custGeom>
                  <a:avLst/>
                  <a:gdLst>
                    <a:gd name="connsiteX0" fmla="*/ 0 w 5130502"/>
                    <a:gd name="connsiteY0" fmla="*/ 2915604 h 2915604"/>
                    <a:gd name="connsiteX1" fmla="*/ 439283 w 5130502"/>
                    <a:gd name="connsiteY1" fmla="*/ 1953229 h 2915604"/>
                    <a:gd name="connsiteX2" fmla="*/ 1467041 w 5130502"/>
                    <a:gd name="connsiteY2" fmla="*/ 1818317 h 2915604"/>
                    <a:gd name="connsiteX3" fmla="*/ 1997497 w 5130502"/>
                    <a:gd name="connsiteY3" fmla="*/ 1071802 h 2915604"/>
                    <a:gd name="connsiteX4" fmla="*/ 3083273 w 5130502"/>
                    <a:gd name="connsiteY4" fmla="*/ 963872 h 2915604"/>
                    <a:gd name="connsiteX5" fmla="*/ 3555711 w 5130502"/>
                    <a:gd name="connsiteY5" fmla="*/ 154399 h 2915604"/>
                    <a:gd name="connsiteX6" fmla="*/ 5130502 w 5130502"/>
                    <a:gd name="connsiteY6" fmla="*/ 37475 h 2915604"/>
                    <a:gd name="connsiteX7" fmla="*/ 5130502 w 5130502"/>
                    <a:gd name="connsiteY7" fmla="*/ 37475 h 291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0502" h="2915604" fill="none" extrusionOk="0">
                      <a:moveTo>
                        <a:pt x="0" y="2915604"/>
                      </a:moveTo>
                      <a:cubicBezTo>
                        <a:pt x="96523" y="2517621"/>
                        <a:pt x="173003" y="2166368"/>
                        <a:pt x="439283" y="1953229"/>
                      </a:cubicBezTo>
                      <a:cubicBezTo>
                        <a:pt x="698626" y="1778655"/>
                        <a:pt x="1222269" y="1968811"/>
                        <a:pt x="1467041" y="1818317"/>
                      </a:cubicBezTo>
                      <a:cubicBezTo>
                        <a:pt x="1696115" y="1666458"/>
                        <a:pt x="1755789" y="1236834"/>
                        <a:pt x="1997497" y="1071802"/>
                      </a:cubicBezTo>
                      <a:cubicBezTo>
                        <a:pt x="2285956" y="957809"/>
                        <a:pt x="2825881" y="1140689"/>
                        <a:pt x="3083273" y="963872"/>
                      </a:cubicBezTo>
                      <a:cubicBezTo>
                        <a:pt x="3351309" y="823810"/>
                        <a:pt x="3233014" y="331469"/>
                        <a:pt x="3555711" y="154399"/>
                      </a:cubicBezTo>
                      <a:cubicBezTo>
                        <a:pt x="3896915" y="0"/>
                        <a:pt x="5130502" y="37474"/>
                        <a:pt x="5130502" y="37475"/>
                      </a:cubicBezTo>
                      <a:lnTo>
                        <a:pt x="5130502" y="37475"/>
                      </a:lnTo>
                    </a:path>
                    <a:path w="5130502" h="2915604" stroke="0" extrusionOk="0">
                      <a:moveTo>
                        <a:pt x="0" y="2915604"/>
                      </a:moveTo>
                      <a:cubicBezTo>
                        <a:pt x="68222" y="2507867"/>
                        <a:pt x="161377" y="2148645"/>
                        <a:pt x="439283" y="1953229"/>
                      </a:cubicBezTo>
                      <a:cubicBezTo>
                        <a:pt x="697038" y="1773137"/>
                        <a:pt x="1171097" y="1966373"/>
                        <a:pt x="1467041" y="1818317"/>
                      </a:cubicBezTo>
                      <a:cubicBezTo>
                        <a:pt x="1698987" y="1698517"/>
                        <a:pt x="1726341" y="1224073"/>
                        <a:pt x="1997497" y="1071802"/>
                      </a:cubicBezTo>
                      <a:cubicBezTo>
                        <a:pt x="2246110" y="918037"/>
                        <a:pt x="2866992" y="1137519"/>
                        <a:pt x="3083273" y="963872"/>
                      </a:cubicBezTo>
                      <a:cubicBezTo>
                        <a:pt x="3355951" y="812511"/>
                        <a:pt x="3238770" y="258863"/>
                        <a:pt x="3555711" y="154399"/>
                      </a:cubicBezTo>
                      <a:cubicBezTo>
                        <a:pt x="3896915" y="0"/>
                        <a:pt x="5130501" y="37476"/>
                        <a:pt x="5130502" y="37475"/>
                      </a:cubicBezTo>
                      <a:lnTo>
                        <a:pt x="5130502" y="37475"/>
                      </a:lnTo>
                    </a:path>
                  </a:pathLst>
                </a:custGeom>
                <a:ln w="31750" cap="flat" cmpd="thickThin">
                  <a:extLst>
                    <a:ext uri="{C807C97D-BFC1-408E-A445-0C87EB9F89A2}">
                      <ask:lineSketchStyleProps xmlns:ask="http://schemas.microsoft.com/office/drawing/2018/sketchyshapes" sd="1219033472">
                        <a:custGeom>
                          <a:avLst/>
                          <a:gdLst>
                            <a:gd name="connsiteX0" fmla="*/ 0 w 6581553"/>
                            <a:gd name="connsiteY0" fmla="*/ 3446720 h 3446720"/>
                            <a:gd name="connsiteX1" fmla="*/ 563525 w 6581553"/>
                            <a:gd name="connsiteY1" fmla="*/ 2309036 h 3446720"/>
                            <a:gd name="connsiteX2" fmla="*/ 1881962 w 6581553"/>
                            <a:gd name="connsiteY2" fmla="*/ 2149548 h 3446720"/>
                            <a:gd name="connsiteX3" fmla="*/ 2562446 w 6581553"/>
                            <a:gd name="connsiteY3" fmla="*/ 1267046 h 3446720"/>
                            <a:gd name="connsiteX4" fmla="*/ 3955311 w 6581553"/>
                            <a:gd name="connsiteY4" fmla="*/ 1139455 h 3446720"/>
                            <a:gd name="connsiteX5" fmla="*/ 4561367 w 6581553"/>
                            <a:gd name="connsiteY5" fmla="*/ 182525 h 3446720"/>
                            <a:gd name="connsiteX6" fmla="*/ 6581553 w 6581553"/>
                            <a:gd name="connsiteY6" fmla="*/ 44302 h 3446720"/>
                            <a:gd name="connsiteX7" fmla="*/ 6581553 w 6581553"/>
                            <a:gd name="connsiteY7" fmla="*/ 44302 h 344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1553" h="3446720">
                              <a:moveTo>
                                <a:pt x="0" y="3446720"/>
                              </a:moveTo>
                              <a:cubicBezTo>
                                <a:pt x="124932" y="2985975"/>
                                <a:pt x="249865" y="2525231"/>
                                <a:pt x="563525" y="2309036"/>
                              </a:cubicBezTo>
                              <a:cubicBezTo>
                                <a:pt x="877185" y="2092841"/>
                                <a:pt x="1548809" y="2323213"/>
                                <a:pt x="1881962" y="2149548"/>
                              </a:cubicBezTo>
                              <a:cubicBezTo>
                                <a:pt x="2215115" y="1975883"/>
                                <a:pt x="2216888" y="1435395"/>
                                <a:pt x="2562446" y="1267046"/>
                              </a:cubicBezTo>
                              <a:cubicBezTo>
                                <a:pt x="2908004" y="1098697"/>
                                <a:pt x="3622158" y="1320208"/>
                                <a:pt x="3955311" y="1139455"/>
                              </a:cubicBezTo>
                              <a:cubicBezTo>
                                <a:pt x="4288464" y="958702"/>
                                <a:pt x="4123660" y="365050"/>
                                <a:pt x="4561367" y="182525"/>
                              </a:cubicBezTo>
                              <a:cubicBezTo>
                                <a:pt x="4999074" y="0"/>
                                <a:pt x="6581553" y="44302"/>
                                <a:pt x="6581553" y="44302"/>
                              </a:cubicBezTo>
                              <a:lnTo>
                                <a:pt x="6581553" y="44302"/>
                              </a:lnTo>
                            </a:path>
                          </a:pathLst>
                        </a:cu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lIns="67274" tIns="33637" rIns="67274" bIns="33637" rtlCol="0" anchor="ctr"/>
                <a:lstStyle/>
                <a:p>
                  <a:pPr algn="ctr"/>
                  <a:endParaRPr lang="en-US" sz="1400" b="1" dirty="0">
                    <a:solidFill>
                      <a:schemeClr val="tx1">
                        <a:lumMod val="50000"/>
                      </a:schemeClr>
                    </a:solidFill>
                    <a:latin typeface="Helvetica" pitchFamily="2" charset="0"/>
                    <a:cs typeface="Gotham Medium" pitchFamily="2" charset="0"/>
                  </a:endParaRPr>
                </a:p>
              </p:txBody>
            </p:sp>
            <p:sp>
              <p:nvSpPr>
                <p:cNvPr id="18" name="TextBox 17">
                  <a:extLst>
                    <a:ext uri="{FF2B5EF4-FFF2-40B4-BE49-F238E27FC236}">
                      <a16:creationId xmlns:a16="http://schemas.microsoft.com/office/drawing/2014/main" id="{D197CF4E-8052-4044-9518-D2FE31D85CE3}"/>
                    </a:ext>
                  </a:extLst>
                </p:cNvPr>
                <p:cNvSpPr txBox="1"/>
                <p:nvPr/>
              </p:nvSpPr>
              <p:spPr>
                <a:xfrm>
                  <a:off x="3770130" y="3265423"/>
                  <a:ext cx="1601983" cy="617834"/>
                </a:xfrm>
                <a:prstGeom prst="rect">
                  <a:avLst/>
                </a:prstGeom>
                <a:noFill/>
              </p:spPr>
              <p:txBody>
                <a:bodyPr wrap="square" rtlCol="0">
                  <a:spAutoFit/>
                </a:bodyPr>
                <a:lstStyle/>
                <a:p>
                  <a:r>
                    <a:rPr lang="en-US" sz="1600" b="1" dirty="0">
                      <a:solidFill>
                        <a:schemeClr val="tx1">
                          <a:lumMod val="50000"/>
                        </a:schemeClr>
                      </a:solidFill>
                      <a:latin typeface="Helvetica" pitchFamily="2" charset="0"/>
                      <a:cs typeface="Gotham Medium" pitchFamily="2" charset="0"/>
                    </a:rPr>
                    <a:t>80% of Adults</a:t>
                  </a:r>
                </a:p>
              </p:txBody>
            </p:sp>
            <p:sp>
              <p:nvSpPr>
                <p:cNvPr id="19" name="TextBox 18">
                  <a:extLst>
                    <a:ext uri="{FF2B5EF4-FFF2-40B4-BE49-F238E27FC236}">
                      <a16:creationId xmlns:a16="http://schemas.microsoft.com/office/drawing/2014/main" id="{52C6C449-E683-A94F-AE67-0274B57775DE}"/>
                    </a:ext>
                  </a:extLst>
                </p:cNvPr>
                <p:cNvSpPr txBox="1"/>
                <p:nvPr/>
              </p:nvSpPr>
              <p:spPr>
                <a:xfrm>
                  <a:off x="4660052" y="2269749"/>
                  <a:ext cx="528750" cy="325176"/>
                </a:xfrm>
                <a:prstGeom prst="rect">
                  <a:avLst/>
                </a:prstGeom>
                <a:noFill/>
              </p:spPr>
              <p:txBody>
                <a:bodyPr wrap="none" rtlCol="0">
                  <a:spAutoFit/>
                </a:bodyPr>
                <a:lstStyle/>
                <a:p>
                  <a:r>
                    <a:rPr lang="en-US" sz="1400" b="1" dirty="0">
                      <a:solidFill>
                        <a:schemeClr val="tx1">
                          <a:lumMod val="50000"/>
                        </a:schemeClr>
                      </a:solidFill>
                      <a:latin typeface="Helvetica" pitchFamily="2" charset="0"/>
                      <a:cs typeface="Gotham Medium" pitchFamily="2" charset="0"/>
                    </a:rPr>
                    <a:t>7% </a:t>
                  </a:r>
                </a:p>
              </p:txBody>
            </p:sp>
            <p:sp>
              <p:nvSpPr>
                <p:cNvPr id="20" name="TextBox 19">
                  <a:extLst>
                    <a:ext uri="{FF2B5EF4-FFF2-40B4-BE49-F238E27FC236}">
                      <a16:creationId xmlns:a16="http://schemas.microsoft.com/office/drawing/2014/main" id="{5739E8EC-F643-C64F-A9E0-A4AB1FDA610E}"/>
                    </a:ext>
                  </a:extLst>
                </p:cNvPr>
                <p:cNvSpPr txBox="1"/>
                <p:nvPr/>
              </p:nvSpPr>
              <p:spPr>
                <a:xfrm>
                  <a:off x="5560507" y="1856541"/>
                  <a:ext cx="632060" cy="325176"/>
                </a:xfrm>
                <a:prstGeom prst="rect">
                  <a:avLst/>
                </a:prstGeom>
                <a:noFill/>
              </p:spPr>
              <p:txBody>
                <a:bodyPr wrap="none" rtlCol="0">
                  <a:spAutoFit/>
                </a:bodyPr>
                <a:lstStyle/>
                <a:p>
                  <a:r>
                    <a:rPr lang="en-US" sz="1400" b="1" dirty="0">
                      <a:solidFill>
                        <a:schemeClr val="tx1">
                          <a:lumMod val="50000"/>
                        </a:schemeClr>
                      </a:solidFill>
                      <a:latin typeface="Helvetica" pitchFamily="2" charset="0"/>
                      <a:cs typeface="Gotham Medium" pitchFamily="2" charset="0"/>
                    </a:rPr>
                    <a:t>&lt;1% </a:t>
                  </a:r>
                </a:p>
              </p:txBody>
            </p:sp>
            <p:sp>
              <p:nvSpPr>
                <p:cNvPr id="21" name="TextBox 20">
                  <a:extLst>
                    <a:ext uri="{FF2B5EF4-FFF2-40B4-BE49-F238E27FC236}">
                      <a16:creationId xmlns:a16="http://schemas.microsoft.com/office/drawing/2014/main" id="{926F2EB2-C952-F146-A038-5A04237C540B}"/>
                    </a:ext>
                  </a:extLst>
                </p:cNvPr>
                <p:cNvSpPr txBox="1"/>
                <p:nvPr/>
              </p:nvSpPr>
              <p:spPr>
                <a:xfrm>
                  <a:off x="3558277" y="2822439"/>
                  <a:ext cx="648048" cy="325176"/>
                </a:xfrm>
                <a:prstGeom prst="rect">
                  <a:avLst/>
                </a:prstGeom>
                <a:noFill/>
              </p:spPr>
              <p:txBody>
                <a:bodyPr wrap="none" rtlCol="0">
                  <a:spAutoFit/>
                </a:bodyPr>
                <a:lstStyle/>
                <a:p>
                  <a:pPr algn="ctr"/>
                  <a:r>
                    <a:rPr lang="en-US" sz="1400" b="1" dirty="0">
                      <a:solidFill>
                        <a:schemeClr val="tx1">
                          <a:lumMod val="50000"/>
                        </a:schemeClr>
                      </a:solidFill>
                      <a:latin typeface="Helvetica" pitchFamily="2" charset="0"/>
                      <a:cs typeface="Gotham Medium" pitchFamily="2" charset="0"/>
                    </a:rPr>
                    <a:t>35% </a:t>
                  </a:r>
                </a:p>
              </p:txBody>
            </p:sp>
            <p:sp>
              <p:nvSpPr>
                <p:cNvPr id="22" name="TextBox 21">
                  <a:extLst>
                    <a:ext uri="{FF2B5EF4-FFF2-40B4-BE49-F238E27FC236}">
                      <a16:creationId xmlns:a16="http://schemas.microsoft.com/office/drawing/2014/main" id="{2F2C6758-E71A-4E46-818A-3D301C924E95}"/>
                    </a:ext>
                  </a:extLst>
                </p:cNvPr>
                <p:cNvSpPr txBox="1"/>
                <p:nvPr/>
              </p:nvSpPr>
              <p:spPr>
                <a:xfrm>
                  <a:off x="3038386" y="3190510"/>
                  <a:ext cx="651232" cy="325176"/>
                </a:xfrm>
                <a:prstGeom prst="rect">
                  <a:avLst/>
                </a:prstGeom>
                <a:noFill/>
              </p:spPr>
              <p:txBody>
                <a:bodyPr wrap="none" rtlCol="0">
                  <a:spAutoFit/>
                </a:bodyPr>
                <a:lstStyle/>
                <a:p>
                  <a:r>
                    <a:rPr lang="en-US" sz="1400" b="1" dirty="0">
                      <a:solidFill>
                        <a:schemeClr val="tx1">
                          <a:lumMod val="50000"/>
                        </a:schemeClr>
                      </a:solidFill>
                      <a:latin typeface="Helvetica" pitchFamily="2" charset="0"/>
                      <a:cs typeface="Gotham Medium" pitchFamily="2" charset="0"/>
                    </a:rPr>
                    <a:t>47% </a:t>
                  </a:r>
                </a:p>
              </p:txBody>
            </p:sp>
            <p:sp>
              <p:nvSpPr>
                <p:cNvPr id="23" name="TextBox 22">
                  <a:extLst>
                    <a:ext uri="{FF2B5EF4-FFF2-40B4-BE49-F238E27FC236}">
                      <a16:creationId xmlns:a16="http://schemas.microsoft.com/office/drawing/2014/main" id="{5B2D4AEE-5DD1-2845-A5E7-23CDBBE3AF66}"/>
                    </a:ext>
                  </a:extLst>
                </p:cNvPr>
                <p:cNvSpPr txBox="1"/>
                <p:nvPr/>
              </p:nvSpPr>
              <p:spPr>
                <a:xfrm>
                  <a:off x="2095768" y="3674845"/>
                  <a:ext cx="533831" cy="325176"/>
                </a:xfrm>
                <a:prstGeom prst="rect">
                  <a:avLst/>
                </a:prstGeom>
                <a:noFill/>
              </p:spPr>
              <p:txBody>
                <a:bodyPr wrap="none" rtlCol="0">
                  <a:spAutoFit/>
                </a:bodyPr>
                <a:lstStyle/>
                <a:p>
                  <a:pPr algn="ctr"/>
                  <a:r>
                    <a:rPr lang="en-US" sz="1400" b="1" dirty="0">
                      <a:solidFill>
                        <a:schemeClr val="tx1">
                          <a:lumMod val="50000"/>
                        </a:schemeClr>
                      </a:solidFill>
                      <a:latin typeface="Helvetica" pitchFamily="2" charset="0"/>
                      <a:cs typeface="Gotham Medium" pitchFamily="2" charset="0"/>
                    </a:rPr>
                    <a:t>8% </a:t>
                  </a:r>
                </a:p>
              </p:txBody>
            </p:sp>
            <p:sp>
              <p:nvSpPr>
                <p:cNvPr id="24" name="TextBox 23">
                  <a:extLst>
                    <a:ext uri="{FF2B5EF4-FFF2-40B4-BE49-F238E27FC236}">
                      <a16:creationId xmlns:a16="http://schemas.microsoft.com/office/drawing/2014/main" id="{A1A2EE73-B6B4-B840-B845-79AC6D72A760}"/>
                    </a:ext>
                  </a:extLst>
                </p:cNvPr>
                <p:cNvSpPr txBox="1"/>
                <p:nvPr/>
              </p:nvSpPr>
              <p:spPr>
                <a:xfrm>
                  <a:off x="1496187" y="4130610"/>
                  <a:ext cx="530443" cy="325176"/>
                </a:xfrm>
                <a:prstGeom prst="rect">
                  <a:avLst/>
                </a:prstGeom>
                <a:noFill/>
              </p:spPr>
              <p:txBody>
                <a:bodyPr wrap="none" rtlCol="0">
                  <a:spAutoFit/>
                </a:bodyPr>
                <a:lstStyle/>
                <a:p>
                  <a:r>
                    <a:rPr lang="en-US" sz="1400" b="1" dirty="0">
                      <a:solidFill>
                        <a:schemeClr val="tx1">
                          <a:lumMod val="50000"/>
                        </a:schemeClr>
                      </a:solidFill>
                      <a:latin typeface="Helvetica" pitchFamily="2" charset="0"/>
                      <a:cs typeface="Gotham Medium" pitchFamily="2" charset="0"/>
                    </a:rPr>
                    <a:t>2% </a:t>
                  </a:r>
                </a:p>
              </p:txBody>
            </p:sp>
          </p:grpSp>
        </p:grpSp>
      </p:grpSp>
      <p:grpSp>
        <p:nvGrpSpPr>
          <p:cNvPr id="25" name="Group 24">
            <a:extLst>
              <a:ext uri="{FF2B5EF4-FFF2-40B4-BE49-F238E27FC236}">
                <a16:creationId xmlns:a16="http://schemas.microsoft.com/office/drawing/2014/main" id="{2B4763DB-EAF8-B141-B6D6-6370712EC593}"/>
              </a:ext>
            </a:extLst>
          </p:cNvPr>
          <p:cNvGrpSpPr/>
          <p:nvPr/>
        </p:nvGrpSpPr>
        <p:grpSpPr>
          <a:xfrm>
            <a:off x="6467347" y="395006"/>
            <a:ext cx="5460383" cy="2939232"/>
            <a:chOff x="6470202" y="249659"/>
            <a:chExt cx="5460383" cy="2939232"/>
          </a:xfrm>
        </p:grpSpPr>
        <p:pic>
          <p:nvPicPr>
            <p:cNvPr id="27" name="Picture 26">
              <a:extLst>
                <a:ext uri="{FF2B5EF4-FFF2-40B4-BE49-F238E27FC236}">
                  <a16:creationId xmlns:a16="http://schemas.microsoft.com/office/drawing/2014/main" id="{3EB953FC-FFF5-2F49-B5CA-1EC16B408E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70202" y="249659"/>
              <a:ext cx="5460383" cy="2939232"/>
            </a:xfrm>
            <a:prstGeom prst="rect">
              <a:avLst/>
            </a:prstGeom>
          </p:spPr>
        </p:pic>
        <p:sp>
          <p:nvSpPr>
            <p:cNvPr id="32" name="TextBox 31">
              <a:extLst>
                <a:ext uri="{FF2B5EF4-FFF2-40B4-BE49-F238E27FC236}">
                  <a16:creationId xmlns:a16="http://schemas.microsoft.com/office/drawing/2014/main" id="{947FD9D0-41B8-0247-81CA-D6B9CE2FA18B}"/>
                </a:ext>
              </a:extLst>
            </p:cNvPr>
            <p:cNvSpPr txBox="1"/>
            <p:nvPr/>
          </p:nvSpPr>
          <p:spPr>
            <a:xfrm>
              <a:off x="9572260" y="1778635"/>
              <a:ext cx="1398781" cy="369332"/>
            </a:xfrm>
            <a:prstGeom prst="rect">
              <a:avLst/>
            </a:prstGeom>
            <a:noFill/>
          </p:spPr>
          <p:txBody>
            <a:bodyPr wrap="none" rtlCol="0">
              <a:spAutoFit/>
            </a:bodyPr>
            <a:lstStyle/>
            <a:p>
              <a:r>
                <a:rPr lang="en-US" b="1" dirty="0">
                  <a:solidFill>
                    <a:schemeClr val="bg1"/>
                  </a:solidFill>
                  <a:latin typeface="Helvetica" pitchFamily="2" charset="0"/>
                  <a:cs typeface="Gotham Medium" pitchFamily="2" charset="0"/>
                </a:rPr>
                <a:t>Bill </a:t>
              </a:r>
              <a:r>
                <a:rPr lang="en-US" b="1" dirty="0" err="1">
                  <a:solidFill>
                    <a:schemeClr val="bg1"/>
                  </a:solidFill>
                  <a:latin typeface="Helvetica" pitchFamily="2" charset="0"/>
                  <a:cs typeface="Gotham Medium" pitchFamily="2" charset="0"/>
                </a:rPr>
                <a:t>Torbert</a:t>
              </a:r>
              <a:endParaRPr lang="en-US" b="1" dirty="0">
                <a:solidFill>
                  <a:schemeClr val="bg1"/>
                </a:solidFill>
                <a:latin typeface="Helvetica" pitchFamily="2" charset="0"/>
                <a:cs typeface="Gotham Medium" pitchFamily="2" charset="0"/>
              </a:endParaRPr>
            </a:p>
          </p:txBody>
        </p:sp>
      </p:grpSp>
      <p:grpSp>
        <p:nvGrpSpPr>
          <p:cNvPr id="11" name="Group 10">
            <a:extLst>
              <a:ext uri="{FF2B5EF4-FFF2-40B4-BE49-F238E27FC236}">
                <a16:creationId xmlns:a16="http://schemas.microsoft.com/office/drawing/2014/main" id="{0ABC6EB3-48B4-D54B-B584-CEB90BF89121}"/>
              </a:ext>
            </a:extLst>
          </p:cNvPr>
          <p:cNvGrpSpPr/>
          <p:nvPr/>
        </p:nvGrpSpPr>
        <p:grpSpPr>
          <a:xfrm>
            <a:off x="5403112" y="2539043"/>
            <a:ext cx="4072622" cy="3385618"/>
            <a:chOff x="5420181" y="2294577"/>
            <a:chExt cx="4072622" cy="3385618"/>
          </a:xfrm>
        </p:grpSpPr>
        <p:pic>
          <p:nvPicPr>
            <p:cNvPr id="15" name="Picture 14" descr="A screenshot of a cell phone&#10;&#10;Description automatically generated">
              <a:extLst>
                <a:ext uri="{FF2B5EF4-FFF2-40B4-BE49-F238E27FC236}">
                  <a16:creationId xmlns:a16="http://schemas.microsoft.com/office/drawing/2014/main" id="{B08BF356-6189-E84C-A12B-D0504283BF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525" t="9499" r="11525"/>
            <a:stretch/>
          </p:blipFill>
          <p:spPr>
            <a:xfrm>
              <a:off x="5420181" y="2294577"/>
              <a:ext cx="4072622" cy="3385618"/>
            </a:xfrm>
            <a:prstGeom prst="rect">
              <a:avLst/>
            </a:prstGeom>
          </p:spPr>
        </p:pic>
        <p:sp>
          <p:nvSpPr>
            <p:cNvPr id="33" name="TextBox 32">
              <a:extLst>
                <a:ext uri="{FF2B5EF4-FFF2-40B4-BE49-F238E27FC236}">
                  <a16:creationId xmlns:a16="http://schemas.microsoft.com/office/drawing/2014/main" id="{841AE76A-079D-634F-9AEE-EA1AF398252B}"/>
                </a:ext>
              </a:extLst>
            </p:cNvPr>
            <p:cNvSpPr txBox="1"/>
            <p:nvPr/>
          </p:nvSpPr>
          <p:spPr>
            <a:xfrm>
              <a:off x="6199642" y="5053782"/>
              <a:ext cx="2513701" cy="369332"/>
            </a:xfrm>
            <a:prstGeom prst="rect">
              <a:avLst/>
            </a:prstGeom>
            <a:noFill/>
          </p:spPr>
          <p:txBody>
            <a:bodyPr wrap="none" rtlCol="0">
              <a:spAutoFit/>
            </a:bodyPr>
            <a:lstStyle/>
            <a:p>
              <a:pPr algn="ctr"/>
              <a:r>
                <a:rPr lang="en-US" b="1" dirty="0">
                  <a:solidFill>
                    <a:schemeClr val="bg1"/>
                  </a:solidFill>
                  <a:latin typeface="Helvetica" pitchFamily="2" charset="0"/>
                  <a:cs typeface="Gotham Medium" pitchFamily="2" charset="0"/>
                </a:rPr>
                <a:t>Susan Cook-</a:t>
              </a:r>
              <a:r>
                <a:rPr lang="en-US" b="1" dirty="0" err="1">
                  <a:solidFill>
                    <a:schemeClr val="bg1"/>
                  </a:solidFill>
                  <a:latin typeface="Helvetica" pitchFamily="2" charset="0"/>
                  <a:cs typeface="Gotham Medium" pitchFamily="2" charset="0"/>
                </a:rPr>
                <a:t>Greuter</a:t>
              </a:r>
              <a:endParaRPr lang="en-US" b="1" dirty="0">
                <a:solidFill>
                  <a:schemeClr val="bg1"/>
                </a:solidFill>
                <a:latin typeface="Helvetica" pitchFamily="2" charset="0"/>
                <a:cs typeface="Gotham Medium" pitchFamily="2" charset="0"/>
              </a:endParaRPr>
            </a:p>
          </p:txBody>
        </p:sp>
      </p:grpSp>
      <p:sp>
        <p:nvSpPr>
          <p:cNvPr id="2" name="Title 1">
            <a:extLst>
              <a:ext uri="{FF2B5EF4-FFF2-40B4-BE49-F238E27FC236}">
                <a16:creationId xmlns:a16="http://schemas.microsoft.com/office/drawing/2014/main" id="{4792FC8D-F2F1-2A4C-B7EB-326E03F01C54}"/>
              </a:ext>
            </a:extLst>
          </p:cNvPr>
          <p:cNvSpPr>
            <a:spLocks noGrp="1"/>
          </p:cNvSpPr>
          <p:nvPr>
            <p:ph type="title"/>
          </p:nvPr>
        </p:nvSpPr>
        <p:spPr/>
        <p:txBody>
          <a:bodyPr/>
          <a:lstStyle/>
          <a:p>
            <a:pPr algn="l"/>
            <a:r>
              <a:rPr lang="en-US" dirty="0"/>
              <a:t>Adult Development Percentages</a:t>
            </a:r>
          </a:p>
        </p:txBody>
      </p:sp>
      <p:sp>
        <p:nvSpPr>
          <p:cNvPr id="26" name="Slide Number Placeholder 25">
            <a:extLst>
              <a:ext uri="{FF2B5EF4-FFF2-40B4-BE49-F238E27FC236}">
                <a16:creationId xmlns:a16="http://schemas.microsoft.com/office/drawing/2014/main" id="{F9291024-D7E0-644F-9A87-65D64E905DF2}"/>
              </a:ext>
            </a:extLst>
          </p:cNvPr>
          <p:cNvSpPr>
            <a:spLocks noGrp="1"/>
          </p:cNvSpPr>
          <p:nvPr>
            <p:ph type="sldNum" sz="quarter" idx="11"/>
          </p:nvPr>
        </p:nvSpPr>
        <p:spPr/>
        <p:txBody>
          <a:bodyPr/>
          <a:lstStyle/>
          <a:p>
            <a:fld id="{4E547FC5-224D-4B2B-AB96-D4331BB3CBEC}" type="slidenum">
              <a:rPr lang="en-US" smtClean="0"/>
              <a:pPr/>
              <a:t>2</a:t>
            </a:fld>
            <a:endParaRPr lang="en-US" dirty="0"/>
          </a:p>
        </p:txBody>
      </p:sp>
      <p:sp>
        <p:nvSpPr>
          <p:cNvPr id="13" name="Footer Placeholder 12">
            <a:extLst>
              <a:ext uri="{FF2B5EF4-FFF2-40B4-BE49-F238E27FC236}">
                <a16:creationId xmlns:a16="http://schemas.microsoft.com/office/drawing/2014/main" id="{98E5D9A2-70F7-BD4E-ACC5-169A9733FBCC}"/>
              </a:ext>
            </a:extLst>
          </p:cNvPr>
          <p:cNvSpPr>
            <a:spLocks noGrp="1"/>
          </p:cNvSpPr>
          <p:nvPr>
            <p:ph type="ftr" sz="quarter" idx="10"/>
          </p:nvPr>
        </p:nvSpPr>
        <p:spPr/>
        <p:txBody>
          <a:bodyPr/>
          <a:lstStyle/>
          <a:p>
            <a:r>
              <a:rPr lang="en-US" dirty="0"/>
              <a:t>© Leadership Circle | All Rights Reserved</a:t>
            </a:r>
          </a:p>
        </p:txBody>
      </p:sp>
    </p:spTree>
    <p:extLst>
      <p:ext uri="{BB962C8B-B14F-4D97-AF65-F5344CB8AC3E}">
        <p14:creationId xmlns:p14="http://schemas.microsoft.com/office/powerpoint/2010/main" val="167071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aphic 61">
            <a:extLst>
              <a:ext uri="{FF2B5EF4-FFF2-40B4-BE49-F238E27FC236}">
                <a16:creationId xmlns:a16="http://schemas.microsoft.com/office/drawing/2014/main" id="{B48E59AE-B37F-654B-9ECE-B9301840C7AA}"/>
              </a:ext>
            </a:extLst>
          </p:cNvPr>
          <p:cNvGrpSpPr/>
          <p:nvPr/>
        </p:nvGrpSpPr>
        <p:grpSpPr>
          <a:xfrm>
            <a:off x="1126758" y="3173216"/>
            <a:ext cx="2614224" cy="2617712"/>
            <a:chOff x="7708329" y="3587355"/>
            <a:chExt cx="2400923" cy="2404129"/>
          </a:xfrm>
          <a:noFill/>
        </p:grpSpPr>
        <p:sp>
          <p:nvSpPr>
            <p:cNvPr id="79" name="Freeform 78">
              <a:extLst>
                <a:ext uri="{FF2B5EF4-FFF2-40B4-BE49-F238E27FC236}">
                  <a16:creationId xmlns:a16="http://schemas.microsoft.com/office/drawing/2014/main" id="{32DEA255-653A-6249-BFEA-B484ADF02C33}"/>
                </a:ext>
              </a:extLst>
            </p:cNvPr>
            <p:cNvSpPr/>
            <p:nvPr/>
          </p:nvSpPr>
          <p:spPr>
            <a:xfrm>
              <a:off x="9115973" y="4455241"/>
              <a:ext cx="434045" cy="288837"/>
            </a:xfrm>
            <a:custGeom>
              <a:avLst/>
              <a:gdLst>
                <a:gd name="connsiteX0" fmla="*/ 23460 w 434045"/>
                <a:gd name="connsiteY0" fmla="*/ 288838 h 288837"/>
                <a:gd name="connsiteX1" fmla="*/ 419016 w 434045"/>
                <a:gd name="connsiteY1" fmla="*/ 288838 h 288837"/>
                <a:gd name="connsiteX2" fmla="*/ 434046 w 434045"/>
                <a:gd name="connsiteY2" fmla="*/ 273780 h 288837"/>
                <a:gd name="connsiteX3" fmla="*/ 433989 w 434045"/>
                <a:gd name="connsiteY3" fmla="*/ 272529 h 288837"/>
                <a:gd name="connsiteX4" fmla="*/ 347595 w 434045"/>
                <a:gd name="connsiteY4" fmla="*/ 7161 h 288837"/>
                <a:gd name="connsiteX5" fmla="*/ 326900 w 434045"/>
                <a:gd name="connsiteY5" fmla="*/ 2233 h 288837"/>
                <a:gd name="connsiteX6" fmla="*/ 325944 w 434045"/>
                <a:gd name="connsiteY6" fmla="*/ 2873 h 288837"/>
                <a:gd name="connsiteX7" fmla="*/ 6026 w 434045"/>
                <a:gd name="connsiteY7" fmla="*/ 235342 h 288837"/>
                <a:gd name="connsiteX8" fmla="*/ 1105 w 434045"/>
                <a:gd name="connsiteY8" fmla="*/ 252846 h 288837"/>
                <a:gd name="connsiteX9" fmla="*/ 9189 w 434045"/>
                <a:gd name="connsiteY9" fmla="*/ 277520 h 288837"/>
                <a:gd name="connsiteX10" fmla="*/ 23460 w 434045"/>
                <a:gd name="connsiteY10" fmla="*/ 288838 h 2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45" h="288837">
                  <a:moveTo>
                    <a:pt x="23460" y="288838"/>
                  </a:moveTo>
                  <a:lnTo>
                    <a:pt x="419016" y="288838"/>
                  </a:lnTo>
                  <a:cubicBezTo>
                    <a:pt x="427325" y="288831"/>
                    <a:pt x="434053" y="282082"/>
                    <a:pt x="434046" y="273780"/>
                  </a:cubicBezTo>
                  <a:cubicBezTo>
                    <a:pt x="434046" y="273358"/>
                    <a:pt x="434024" y="272944"/>
                    <a:pt x="433989" y="272529"/>
                  </a:cubicBezTo>
                  <a:cubicBezTo>
                    <a:pt x="425076" y="178796"/>
                    <a:pt x="395573" y="88177"/>
                    <a:pt x="347595" y="7161"/>
                  </a:cubicBezTo>
                  <a:cubicBezTo>
                    <a:pt x="343244" y="82"/>
                    <a:pt x="333972" y="-2118"/>
                    <a:pt x="326900" y="2233"/>
                  </a:cubicBezTo>
                  <a:cubicBezTo>
                    <a:pt x="326570" y="2437"/>
                    <a:pt x="326253" y="2648"/>
                    <a:pt x="325944" y="2873"/>
                  </a:cubicBezTo>
                  <a:lnTo>
                    <a:pt x="6026" y="235342"/>
                  </a:lnTo>
                  <a:cubicBezTo>
                    <a:pt x="564" y="239356"/>
                    <a:pt x="-1468" y="246576"/>
                    <a:pt x="1105" y="252846"/>
                  </a:cubicBezTo>
                  <a:cubicBezTo>
                    <a:pt x="4276" y="260909"/>
                    <a:pt x="6975" y="269148"/>
                    <a:pt x="9189" y="277520"/>
                  </a:cubicBezTo>
                  <a:cubicBezTo>
                    <a:pt x="10799" y="284114"/>
                    <a:pt x="16676" y="288774"/>
                    <a:pt x="23460" y="288838"/>
                  </a:cubicBezTo>
                  <a:close/>
                </a:path>
              </a:pathLst>
            </a:custGeom>
            <a:grpFill/>
            <a:ln w="23463" cap="flat">
              <a:solidFill>
                <a:schemeClr val="tx1"/>
              </a:solid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184D276D-7F82-B541-B9B1-A7920F379629}"/>
                </a:ext>
              </a:extLst>
            </p:cNvPr>
            <p:cNvSpPr/>
            <p:nvPr/>
          </p:nvSpPr>
          <p:spPr>
            <a:xfrm>
              <a:off x="9061399" y="4834761"/>
              <a:ext cx="488406" cy="481599"/>
            </a:xfrm>
            <a:custGeom>
              <a:avLst/>
              <a:gdLst>
                <a:gd name="connsiteX0" fmla="*/ 1903 w 488406"/>
                <a:gd name="connsiteY0" fmla="*/ 131524 h 481599"/>
                <a:gd name="connsiteX1" fmla="*/ 199646 w 488406"/>
                <a:gd name="connsiteY1" fmla="*/ 474078 h 481599"/>
                <a:gd name="connsiteX2" fmla="*/ 220193 w 488406"/>
                <a:gd name="connsiteY2" fmla="*/ 479582 h 481599"/>
                <a:gd name="connsiteX3" fmla="*/ 221227 w 488406"/>
                <a:gd name="connsiteY3" fmla="*/ 478928 h 481599"/>
                <a:gd name="connsiteX4" fmla="*/ 488352 w 488406"/>
                <a:gd name="connsiteY4" fmla="*/ 16238 h 481599"/>
                <a:gd name="connsiteX5" fmla="*/ 474701 w 488406"/>
                <a:gd name="connsiteY5" fmla="*/ 56 h 481599"/>
                <a:gd name="connsiteX6" fmla="*/ 473379 w 488406"/>
                <a:gd name="connsiteY6" fmla="*/ 0 h 481599"/>
                <a:gd name="connsiteX7" fmla="*/ 77893 w 488406"/>
                <a:gd name="connsiteY7" fmla="*/ 0 h 481599"/>
                <a:gd name="connsiteX8" fmla="*/ 63834 w 488406"/>
                <a:gd name="connsiteY8" fmla="*/ 11177 h 481599"/>
                <a:gd name="connsiteX9" fmla="*/ 4574 w 488406"/>
                <a:gd name="connsiteY9" fmla="*/ 113739 h 481599"/>
                <a:gd name="connsiteX10" fmla="*/ 1903 w 488406"/>
                <a:gd name="connsiteY10" fmla="*/ 131524 h 48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06" h="481599">
                  <a:moveTo>
                    <a:pt x="1903" y="131524"/>
                  </a:moveTo>
                  <a:lnTo>
                    <a:pt x="199646" y="474078"/>
                  </a:lnTo>
                  <a:cubicBezTo>
                    <a:pt x="203800" y="481269"/>
                    <a:pt x="213002" y="483736"/>
                    <a:pt x="220193" y="479582"/>
                  </a:cubicBezTo>
                  <a:cubicBezTo>
                    <a:pt x="220552" y="479378"/>
                    <a:pt x="220889" y="479160"/>
                    <a:pt x="221227" y="478928"/>
                  </a:cubicBezTo>
                  <a:cubicBezTo>
                    <a:pt x="373003" y="370602"/>
                    <a:pt x="470434" y="201849"/>
                    <a:pt x="488352" y="16238"/>
                  </a:cubicBezTo>
                  <a:cubicBezTo>
                    <a:pt x="489048" y="8000"/>
                    <a:pt x="482939" y="752"/>
                    <a:pt x="474701" y="56"/>
                  </a:cubicBezTo>
                  <a:cubicBezTo>
                    <a:pt x="474258" y="14"/>
                    <a:pt x="473822" y="0"/>
                    <a:pt x="473379" y="0"/>
                  </a:cubicBezTo>
                  <a:lnTo>
                    <a:pt x="77893" y="0"/>
                  </a:lnTo>
                  <a:cubicBezTo>
                    <a:pt x="71208" y="91"/>
                    <a:pt x="65429" y="4689"/>
                    <a:pt x="63834" y="11177"/>
                  </a:cubicBezTo>
                  <a:cubicBezTo>
                    <a:pt x="53690" y="50079"/>
                    <a:pt x="33212" y="85522"/>
                    <a:pt x="4574" y="113739"/>
                  </a:cubicBezTo>
                  <a:cubicBezTo>
                    <a:pt x="-312" y="118344"/>
                    <a:pt x="-1415" y="125690"/>
                    <a:pt x="1903" y="131524"/>
                  </a:cubicBezTo>
                  <a:close/>
                </a:path>
              </a:pathLst>
            </a:custGeom>
            <a:grpFill/>
            <a:ln w="23463" cap="flat">
              <a:solidFill>
                <a:schemeClr val="tx1"/>
              </a:solid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9512516C-3268-BC42-BC5C-A83B3B78DA8E}"/>
                </a:ext>
              </a:extLst>
            </p:cNvPr>
            <p:cNvSpPr/>
            <p:nvPr/>
          </p:nvSpPr>
          <p:spPr>
            <a:xfrm>
              <a:off x="9533575" y="4126415"/>
              <a:ext cx="575537" cy="617663"/>
            </a:xfrm>
            <a:custGeom>
              <a:avLst/>
              <a:gdLst>
                <a:gd name="connsiteX0" fmla="*/ 121972 w 575537"/>
                <a:gd name="connsiteY0" fmla="*/ 617663 h 617663"/>
                <a:gd name="connsiteX1" fmla="*/ 560550 w 575537"/>
                <a:gd name="connsiteY1" fmla="*/ 617663 h 617663"/>
                <a:gd name="connsiteX2" fmla="*/ 575537 w 575537"/>
                <a:gd name="connsiteY2" fmla="*/ 602563 h 617663"/>
                <a:gd name="connsiteX3" fmla="*/ 575523 w 575537"/>
                <a:gd name="connsiteY3" fmla="*/ 601987 h 617663"/>
                <a:gd name="connsiteX4" fmla="*/ 382068 w 575537"/>
                <a:gd name="connsiteY4" fmla="*/ 6578 h 617663"/>
                <a:gd name="connsiteX5" fmla="*/ 361274 w 575537"/>
                <a:gd name="connsiteY5" fmla="*/ 2577 h 617663"/>
                <a:gd name="connsiteX6" fmla="*/ 360979 w 575537"/>
                <a:gd name="connsiteY6" fmla="*/ 2782 h 617663"/>
                <a:gd name="connsiteX7" fmla="*/ 5983 w 575537"/>
                <a:gd name="connsiteY7" fmla="*/ 260699 h 617663"/>
                <a:gd name="connsiteX8" fmla="*/ 2187 w 575537"/>
                <a:gd name="connsiteY8" fmla="*/ 280241 h 617663"/>
                <a:gd name="connsiteX9" fmla="*/ 107632 w 575537"/>
                <a:gd name="connsiteY9" fmla="*/ 604096 h 617663"/>
                <a:gd name="connsiteX10" fmla="*/ 121972 w 575537"/>
                <a:gd name="connsiteY10" fmla="*/ 617663 h 61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37" h="617663">
                  <a:moveTo>
                    <a:pt x="121972" y="617663"/>
                  </a:moveTo>
                  <a:lnTo>
                    <a:pt x="560550" y="617663"/>
                  </a:lnTo>
                  <a:cubicBezTo>
                    <a:pt x="568859" y="617635"/>
                    <a:pt x="575565" y="610872"/>
                    <a:pt x="575537" y="602563"/>
                  </a:cubicBezTo>
                  <a:cubicBezTo>
                    <a:pt x="575537" y="602374"/>
                    <a:pt x="575530" y="602177"/>
                    <a:pt x="575523" y="601987"/>
                  </a:cubicBezTo>
                  <a:cubicBezTo>
                    <a:pt x="565063" y="389861"/>
                    <a:pt x="498289" y="184343"/>
                    <a:pt x="382068" y="6578"/>
                  </a:cubicBezTo>
                  <a:cubicBezTo>
                    <a:pt x="377428" y="-269"/>
                    <a:pt x="368121" y="-2060"/>
                    <a:pt x="361274" y="2577"/>
                  </a:cubicBezTo>
                  <a:cubicBezTo>
                    <a:pt x="361176" y="2644"/>
                    <a:pt x="361078" y="2713"/>
                    <a:pt x="360979" y="2782"/>
                  </a:cubicBezTo>
                  <a:lnTo>
                    <a:pt x="5983" y="260699"/>
                  </a:lnTo>
                  <a:cubicBezTo>
                    <a:pt x="-175" y="265233"/>
                    <a:pt x="-1827" y="273732"/>
                    <a:pt x="2187" y="280241"/>
                  </a:cubicBezTo>
                  <a:cubicBezTo>
                    <a:pt x="62396" y="378361"/>
                    <a:pt x="98528" y="489337"/>
                    <a:pt x="107632" y="604096"/>
                  </a:cubicBezTo>
                  <a:cubicBezTo>
                    <a:pt x="108145" y="611667"/>
                    <a:pt x="114387" y="617572"/>
                    <a:pt x="121972" y="617663"/>
                  </a:cubicBezTo>
                  <a:close/>
                </a:path>
              </a:pathLst>
            </a:custGeom>
            <a:grpFill/>
            <a:ln w="23463" cap="flat">
              <a:solidFill>
                <a:schemeClr val="tx1"/>
              </a:solid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D831337-44CD-9242-A8C0-414EF9AB7BD0}"/>
                </a:ext>
              </a:extLst>
            </p:cNvPr>
            <p:cNvSpPr/>
            <p:nvPr/>
          </p:nvSpPr>
          <p:spPr>
            <a:xfrm>
              <a:off x="9022189" y="4197739"/>
              <a:ext cx="372524" cy="422301"/>
            </a:xfrm>
            <a:custGeom>
              <a:avLst/>
              <a:gdLst>
                <a:gd name="connsiteX0" fmla="*/ 46525 w 372524"/>
                <a:gd name="connsiteY0" fmla="*/ 419455 h 422301"/>
                <a:gd name="connsiteX1" fmla="*/ 366303 w 372524"/>
                <a:gd name="connsiteY1" fmla="*/ 187478 h 422301"/>
                <a:gd name="connsiteX2" fmla="*/ 369733 w 372524"/>
                <a:gd name="connsiteY2" fmla="*/ 166684 h 422301"/>
                <a:gd name="connsiteX3" fmla="*/ 368833 w 372524"/>
                <a:gd name="connsiteY3" fmla="*/ 165545 h 422301"/>
                <a:gd name="connsiteX4" fmla="*/ 143323 w 372524"/>
                <a:gd name="connsiteY4" fmla="*/ 1193 h 422301"/>
                <a:gd name="connsiteX5" fmla="*/ 123689 w 372524"/>
                <a:gd name="connsiteY5" fmla="*/ 9129 h 422301"/>
                <a:gd name="connsiteX6" fmla="*/ 123218 w 372524"/>
                <a:gd name="connsiteY6" fmla="*/ 10402 h 422301"/>
                <a:gd name="connsiteX7" fmla="*/ 692 w 372524"/>
                <a:gd name="connsiteY7" fmla="*/ 386416 h 422301"/>
                <a:gd name="connsiteX8" fmla="*/ 7019 w 372524"/>
                <a:gd name="connsiteY8" fmla="*/ 403498 h 422301"/>
                <a:gd name="connsiteX9" fmla="*/ 28108 w 372524"/>
                <a:gd name="connsiteY9" fmla="*/ 418752 h 422301"/>
                <a:gd name="connsiteX10" fmla="*/ 46525 w 372524"/>
                <a:gd name="connsiteY10" fmla="*/ 419455 h 4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524" h="422301">
                  <a:moveTo>
                    <a:pt x="46525" y="419455"/>
                  </a:moveTo>
                  <a:lnTo>
                    <a:pt x="366303" y="187478"/>
                  </a:lnTo>
                  <a:cubicBezTo>
                    <a:pt x="372995" y="182684"/>
                    <a:pt x="374527" y="173376"/>
                    <a:pt x="369733" y="166684"/>
                  </a:cubicBezTo>
                  <a:cubicBezTo>
                    <a:pt x="369452" y="166291"/>
                    <a:pt x="369150" y="165911"/>
                    <a:pt x="368833" y="165545"/>
                  </a:cubicBezTo>
                  <a:cubicBezTo>
                    <a:pt x="306516" y="95003"/>
                    <a:pt x="229555" y="38914"/>
                    <a:pt x="143323" y="1193"/>
                  </a:cubicBezTo>
                  <a:cubicBezTo>
                    <a:pt x="135710" y="-2036"/>
                    <a:pt x="126923" y="1516"/>
                    <a:pt x="123689" y="9129"/>
                  </a:cubicBezTo>
                  <a:cubicBezTo>
                    <a:pt x="123514" y="9546"/>
                    <a:pt x="123359" y="9971"/>
                    <a:pt x="123218" y="10402"/>
                  </a:cubicBezTo>
                  <a:lnTo>
                    <a:pt x="692" y="386416"/>
                  </a:lnTo>
                  <a:cubicBezTo>
                    <a:pt x="-1354" y="392890"/>
                    <a:pt x="1247" y="399920"/>
                    <a:pt x="7019" y="403498"/>
                  </a:cubicBezTo>
                  <a:cubicBezTo>
                    <a:pt x="14351" y="408152"/>
                    <a:pt x="21394" y="413241"/>
                    <a:pt x="28108" y="418752"/>
                  </a:cubicBezTo>
                  <a:cubicBezTo>
                    <a:pt x="33352" y="423209"/>
                    <a:pt x="40958" y="423497"/>
                    <a:pt x="46525" y="419455"/>
                  </a:cubicBezTo>
                  <a:close/>
                </a:path>
              </a:pathLst>
            </a:custGeom>
            <a:grpFill/>
            <a:ln w="23463" cap="flat">
              <a:solidFill>
                <a:schemeClr val="tx1"/>
              </a:solid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EA9995EC-459F-3B41-A104-4ABDA20566CD}"/>
                </a:ext>
              </a:extLst>
            </p:cNvPr>
            <p:cNvSpPr/>
            <p:nvPr/>
          </p:nvSpPr>
          <p:spPr>
            <a:xfrm>
              <a:off x="8632943" y="5004488"/>
              <a:ext cx="551470" cy="429415"/>
            </a:xfrm>
            <a:custGeom>
              <a:avLst/>
              <a:gdLst>
                <a:gd name="connsiteX0" fmla="*/ 275848 w 551470"/>
                <a:gd name="connsiteY0" fmla="*/ 8543 h 429415"/>
                <a:gd name="connsiteX1" fmla="*/ 216658 w 551470"/>
                <a:gd name="connsiteY1" fmla="*/ 530 h 429415"/>
                <a:gd name="connsiteX2" fmla="*/ 199857 w 551470"/>
                <a:gd name="connsiteY2" fmla="*/ 7559 h 429415"/>
                <a:gd name="connsiteX3" fmla="*/ 2044 w 551470"/>
                <a:gd name="connsiteY3" fmla="*/ 350253 h 429415"/>
                <a:gd name="connsiteX4" fmla="*/ 7428 w 551470"/>
                <a:gd name="connsiteY4" fmla="*/ 370730 h 429415"/>
                <a:gd name="connsiteX5" fmla="*/ 8581 w 551470"/>
                <a:gd name="connsiteY5" fmla="*/ 371342 h 429415"/>
                <a:gd name="connsiteX6" fmla="*/ 542832 w 551470"/>
                <a:gd name="connsiteY6" fmla="*/ 371342 h 429415"/>
                <a:gd name="connsiteX7" fmla="*/ 550059 w 551470"/>
                <a:gd name="connsiteY7" fmla="*/ 351441 h 429415"/>
                <a:gd name="connsiteX8" fmla="*/ 549440 w 551470"/>
                <a:gd name="connsiteY8" fmla="*/ 350253 h 429415"/>
                <a:gd name="connsiteX9" fmla="*/ 351556 w 551470"/>
                <a:gd name="connsiteY9" fmla="*/ 7559 h 429415"/>
                <a:gd name="connsiteX10" fmla="*/ 334756 w 551470"/>
                <a:gd name="connsiteY10" fmla="*/ 530 h 429415"/>
                <a:gd name="connsiteX11" fmla="*/ 275848 w 551470"/>
                <a:gd name="connsiteY11" fmla="*/ 8543 h 4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470" h="429415">
                  <a:moveTo>
                    <a:pt x="275848" y="8543"/>
                  </a:moveTo>
                  <a:cubicBezTo>
                    <a:pt x="255848" y="8543"/>
                    <a:pt x="235940" y="5844"/>
                    <a:pt x="216658" y="530"/>
                  </a:cubicBezTo>
                  <a:cubicBezTo>
                    <a:pt x="210106" y="-1270"/>
                    <a:pt x="203175" y="1626"/>
                    <a:pt x="199857" y="7559"/>
                  </a:cubicBezTo>
                  <a:lnTo>
                    <a:pt x="2044" y="350253"/>
                  </a:lnTo>
                  <a:cubicBezTo>
                    <a:pt x="-2125" y="357395"/>
                    <a:pt x="286" y="366562"/>
                    <a:pt x="7428" y="370730"/>
                  </a:cubicBezTo>
                  <a:cubicBezTo>
                    <a:pt x="7801" y="370955"/>
                    <a:pt x="8188" y="371159"/>
                    <a:pt x="8581" y="371342"/>
                  </a:cubicBezTo>
                  <a:cubicBezTo>
                    <a:pt x="178248" y="448773"/>
                    <a:pt x="373166" y="448773"/>
                    <a:pt x="542832" y="371342"/>
                  </a:cubicBezTo>
                  <a:cubicBezTo>
                    <a:pt x="550326" y="367841"/>
                    <a:pt x="553560" y="358928"/>
                    <a:pt x="550059" y="351441"/>
                  </a:cubicBezTo>
                  <a:cubicBezTo>
                    <a:pt x="549869" y="351033"/>
                    <a:pt x="549665" y="350640"/>
                    <a:pt x="549440" y="350253"/>
                  </a:cubicBezTo>
                  <a:lnTo>
                    <a:pt x="351556" y="7559"/>
                  </a:lnTo>
                  <a:cubicBezTo>
                    <a:pt x="348238" y="1626"/>
                    <a:pt x="341307" y="-1270"/>
                    <a:pt x="334756" y="530"/>
                  </a:cubicBezTo>
                  <a:cubicBezTo>
                    <a:pt x="315565" y="5830"/>
                    <a:pt x="295755" y="8522"/>
                    <a:pt x="275848" y="8543"/>
                  </a:cubicBezTo>
                  <a:close/>
                </a:path>
              </a:pathLst>
            </a:custGeom>
            <a:grpFill/>
            <a:ln w="23463" cap="flat">
              <a:solidFill>
                <a:schemeClr val="tx1"/>
              </a:solid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ED0AF02-51E6-B246-BDC4-5715BF2D8A30}"/>
                </a:ext>
              </a:extLst>
            </p:cNvPr>
            <p:cNvSpPr/>
            <p:nvPr/>
          </p:nvSpPr>
          <p:spPr>
            <a:xfrm>
              <a:off x="8757606" y="4145294"/>
              <a:ext cx="302357" cy="421849"/>
            </a:xfrm>
            <a:custGeom>
              <a:avLst/>
              <a:gdLst>
                <a:gd name="connsiteX0" fmla="*/ 151185 w 302357"/>
                <a:gd name="connsiteY0" fmla="*/ 420514 h 421849"/>
                <a:gd name="connsiteX1" fmla="*/ 175718 w 302357"/>
                <a:gd name="connsiteY1" fmla="*/ 421849 h 421849"/>
                <a:gd name="connsiteX2" fmla="*/ 301619 w 302357"/>
                <a:gd name="connsiteY2" fmla="*/ 34447 h 421849"/>
                <a:gd name="connsiteX3" fmla="*/ 292009 w 302357"/>
                <a:gd name="connsiteY3" fmla="*/ 15579 h 421849"/>
                <a:gd name="connsiteX4" fmla="*/ 290864 w 302357"/>
                <a:gd name="connsiteY4" fmla="*/ 15256 h 421849"/>
                <a:gd name="connsiteX5" fmla="*/ 11577 w 302357"/>
                <a:gd name="connsiteY5" fmla="*/ 15256 h 421849"/>
                <a:gd name="connsiteX6" fmla="*/ 379 w 302357"/>
                <a:gd name="connsiteY6" fmla="*/ 33111 h 421849"/>
                <a:gd name="connsiteX7" fmla="*/ 751 w 302357"/>
                <a:gd name="connsiteY7" fmla="*/ 34447 h 421849"/>
                <a:gd name="connsiteX8" fmla="*/ 126652 w 302357"/>
                <a:gd name="connsiteY8" fmla="*/ 421849 h 421849"/>
                <a:gd name="connsiteX9" fmla="*/ 151185 w 302357"/>
                <a:gd name="connsiteY9" fmla="*/ 420514 h 42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357" h="421849">
                  <a:moveTo>
                    <a:pt x="151185" y="420514"/>
                  </a:moveTo>
                  <a:cubicBezTo>
                    <a:pt x="159382" y="420528"/>
                    <a:pt x="167571" y="420978"/>
                    <a:pt x="175718" y="421849"/>
                  </a:cubicBezTo>
                  <a:lnTo>
                    <a:pt x="301619" y="34447"/>
                  </a:lnTo>
                  <a:cubicBezTo>
                    <a:pt x="304178" y="26583"/>
                    <a:pt x="299875" y="18135"/>
                    <a:pt x="292009" y="15579"/>
                  </a:cubicBezTo>
                  <a:cubicBezTo>
                    <a:pt x="291630" y="15456"/>
                    <a:pt x="291250" y="15348"/>
                    <a:pt x="290864" y="15256"/>
                  </a:cubicBezTo>
                  <a:cubicBezTo>
                    <a:pt x="198881" y="-5085"/>
                    <a:pt x="103559" y="-5085"/>
                    <a:pt x="11577" y="15256"/>
                  </a:cubicBezTo>
                  <a:cubicBezTo>
                    <a:pt x="3556" y="17094"/>
                    <a:pt x="-1456" y="25089"/>
                    <a:pt x="379" y="33111"/>
                  </a:cubicBezTo>
                  <a:cubicBezTo>
                    <a:pt x="484" y="33562"/>
                    <a:pt x="603" y="34008"/>
                    <a:pt x="751" y="34447"/>
                  </a:cubicBezTo>
                  <a:lnTo>
                    <a:pt x="126652" y="421849"/>
                  </a:lnTo>
                  <a:cubicBezTo>
                    <a:pt x="134799" y="420978"/>
                    <a:pt x="142988" y="420535"/>
                    <a:pt x="151185" y="420514"/>
                  </a:cubicBezTo>
                  <a:close/>
                </a:path>
              </a:pathLst>
            </a:custGeom>
            <a:grpFill/>
            <a:ln w="23463" cap="flat">
              <a:solidFill>
                <a:schemeClr val="tx1"/>
              </a:solid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1257C5A2-6060-4447-8AEB-B9D4284A841B}"/>
                </a:ext>
              </a:extLst>
            </p:cNvPr>
            <p:cNvSpPr/>
            <p:nvPr/>
          </p:nvSpPr>
          <p:spPr>
            <a:xfrm>
              <a:off x="8267566" y="4834760"/>
              <a:ext cx="488476" cy="481598"/>
            </a:xfrm>
            <a:custGeom>
              <a:avLst/>
              <a:gdLst>
                <a:gd name="connsiteX0" fmla="*/ 410865 w 488476"/>
                <a:gd name="connsiteY0" fmla="*/ 0 h 481598"/>
                <a:gd name="connsiteX1" fmla="*/ 15027 w 488476"/>
                <a:gd name="connsiteY1" fmla="*/ 0 h 481598"/>
                <a:gd name="connsiteX2" fmla="*/ 0 w 488476"/>
                <a:gd name="connsiteY2" fmla="*/ 14917 h 481598"/>
                <a:gd name="connsiteX3" fmla="*/ 53 w 488476"/>
                <a:gd name="connsiteY3" fmla="*/ 16238 h 481598"/>
                <a:gd name="connsiteX4" fmla="*/ 267179 w 488476"/>
                <a:gd name="connsiteY4" fmla="*/ 478928 h 481598"/>
                <a:gd name="connsiteX5" fmla="*/ 288106 w 488476"/>
                <a:gd name="connsiteY5" fmla="*/ 475111 h 481598"/>
                <a:gd name="connsiteX6" fmla="*/ 288760 w 488476"/>
                <a:gd name="connsiteY6" fmla="*/ 474078 h 481598"/>
                <a:gd name="connsiteX7" fmla="*/ 486574 w 488476"/>
                <a:gd name="connsiteY7" fmla="*/ 131524 h 481598"/>
                <a:gd name="connsiteX8" fmla="*/ 483902 w 488476"/>
                <a:gd name="connsiteY8" fmla="*/ 113739 h 481598"/>
                <a:gd name="connsiteX9" fmla="*/ 424924 w 488476"/>
                <a:gd name="connsiteY9" fmla="*/ 10896 h 481598"/>
                <a:gd name="connsiteX10" fmla="*/ 410865 w 488476"/>
                <a:gd name="connsiteY10" fmla="*/ 0 h 48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76" h="481598">
                  <a:moveTo>
                    <a:pt x="410865" y="0"/>
                  </a:moveTo>
                  <a:lnTo>
                    <a:pt x="15027" y="0"/>
                  </a:lnTo>
                  <a:cubicBezTo>
                    <a:pt x="6757" y="-28"/>
                    <a:pt x="30" y="6650"/>
                    <a:pt x="0" y="14917"/>
                  </a:cubicBezTo>
                  <a:cubicBezTo>
                    <a:pt x="-1" y="15360"/>
                    <a:pt x="16" y="15803"/>
                    <a:pt x="53" y="16238"/>
                  </a:cubicBezTo>
                  <a:cubicBezTo>
                    <a:pt x="17973" y="201849"/>
                    <a:pt x="115400" y="370602"/>
                    <a:pt x="267179" y="478928"/>
                  </a:cubicBezTo>
                  <a:cubicBezTo>
                    <a:pt x="274012" y="483652"/>
                    <a:pt x="283382" y="481944"/>
                    <a:pt x="288106" y="475111"/>
                  </a:cubicBezTo>
                  <a:cubicBezTo>
                    <a:pt x="288338" y="474774"/>
                    <a:pt x="288556" y="474429"/>
                    <a:pt x="288760" y="474078"/>
                  </a:cubicBezTo>
                  <a:lnTo>
                    <a:pt x="486574" y="131524"/>
                  </a:lnTo>
                  <a:cubicBezTo>
                    <a:pt x="489892" y="125690"/>
                    <a:pt x="488788" y="118344"/>
                    <a:pt x="483902" y="113739"/>
                  </a:cubicBezTo>
                  <a:cubicBezTo>
                    <a:pt x="455348" y="85389"/>
                    <a:pt x="434969" y="49861"/>
                    <a:pt x="424924" y="10896"/>
                  </a:cubicBezTo>
                  <a:cubicBezTo>
                    <a:pt x="423237" y="4506"/>
                    <a:pt x="417472" y="35"/>
                    <a:pt x="410865" y="0"/>
                  </a:cubicBezTo>
                  <a:close/>
                </a:path>
              </a:pathLst>
            </a:custGeom>
            <a:grpFill/>
            <a:ln w="23463" cap="flat">
              <a:solidFill>
                <a:schemeClr val="tx1"/>
              </a:solid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A3BFEF3F-271F-E64E-85EF-717540D03B01}"/>
                </a:ext>
              </a:extLst>
            </p:cNvPr>
            <p:cNvSpPr/>
            <p:nvPr/>
          </p:nvSpPr>
          <p:spPr>
            <a:xfrm>
              <a:off x="8422867" y="4197713"/>
              <a:ext cx="372222" cy="422259"/>
            </a:xfrm>
            <a:custGeom>
              <a:avLst/>
              <a:gdLst>
                <a:gd name="connsiteX0" fmla="*/ 371552 w 372222"/>
                <a:gd name="connsiteY0" fmla="*/ 386442 h 422259"/>
                <a:gd name="connsiteX1" fmla="*/ 249306 w 372222"/>
                <a:gd name="connsiteY1" fmla="*/ 10217 h 422259"/>
                <a:gd name="connsiteX2" fmla="*/ 230348 w 372222"/>
                <a:gd name="connsiteY2" fmla="*/ 781 h 422259"/>
                <a:gd name="connsiteX3" fmla="*/ 229202 w 372222"/>
                <a:gd name="connsiteY3" fmla="*/ 1219 h 422259"/>
                <a:gd name="connsiteX4" fmla="*/ 3691 w 372222"/>
                <a:gd name="connsiteY4" fmla="*/ 165431 h 422259"/>
                <a:gd name="connsiteX5" fmla="*/ 5083 w 372222"/>
                <a:gd name="connsiteY5" fmla="*/ 186463 h 422259"/>
                <a:gd name="connsiteX6" fmla="*/ 6222 w 372222"/>
                <a:gd name="connsiteY6" fmla="*/ 187363 h 422259"/>
                <a:gd name="connsiteX7" fmla="*/ 325859 w 372222"/>
                <a:gd name="connsiteY7" fmla="*/ 419481 h 422259"/>
                <a:gd name="connsiteX8" fmla="*/ 343995 w 372222"/>
                <a:gd name="connsiteY8" fmla="*/ 418778 h 422259"/>
                <a:gd name="connsiteX9" fmla="*/ 365084 w 372222"/>
                <a:gd name="connsiteY9" fmla="*/ 403524 h 422259"/>
                <a:gd name="connsiteX10" fmla="*/ 371552 w 372222"/>
                <a:gd name="connsiteY10" fmla="*/ 386442 h 42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222" h="422259">
                  <a:moveTo>
                    <a:pt x="371552" y="386442"/>
                  </a:moveTo>
                  <a:lnTo>
                    <a:pt x="249306" y="10217"/>
                  </a:lnTo>
                  <a:cubicBezTo>
                    <a:pt x="246677" y="2377"/>
                    <a:pt x="238193" y="-1848"/>
                    <a:pt x="230348" y="781"/>
                  </a:cubicBezTo>
                  <a:cubicBezTo>
                    <a:pt x="229961" y="911"/>
                    <a:pt x="229581" y="1057"/>
                    <a:pt x="229202" y="1219"/>
                  </a:cubicBezTo>
                  <a:cubicBezTo>
                    <a:pt x="142983" y="38899"/>
                    <a:pt x="66023" y="94938"/>
                    <a:pt x="3691" y="165431"/>
                  </a:cubicBezTo>
                  <a:cubicBezTo>
                    <a:pt x="-1728" y="171624"/>
                    <a:pt x="-1110" y="181037"/>
                    <a:pt x="5083" y="186463"/>
                  </a:cubicBezTo>
                  <a:cubicBezTo>
                    <a:pt x="5449" y="186780"/>
                    <a:pt x="5829" y="187082"/>
                    <a:pt x="6222" y="187363"/>
                  </a:cubicBezTo>
                  <a:lnTo>
                    <a:pt x="325859" y="419481"/>
                  </a:lnTo>
                  <a:cubicBezTo>
                    <a:pt x="331349" y="423432"/>
                    <a:pt x="338822" y="423144"/>
                    <a:pt x="343995" y="418778"/>
                  </a:cubicBezTo>
                  <a:cubicBezTo>
                    <a:pt x="350709" y="413267"/>
                    <a:pt x="357752" y="408178"/>
                    <a:pt x="365084" y="403524"/>
                  </a:cubicBezTo>
                  <a:cubicBezTo>
                    <a:pt x="370905" y="399988"/>
                    <a:pt x="373576" y="392945"/>
                    <a:pt x="371552" y="386442"/>
                  </a:cubicBezTo>
                  <a:close/>
                </a:path>
              </a:pathLst>
            </a:custGeom>
            <a:grpFill/>
            <a:ln w="23463" cap="flat">
              <a:solidFill>
                <a:schemeClr val="tx1"/>
              </a:solid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3779FC86-4A27-2549-A627-AE7970829374}"/>
                </a:ext>
              </a:extLst>
            </p:cNvPr>
            <p:cNvSpPr/>
            <p:nvPr/>
          </p:nvSpPr>
          <p:spPr>
            <a:xfrm>
              <a:off x="8267565" y="4455243"/>
              <a:ext cx="434098" cy="288835"/>
            </a:xfrm>
            <a:custGeom>
              <a:avLst/>
              <a:gdLst>
                <a:gd name="connsiteX0" fmla="*/ 428017 w 434098"/>
                <a:gd name="connsiteY0" fmla="*/ 235340 h 288835"/>
                <a:gd name="connsiteX1" fmla="*/ 108099 w 434098"/>
                <a:gd name="connsiteY1" fmla="*/ 2870 h 288835"/>
                <a:gd name="connsiteX2" fmla="*/ 87088 w 434098"/>
                <a:gd name="connsiteY2" fmla="*/ 6202 h 288835"/>
                <a:gd name="connsiteX3" fmla="*/ 86448 w 434098"/>
                <a:gd name="connsiteY3" fmla="*/ 7158 h 288835"/>
                <a:gd name="connsiteX4" fmla="*/ 54 w 434098"/>
                <a:gd name="connsiteY4" fmla="*/ 272526 h 288835"/>
                <a:gd name="connsiteX5" fmla="*/ 13779 w 434098"/>
                <a:gd name="connsiteY5" fmla="*/ 288779 h 288835"/>
                <a:gd name="connsiteX6" fmla="*/ 15027 w 434098"/>
                <a:gd name="connsiteY6" fmla="*/ 288835 h 288835"/>
                <a:gd name="connsiteX7" fmla="*/ 410865 w 434098"/>
                <a:gd name="connsiteY7" fmla="*/ 288835 h 288835"/>
                <a:gd name="connsiteX8" fmla="*/ 424924 w 434098"/>
                <a:gd name="connsiteY8" fmla="*/ 277518 h 288835"/>
                <a:gd name="connsiteX9" fmla="*/ 433008 w 434098"/>
                <a:gd name="connsiteY9" fmla="*/ 252843 h 288835"/>
                <a:gd name="connsiteX10" fmla="*/ 428017 w 434098"/>
                <a:gd name="connsiteY10" fmla="*/ 235340 h 28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98" h="288835">
                  <a:moveTo>
                    <a:pt x="428017" y="235340"/>
                  </a:moveTo>
                  <a:lnTo>
                    <a:pt x="108099" y="2870"/>
                  </a:lnTo>
                  <a:cubicBezTo>
                    <a:pt x="101377" y="-2008"/>
                    <a:pt x="91969" y="-518"/>
                    <a:pt x="87088" y="6202"/>
                  </a:cubicBezTo>
                  <a:cubicBezTo>
                    <a:pt x="86862" y="6512"/>
                    <a:pt x="86649" y="6835"/>
                    <a:pt x="86448" y="7158"/>
                  </a:cubicBezTo>
                  <a:cubicBezTo>
                    <a:pt x="38511" y="88196"/>
                    <a:pt x="9014" y="178801"/>
                    <a:pt x="54" y="272526"/>
                  </a:cubicBezTo>
                  <a:cubicBezTo>
                    <a:pt x="-645" y="280807"/>
                    <a:pt x="5500" y="288083"/>
                    <a:pt x="13779" y="288779"/>
                  </a:cubicBezTo>
                  <a:cubicBezTo>
                    <a:pt x="14194" y="288814"/>
                    <a:pt x="14610" y="288835"/>
                    <a:pt x="15027" y="288835"/>
                  </a:cubicBezTo>
                  <a:lnTo>
                    <a:pt x="410865" y="288835"/>
                  </a:lnTo>
                  <a:cubicBezTo>
                    <a:pt x="417578" y="288702"/>
                    <a:pt x="423357" y="284048"/>
                    <a:pt x="424924" y="277518"/>
                  </a:cubicBezTo>
                  <a:cubicBezTo>
                    <a:pt x="427139" y="269145"/>
                    <a:pt x="429838" y="260906"/>
                    <a:pt x="433008" y="252843"/>
                  </a:cubicBezTo>
                  <a:cubicBezTo>
                    <a:pt x="435567" y="246552"/>
                    <a:pt x="433508" y="239333"/>
                    <a:pt x="428017" y="235340"/>
                  </a:cubicBezTo>
                  <a:close/>
                </a:path>
              </a:pathLst>
            </a:custGeom>
            <a:grpFill/>
            <a:ln w="23463" cap="flat">
              <a:solidFill>
                <a:schemeClr val="tx1"/>
              </a:solid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595AF9D7-915F-CE4E-BDB0-BCD3DC14A633}"/>
                </a:ext>
              </a:extLst>
            </p:cNvPr>
            <p:cNvSpPr/>
            <p:nvPr/>
          </p:nvSpPr>
          <p:spPr>
            <a:xfrm>
              <a:off x="8584741" y="3587355"/>
              <a:ext cx="648145" cy="487643"/>
            </a:xfrm>
            <a:custGeom>
              <a:avLst/>
              <a:gdLst>
                <a:gd name="connsiteX0" fmla="*/ 324049 w 648145"/>
                <a:gd name="connsiteY0" fmla="*/ 467258 h 487643"/>
                <a:gd name="connsiteX1" fmla="*/ 494377 w 648145"/>
                <a:gd name="connsiteY1" fmla="*/ 487222 h 487643"/>
                <a:gd name="connsiteX2" fmla="*/ 511740 w 648145"/>
                <a:gd name="connsiteY2" fmla="*/ 477592 h 487643"/>
                <a:gd name="connsiteX3" fmla="*/ 647412 w 648145"/>
                <a:gd name="connsiteY3" fmla="*/ 60243 h 487643"/>
                <a:gd name="connsiteX4" fmla="*/ 637781 w 648145"/>
                <a:gd name="connsiteY4" fmla="*/ 41383 h 487643"/>
                <a:gd name="connsiteX5" fmla="*/ 637148 w 648145"/>
                <a:gd name="connsiteY5" fmla="*/ 41193 h 487643"/>
                <a:gd name="connsiteX6" fmla="*/ 10950 w 648145"/>
                <a:gd name="connsiteY6" fmla="*/ 41193 h 487643"/>
                <a:gd name="connsiteX7" fmla="*/ 539 w 648145"/>
                <a:gd name="connsiteY7" fmla="*/ 59516 h 487643"/>
                <a:gd name="connsiteX8" fmla="*/ 757 w 648145"/>
                <a:gd name="connsiteY8" fmla="*/ 60243 h 487643"/>
                <a:gd name="connsiteX9" fmla="*/ 136288 w 648145"/>
                <a:gd name="connsiteY9" fmla="*/ 477592 h 487643"/>
                <a:gd name="connsiteX10" fmla="*/ 153651 w 648145"/>
                <a:gd name="connsiteY10" fmla="*/ 487222 h 487643"/>
                <a:gd name="connsiteX11" fmla="*/ 324049 w 648145"/>
                <a:gd name="connsiteY11" fmla="*/ 467258 h 4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145" h="487643">
                  <a:moveTo>
                    <a:pt x="324049" y="467258"/>
                  </a:moveTo>
                  <a:cubicBezTo>
                    <a:pt x="381411" y="467218"/>
                    <a:pt x="438576" y="473919"/>
                    <a:pt x="494377" y="487222"/>
                  </a:cubicBezTo>
                  <a:cubicBezTo>
                    <a:pt x="501793" y="489036"/>
                    <a:pt x="509350" y="484842"/>
                    <a:pt x="511740" y="477592"/>
                  </a:cubicBezTo>
                  <a:lnTo>
                    <a:pt x="647412" y="60243"/>
                  </a:lnTo>
                  <a:cubicBezTo>
                    <a:pt x="649963" y="52377"/>
                    <a:pt x="645647" y="43933"/>
                    <a:pt x="637781" y="41383"/>
                  </a:cubicBezTo>
                  <a:cubicBezTo>
                    <a:pt x="637570" y="41315"/>
                    <a:pt x="637359" y="41252"/>
                    <a:pt x="637148" y="41193"/>
                  </a:cubicBezTo>
                  <a:cubicBezTo>
                    <a:pt x="432031" y="-13731"/>
                    <a:pt x="216067" y="-13731"/>
                    <a:pt x="10950" y="41193"/>
                  </a:cubicBezTo>
                  <a:cubicBezTo>
                    <a:pt x="3013" y="43377"/>
                    <a:pt x="-1647" y="51581"/>
                    <a:pt x="539" y="59516"/>
                  </a:cubicBezTo>
                  <a:cubicBezTo>
                    <a:pt x="602" y="59761"/>
                    <a:pt x="680" y="60003"/>
                    <a:pt x="757" y="60243"/>
                  </a:cubicBezTo>
                  <a:lnTo>
                    <a:pt x="136288" y="477592"/>
                  </a:lnTo>
                  <a:cubicBezTo>
                    <a:pt x="138678" y="484842"/>
                    <a:pt x="146235" y="489036"/>
                    <a:pt x="153651" y="487222"/>
                  </a:cubicBezTo>
                  <a:cubicBezTo>
                    <a:pt x="209473" y="473913"/>
                    <a:pt x="266666" y="467212"/>
                    <a:pt x="324049" y="467258"/>
                  </a:cubicBezTo>
                  <a:close/>
                </a:path>
              </a:pathLst>
            </a:custGeom>
            <a:grpFill/>
            <a:ln w="23463" cap="flat">
              <a:solidFill>
                <a:schemeClr val="tx1"/>
              </a:solid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A22F5EDC-FB40-7A4E-90A4-A64CF5C266EE}"/>
                </a:ext>
              </a:extLst>
            </p:cNvPr>
            <p:cNvSpPr/>
            <p:nvPr/>
          </p:nvSpPr>
          <p:spPr>
            <a:xfrm>
              <a:off x="7970325" y="3665279"/>
              <a:ext cx="665264" cy="651376"/>
            </a:xfrm>
            <a:custGeom>
              <a:avLst/>
              <a:gdLst>
                <a:gd name="connsiteX0" fmla="*/ 664522 w 665264"/>
                <a:gd name="connsiteY0" fmla="*/ 427787 h 651376"/>
                <a:gd name="connsiteX1" fmla="*/ 528921 w 665264"/>
                <a:gd name="connsiteY1" fmla="*/ 10368 h 651376"/>
                <a:gd name="connsiteX2" fmla="*/ 509941 w 665264"/>
                <a:gd name="connsiteY2" fmla="*/ 751 h 651376"/>
                <a:gd name="connsiteX3" fmla="*/ 509378 w 665264"/>
                <a:gd name="connsiteY3" fmla="*/ 948 h 651376"/>
                <a:gd name="connsiteX4" fmla="*/ 3246 w 665264"/>
                <a:gd name="connsiteY4" fmla="*/ 369160 h 651376"/>
                <a:gd name="connsiteX5" fmla="*/ 5665 w 665264"/>
                <a:gd name="connsiteY5" fmla="*/ 390196 h 651376"/>
                <a:gd name="connsiteX6" fmla="*/ 6198 w 665264"/>
                <a:gd name="connsiteY6" fmla="*/ 390600 h 651376"/>
                <a:gd name="connsiteX7" fmla="*/ 361264 w 665264"/>
                <a:gd name="connsiteY7" fmla="*/ 648587 h 651376"/>
                <a:gd name="connsiteX8" fmla="*/ 381017 w 665264"/>
                <a:gd name="connsiteY8" fmla="*/ 646197 h 651376"/>
                <a:gd name="connsiteX9" fmla="*/ 656368 w 665264"/>
                <a:gd name="connsiteY9" fmla="*/ 445712 h 651376"/>
                <a:gd name="connsiteX10" fmla="*/ 664522 w 665264"/>
                <a:gd name="connsiteY10" fmla="*/ 427787 h 65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264" h="651376">
                  <a:moveTo>
                    <a:pt x="664522" y="427787"/>
                  </a:moveTo>
                  <a:lnTo>
                    <a:pt x="528921" y="10368"/>
                  </a:lnTo>
                  <a:cubicBezTo>
                    <a:pt x="526334" y="2471"/>
                    <a:pt x="517842" y="-1834"/>
                    <a:pt x="509941" y="751"/>
                  </a:cubicBezTo>
                  <a:cubicBezTo>
                    <a:pt x="509751" y="812"/>
                    <a:pt x="509568" y="879"/>
                    <a:pt x="509378" y="948"/>
                  </a:cubicBezTo>
                  <a:cubicBezTo>
                    <a:pt x="311179" y="76960"/>
                    <a:pt x="136577" y="203983"/>
                    <a:pt x="3246" y="369160"/>
                  </a:cubicBezTo>
                  <a:cubicBezTo>
                    <a:pt x="-1895" y="375637"/>
                    <a:pt x="-812" y="385055"/>
                    <a:pt x="5665" y="390196"/>
                  </a:cubicBezTo>
                  <a:cubicBezTo>
                    <a:pt x="5839" y="390335"/>
                    <a:pt x="6017" y="390469"/>
                    <a:pt x="6198" y="390600"/>
                  </a:cubicBezTo>
                  <a:lnTo>
                    <a:pt x="361264" y="648587"/>
                  </a:lnTo>
                  <a:cubicBezTo>
                    <a:pt x="367459" y="653086"/>
                    <a:pt x="376074" y="652039"/>
                    <a:pt x="381017" y="646197"/>
                  </a:cubicBezTo>
                  <a:cubicBezTo>
                    <a:pt x="455918" y="558816"/>
                    <a:pt x="550206" y="490160"/>
                    <a:pt x="656368" y="445712"/>
                  </a:cubicBezTo>
                  <a:cubicBezTo>
                    <a:pt x="663355" y="442789"/>
                    <a:pt x="666912" y="434975"/>
                    <a:pt x="664522" y="427787"/>
                  </a:cubicBezTo>
                  <a:close/>
                </a:path>
              </a:pathLst>
            </a:custGeom>
            <a:grpFill/>
            <a:ln w="23463" cap="flat">
              <a:solidFill>
                <a:schemeClr val="tx1"/>
              </a:solid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D85DAD75-E07B-4A47-BACF-E68B3A95E585}"/>
                </a:ext>
              </a:extLst>
            </p:cNvPr>
            <p:cNvSpPr/>
            <p:nvPr/>
          </p:nvSpPr>
          <p:spPr>
            <a:xfrm>
              <a:off x="7708329" y="4126416"/>
              <a:ext cx="575591" cy="617662"/>
            </a:xfrm>
            <a:custGeom>
              <a:avLst/>
              <a:gdLst>
                <a:gd name="connsiteX0" fmla="*/ 569413 w 575591"/>
                <a:gd name="connsiteY0" fmla="*/ 260699 h 617662"/>
                <a:gd name="connsiteX1" fmla="*/ 214628 w 575591"/>
                <a:gd name="connsiteY1" fmla="*/ 2782 h 617662"/>
                <a:gd name="connsiteX2" fmla="*/ 193744 w 575591"/>
                <a:gd name="connsiteY2" fmla="*/ 6283 h 617662"/>
                <a:gd name="connsiteX3" fmla="*/ 193539 w 575591"/>
                <a:gd name="connsiteY3" fmla="*/ 6578 h 617662"/>
                <a:gd name="connsiteX4" fmla="*/ 14 w 575591"/>
                <a:gd name="connsiteY4" fmla="*/ 601987 h 617662"/>
                <a:gd name="connsiteX5" fmla="*/ 14411 w 575591"/>
                <a:gd name="connsiteY5" fmla="*/ 617649 h 617662"/>
                <a:gd name="connsiteX6" fmla="*/ 14987 w 575591"/>
                <a:gd name="connsiteY6" fmla="*/ 617663 h 617662"/>
                <a:gd name="connsiteX7" fmla="*/ 453565 w 575591"/>
                <a:gd name="connsiteY7" fmla="*/ 617663 h 617662"/>
                <a:gd name="connsiteX8" fmla="*/ 468046 w 575591"/>
                <a:gd name="connsiteY8" fmla="*/ 604096 h 617662"/>
                <a:gd name="connsiteX9" fmla="*/ 573490 w 575591"/>
                <a:gd name="connsiteY9" fmla="*/ 280241 h 617662"/>
                <a:gd name="connsiteX10" fmla="*/ 569413 w 575591"/>
                <a:gd name="connsiteY10" fmla="*/ 260699 h 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91" h="617662">
                  <a:moveTo>
                    <a:pt x="569413" y="260699"/>
                  </a:moveTo>
                  <a:lnTo>
                    <a:pt x="214628" y="2782"/>
                  </a:lnTo>
                  <a:cubicBezTo>
                    <a:pt x="207894" y="-2018"/>
                    <a:pt x="198544" y="-451"/>
                    <a:pt x="193744" y="6283"/>
                  </a:cubicBezTo>
                  <a:cubicBezTo>
                    <a:pt x="193675" y="6380"/>
                    <a:pt x="193606" y="6479"/>
                    <a:pt x="193539" y="6578"/>
                  </a:cubicBezTo>
                  <a:cubicBezTo>
                    <a:pt x="77292" y="184336"/>
                    <a:pt x="10494" y="389854"/>
                    <a:pt x="14" y="601987"/>
                  </a:cubicBezTo>
                  <a:cubicBezTo>
                    <a:pt x="-336" y="610289"/>
                    <a:pt x="6110" y="617297"/>
                    <a:pt x="14411" y="617649"/>
                  </a:cubicBezTo>
                  <a:cubicBezTo>
                    <a:pt x="14603" y="617656"/>
                    <a:pt x="14795" y="617663"/>
                    <a:pt x="14987" y="617663"/>
                  </a:cubicBezTo>
                  <a:lnTo>
                    <a:pt x="453565" y="617663"/>
                  </a:lnTo>
                  <a:cubicBezTo>
                    <a:pt x="461205" y="617642"/>
                    <a:pt x="467529" y="611716"/>
                    <a:pt x="468046" y="604096"/>
                  </a:cubicBezTo>
                  <a:cubicBezTo>
                    <a:pt x="477150" y="489337"/>
                    <a:pt x="513282" y="378360"/>
                    <a:pt x="573490" y="280241"/>
                  </a:cubicBezTo>
                  <a:cubicBezTo>
                    <a:pt x="577445" y="273661"/>
                    <a:pt x="575668" y="265148"/>
                    <a:pt x="569413" y="260699"/>
                  </a:cubicBezTo>
                  <a:close/>
                </a:path>
              </a:pathLst>
            </a:custGeom>
            <a:grpFill/>
            <a:ln w="23463" cap="flat">
              <a:solidFill>
                <a:schemeClr val="tx1"/>
              </a:solid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5C9CFEC4-2F47-F041-9FC2-EC6F6C5489EE}"/>
                </a:ext>
              </a:extLst>
            </p:cNvPr>
            <p:cNvSpPr/>
            <p:nvPr/>
          </p:nvSpPr>
          <p:spPr>
            <a:xfrm>
              <a:off x="7708329" y="4834761"/>
              <a:ext cx="789805" cy="966230"/>
            </a:xfrm>
            <a:custGeom>
              <a:avLst/>
              <a:gdLst>
                <a:gd name="connsiteX0" fmla="*/ 453564 w 789805"/>
                <a:gd name="connsiteY0" fmla="*/ 0 h 966230"/>
                <a:gd name="connsiteX1" fmla="*/ 15057 w 789805"/>
                <a:gd name="connsiteY1" fmla="*/ 0 h 966230"/>
                <a:gd name="connsiteX2" fmla="*/ 0 w 789805"/>
                <a:gd name="connsiteY2" fmla="*/ 15029 h 966230"/>
                <a:gd name="connsiteX3" fmla="*/ 13 w 789805"/>
                <a:gd name="connsiteY3" fmla="*/ 15676 h 966230"/>
                <a:gd name="connsiteX4" fmla="*/ 547340 w 789805"/>
                <a:gd name="connsiteY4" fmla="*/ 963902 h 966230"/>
                <a:gd name="connsiteX5" fmla="*/ 568184 w 789805"/>
                <a:gd name="connsiteY5" fmla="*/ 959171 h 966230"/>
                <a:gd name="connsiteX6" fmla="*/ 568428 w 789805"/>
                <a:gd name="connsiteY6" fmla="*/ 958770 h 966230"/>
                <a:gd name="connsiteX7" fmla="*/ 787893 w 789805"/>
                <a:gd name="connsiteY7" fmla="*/ 578608 h 966230"/>
                <a:gd name="connsiteX8" fmla="*/ 783464 w 789805"/>
                <a:gd name="connsiteY8" fmla="*/ 559277 h 966230"/>
                <a:gd name="connsiteX9" fmla="*/ 468045 w 789805"/>
                <a:gd name="connsiteY9" fmla="*/ 13567 h 966230"/>
                <a:gd name="connsiteX10" fmla="*/ 453564 w 789805"/>
                <a:gd name="connsiteY10" fmla="*/ 0 h 96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05" h="966230">
                  <a:moveTo>
                    <a:pt x="453564" y="0"/>
                  </a:moveTo>
                  <a:lnTo>
                    <a:pt x="15057" y="0"/>
                  </a:lnTo>
                  <a:cubicBezTo>
                    <a:pt x="6748" y="-7"/>
                    <a:pt x="7" y="6720"/>
                    <a:pt x="0" y="15029"/>
                  </a:cubicBezTo>
                  <a:cubicBezTo>
                    <a:pt x="0" y="15247"/>
                    <a:pt x="4" y="15458"/>
                    <a:pt x="13" y="15676"/>
                  </a:cubicBezTo>
                  <a:cubicBezTo>
                    <a:pt x="19421" y="401356"/>
                    <a:pt x="223078" y="754187"/>
                    <a:pt x="547340" y="963902"/>
                  </a:cubicBezTo>
                  <a:cubicBezTo>
                    <a:pt x="554402" y="968351"/>
                    <a:pt x="563734" y="966235"/>
                    <a:pt x="568184" y="959171"/>
                  </a:cubicBezTo>
                  <a:cubicBezTo>
                    <a:pt x="568267" y="959037"/>
                    <a:pt x="568349" y="958904"/>
                    <a:pt x="568428" y="958770"/>
                  </a:cubicBezTo>
                  <a:lnTo>
                    <a:pt x="787893" y="578608"/>
                  </a:lnTo>
                  <a:cubicBezTo>
                    <a:pt x="791647" y="571986"/>
                    <a:pt x="789721" y="563600"/>
                    <a:pt x="783464" y="559277"/>
                  </a:cubicBezTo>
                  <a:cubicBezTo>
                    <a:pt x="601715" y="433967"/>
                    <a:pt x="485907" y="233608"/>
                    <a:pt x="468045" y="13567"/>
                  </a:cubicBezTo>
                  <a:cubicBezTo>
                    <a:pt x="467529" y="5947"/>
                    <a:pt x="461205" y="21"/>
                    <a:pt x="453564" y="0"/>
                  </a:cubicBezTo>
                  <a:close/>
                </a:path>
              </a:pathLst>
            </a:custGeom>
            <a:grpFill/>
            <a:ln w="23463" cap="flat">
              <a:solidFill>
                <a:schemeClr val="tx1"/>
              </a:solid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4700EAF-B958-7745-9773-AA98658B822A}"/>
                </a:ext>
              </a:extLst>
            </p:cNvPr>
            <p:cNvSpPr/>
            <p:nvPr/>
          </p:nvSpPr>
          <p:spPr>
            <a:xfrm>
              <a:off x="8353043" y="5451625"/>
              <a:ext cx="1111210" cy="539859"/>
            </a:xfrm>
            <a:custGeom>
              <a:avLst/>
              <a:gdLst>
                <a:gd name="connsiteX0" fmla="*/ 555747 w 1111210"/>
                <a:gd name="connsiteY0" fmla="*/ 72600 h 539859"/>
                <a:gd name="connsiteX1" fmla="*/ 240539 w 1111210"/>
                <a:gd name="connsiteY1" fmla="*/ 1460 h 539859"/>
                <a:gd name="connsiteX2" fmla="*/ 221559 w 1111210"/>
                <a:gd name="connsiteY2" fmla="*/ 7225 h 539859"/>
                <a:gd name="connsiteX3" fmla="*/ 2024 w 1111210"/>
                <a:gd name="connsiteY3" fmla="*/ 387316 h 539859"/>
                <a:gd name="connsiteX4" fmla="*/ 7410 w 1111210"/>
                <a:gd name="connsiteY4" fmla="*/ 407695 h 539859"/>
                <a:gd name="connsiteX5" fmla="*/ 8070 w 1111210"/>
                <a:gd name="connsiteY5" fmla="*/ 408054 h 539859"/>
                <a:gd name="connsiteX6" fmla="*/ 1103144 w 1111210"/>
                <a:gd name="connsiteY6" fmla="*/ 408054 h 539859"/>
                <a:gd name="connsiteX7" fmla="*/ 1109548 w 1111210"/>
                <a:gd name="connsiteY7" fmla="*/ 387977 h 539859"/>
                <a:gd name="connsiteX8" fmla="*/ 1109189 w 1111210"/>
                <a:gd name="connsiteY8" fmla="*/ 387316 h 539859"/>
                <a:gd name="connsiteX9" fmla="*/ 889795 w 1111210"/>
                <a:gd name="connsiteY9" fmla="*/ 7225 h 539859"/>
                <a:gd name="connsiteX10" fmla="*/ 870815 w 1111210"/>
                <a:gd name="connsiteY10" fmla="*/ 1460 h 539859"/>
                <a:gd name="connsiteX11" fmla="*/ 555747 w 1111210"/>
                <a:gd name="connsiteY11" fmla="*/ 72600 h 53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1210" h="539859">
                  <a:moveTo>
                    <a:pt x="555747" y="72600"/>
                  </a:moveTo>
                  <a:cubicBezTo>
                    <a:pt x="446690" y="72692"/>
                    <a:pt x="338989" y="48390"/>
                    <a:pt x="240539" y="1460"/>
                  </a:cubicBezTo>
                  <a:cubicBezTo>
                    <a:pt x="233678" y="-1858"/>
                    <a:pt x="225418" y="652"/>
                    <a:pt x="221559" y="7225"/>
                  </a:cubicBezTo>
                  <a:lnTo>
                    <a:pt x="2024" y="387316"/>
                  </a:lnTo>
                  <a:cubicBezTo>
                    <a:pt x="-2115" y="394430"/>
                    <a:pt x="296" y="403555"/>
                    <a:pt x="7410" y="407695"/>
                  </a:cubicBezTo>
                  <a:cubicBezTo>
                    <a:pt x="7627" y="407815"/>
                    <a:pt x="7847" y="407941"/>
                    <a:pt x="8070" y="408054"/>
                  </a:cubicBezTo>
                  <a:cubicBezTo>
                    <a:pt x="351945" y="583794"/>
                    <a:pt x="759269" y="583794"/>
                    <a:pt x="1103144" y="408054"/>
                  </a:cubicBezTo>
                  <a:cubicBezTo>
                    <a:pt x="1110455" y="404279"/>
                    <a:pt x="1113323" y="395288"/>
                    <a:pt x="1109548" y="387977"/>
                  </a:cubicBezTo>
                  <a:cubicBezTo>
                    <a:pt x="1109435" y="387752"/>
                    <a:pt x="1109316" y="387534"/>
                    <a:pt x="1109189" y="387316"/>
                  </a:cubicBezTo>
                  <a:lnTo>
                    <a:pt x="889795" y="7225"/>
                  </a:lnTo>
                  <a:cubicBezTo>
                    <a:pt x="885936" y="652"/>
                    <a:pt x="877676" y="-1858"/>
                    <a:pt x="870815" y="1460"/>
                  </a:cubicBezTo>
                  <a:cubicBezTo>
                    <a:pt x="772407" y="48369"/>
                    <a:pt x="664763" y="72671"/>
                    <a:pt x="555747" y="72600"/>
                  </a:cubicBezTo>
                  <a:close/>
                </a:path>
              </a:pathLst>
            </a:custGeom>
            <a:grpFill/>
            <a:ln w="23463" cap="flat">
              <a:solidFill>
                <a:schemeClr val="tx1"/>
              </a:solid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2E804A5D-18C6-514A-B875-448687A78571}"/>
                </a:ext>
              </a:extLst>
            </p:cNvPr>
            <p:cNvSpPr/>
            <p:nvPr/>
          </p:nvSpPr>
          <p:spPr>
            <a:xfrm>
              <a:off x="9319415" y="4834761"/>
              <a:ext cx="789837" cy="966201"/>
            </a:xfrm>
            <a:custGeom>
              <a:avLst/>
              <a:gdLst>
                <a:gd name="connsiteX0" fmla="*/ 1944 w 789837"/>
                <a:gd name="connsiteY0" fmla="*/ 578608 h 966201"/>
                <a:gd name="connsiteX1" fmla="*/ 221409 w 789837"/>
                <a:gd name="connsiteY1" fmla="*/ 958770 h 966201"/>
                <a:gd name="connsiteX2" fmla="*/ 242217 w 789837"/>
                <a:gd name="connsiteY2" fmla="*/ 964070 h 966201"/>
                <a:gd name="connsiteX3" fmla="*/ 242498 w 789837"/>
                <a:gd name="connsiteY3" fmla="*/ 963902 h 966201"/>
                <a:gd name="connsiteX4" fmla="*/ 789824 w 789837"/>
                <a:gd name="connsiteY4" fmla="*/ 15676 h 966201"/>
                <a:gd name="connsiteX5" fmla="*/ 775427 w 789837"/>
                <a:gd name="connsiteY5" fmla="*/ 14 h 966201"/>
                <a:gd name="connsiteX6" fmla="*/ 774851 w 789837"/>
                <a:gd name="connsiteY6" fmla="*/ 0 h 966201"/>
                <a:gd name="connsiteX7" fmla="*/ 336132 w 789837"/>
                <a:gd name="connsiteY7" fmla="*/ 0 h 966201"/>
                <a:gd name="connsiteX8" fmla="*/ 321651 w 789837"/>
                <a:gd name="connsiteY8" fmla="*/ 13567 h 966201"/>
                <a:gd name="connsiteX9" fmla="*/ 6443 w 789837"/>
                <a:gd name="connsiteY9" fmla="*/ 559206 h 966201"/>
                <a:gd name="connsiteX10" fmla="*/ 1944 w 789837"/>
                <a:gd name="connsiteY10" fmla="*/ 578608 h 96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37" h="966201">
                  <a:moveTo>
                    <a:pt x="1944" y="578608"/>
                  </a:moveTo>
                  <a:lnTo>
                    <a:pt x="221409" y="958770"/>
                  </a:lnTo>
                  <a:cubicBezTo>
                    <a:pt x="225690" y="965982"/>
                    <a:pt x="235004" y="968351"/>
                    <a:pt x="242217" y="964070"/>
                  </a:cubicBezTo>
                  <a:cubicBezTo>
                    <a:pt x="242315" y="964014"/>
                    <a:pt x="242406" y="963958"/>
                    <a:pt x="242498" y="963902"/>
                  </a:cubicBezTo>
                  <a:cubicBezTo>
                    <a:pt x="566760" y="754187"/>
                    <a:pt x="770415" y="401356"/>
                    <a:pt x="789824" y="15676"/>
                  </a:cubicBezTo>
                  <a:cubicBezTo>
                    <a:pt x="790175" y="7374"/>
                    <a:pt x="783729" y="366"/>
                    <a:pt x="775427" y="14"/>
                  </a:cubicBezTo>
                  <a:cubicBezTo>
                    <a:pt x="775238" y="7"/>
                    <a:pt x="775041" y="0"/>
                    <a:pt x="774851" y="0"/>
                  </a:cubicBezTo>
                  <a:lnTo>
                    <a:pt x="336132" y="0"/>
                  </a:lnTo>
                  <a:cubicBezTo>
                    <a:pt x="328491" y="21"/>
                    <a:pt x="322172" y="5947"/>
                    <a:pt x="321651" y="13567"/>
                  </a:cubicBezTo>
                  <a:cubicBezTo>
                    <a:pt x="303831" y="233545"/>
                    <a:pt x="188103" y="433875"/>
                    <a:pt x="6443" y="559206"/>
                  </a:cubicBezTo>
                  <a:cubicBezTo>
                    <a:pt x="88" y="563494"/>
                    <a:pt x="-1873" y="571958"/>
                    <a:pt x="1944" y="578608"/>
                  </a:cubicBezTo>
                  <a:close/>
                </a:path>
              </a:pathLst>
            </a:custGeom>
            <a:grpFill/>
            <a:ln w="23463" cap="flat">
              <a:solidFill>
                <a:schemeClr val="tx1"/>
              </a:solid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02B17609-4845-0B40-ABDC-1D11A4E550DF}"/>
                </a:ext>
              </a:extLst>
            </p:cNvPr>
            <p:cNvSpPr/>
            <p:nvPr/>
          </p:nvSpPr>
          <p:spPr>
            <a:xfrm>
              <a:off x="9182019" y="3665133"/>
              <a:ext cx="665449" cy="651494"/>
            </a:xfrm>
            <a:custGeom>
              <a:avLst/>
              <a:gdLst>
                <a:gd name="connsiteX0" fmla="*/ 304185 w 665449"/>
                <a:gd name="connsiteY0" fmla="*/ 648732 h 651494"/>
                <a:gd name="connsiteX1" fmla="*/ 659251 w 665449"/>
                <a:gd name="connsiteY1" fmla="*/ 390745 h 651494"/>
                <a:gd name="connsiteX2" fmla="*/ 662604 w 665449"/>
                <a:gd name="connsiteY2" fmla="*/ 369838 h 651494"/>
                <a:gd name="connsiteX3" fmla="*/ 662204 w 665449"/>
                <a:gd name="connsiteY3" fmla="*/ 369305 h 651494"/>
                <a:gd name="connsiteX4" fmla="*/ 156071 w 665449"/>
                <a:gd name="connsiteY4" fmla="*/ 1093 h 651494"/>
                <a:gd name="connsiteX5" fmla="*/ 136493 w 665449"/>
                <a:gd name="connsiteY5" fmla="*/ 9427 h 651494"/>
                <a:gd name="connsiteX6" fmla="*/ 136107 w 665449"/>
                <a:gd name="connsiteY6" fmla="*/ 10513 h 651494"/>
                <a:gd name="connsiteX7" fmla="*/ 716 w 665449"/>
                <a:gd name="connsiteY7" fmla="*/ 427932 h 651494"/>
                <a:gd name="connsiteX8" fmla="*/ 9082 w 665449"/>
                <a:gd name="connsiteY8" fmla="*/ 445857 h 651494"/>
                <a:gd name="connsiteX9" fmla="*/ 284432 w 665449"/>
                <a:gd name="connsiteY9" fmla="*/ 646272 h 651494"/>
                <a:gd name="connsiteX10" fmla="*/ 304185 w 665449"/>
                <a:gd name="connsiteY10" fmla="*/ 648732 h 65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449" h="651494">
                  <a:moveTo>
                    <a:pt x="304185" y="648732"/>
                  </a:moveTo>
                  <a:lnTo>
                    <a:pt x="659251" y="390745"/>
                  </a:lnTo>
                  <a:cubicBezTo>
                    <a:pt x="665950" y="385898"/>
                    <a:pt x="667455" y="376538"/>
                    <a:pt x="662604" y="369838"/>
                  </a:cubicBezTo>
                  <a:cubicBezTo>
                    <a:pt x="662478" y="369657"/>
                    <a:pt x="662344" y="369479"/>
                    <a:pt x="662204" y="369305"/>
                  </a:cubicBezTo>
                  <a:cubicBezTo>
                    <a:pt x="528873" y="204128"/>
                    <a:pt x="354271" y="77105"/>
                    <a:pt x="156071" y="1093"/>
                  </a:cubicBezTo>
                  <a:cubicBezTo>
                    <a:pt x="148367" y="-2011"/>
                    <a:pt x="139601" y="1720"/>
                    <a:pt x="136493" y="9427"/>
                  </a:cubicBezTo>
                  <a:cubicBezTo>
                    <a:pt x="136353" y="9784"/>
                    <a:pt x="136219" y="10146"/>
                    <a:pt x="136107" y="10513"/>
                  </a:cubicBezTo>
                  <a:lnTo>
                    <a:pt x="716" y="427932"/>
                  </a:lnTo>
                  <a:cubicBezTo>
                    <a:pt x="-1646" y="435177"/>
                    <a:pt x="2010" y="443015"/>
                    <a:pt x="9082" y="445857"/>
                  </a:cubicBezTo>
                  <a:cubicBezTo>
                    <a:pt x="115236" y="490285"/>
                    <a:pt x="209524" y="558916"/>
                    <a:pt x="284432" y="646272"/>
                  </a:cubicBezTo>
                  <a:cubicBezTo>
                    <a:pt x="289353" y="652142"/>
                    <a:pt x="297971" y="653210"/>
                    <a:pt x="304185" y="648732"/>
                  </a:cubicBezTo>
                  <a:close/>
                </a:path>
              </a:pathLst>
            </a:custGeom>
            <a:grpFill/>
            <a:ln w="23463" cap="flat">
              <a:solidFill>
                <a:schemeClr val="tx1"/>
              </a:solidFill>
              <a:prstDash val="solid"/>
              <a:miter/>
            </a:ln>
          </p:spPr>
          <p:txBody>
            <a:bodyPr rtlCol="0" anchor="ctr"/>
            <a:lstStyle/>
            <a:p>
              <a:endParaRPr lang="en-US"/>
            </a:p>
          </p:txBody>
        </p:sp>
      </p:grpSp>
      <p:sp>
        <p:nvSpPr>
          <p:cNvPr id="12" name="Rectangle 11">
            <a:extLst>
              <a:ext uri="{FF2B5EF4-FFF2-40B4-BE49-F238E27FC236}">
                <a16:creationId xmlns:a16="http://schemas.microsoft.com/office/drawing/2014/main" id="{DBE5D814-4F96-4842-B04E-91DA82BD44AD}"/>
              </a:ext>
            </a:extLst>
          </p:cNvPr>
          <p:cNvSpPr/>
          <p:nvPr/>
        </p:nvSpPr>
        <p:spPr>
          <a:xfrm>
            <a:off x="5029200" y="0"/>
            <a:ext cx="71628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a:extLst>
              <a:ext uri="{FF2B5EF4-FFF2-40B4-BE49-F238E27FC236}">
                <a16:creationId xmlns:a16="http://schemas.microsoft.com/office/drawing/2014/main" id="{B05BB515-DA4C-7A42-832C-3FB47A4F0F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02020" y="2002538"/>
            <a:ext cx="1663700" cy="1663700"/>
          </a:xfrm>
          <a:prstGeom prst="rect">
            <a:avLst/>
          </a:prstGeom>
        </p:spPr>
      </p:pic>
      <p:pic>
        <p:nvPicPr>
          <p:cNvPr id="65" name="Graphic 64">
            <a:extLst>
              <a:ext uri="{FF2B5EF4-FFF2-40B4-BE49-F238E27FC236}">
                <a16:creationId xmlns:a16="http://schemas.microsoft.com/office/drawing/2014/main" id="{802FACC9-02A2-9C49-9CB8-A7EFC279CD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722670" y="3301736"/>
            <a:ext cx="1422400" cy="1422400"/>
          </a:xfrm>
          <a:prstGeom prst="rect">
            <a:avLst/>
          </a:prstGeom>
        </p:spPr>
      </p:pic>
      <p:pic>
        <p:nvPicPr>
          <p:cNvPr id="62" name="Graphic 61">
            <a:extLst>
              <a:ext uri="{FF2B5EF4-FFF2-40B4-BE49-F238E27FC236}">
                <a16:creationId xmlns:a16="http://schemas.microsoft.com/office/drawing/2014/main" id="{7DAB32BD-68A5-B540-9A1E-78DA4AD190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843320" y="4475695"/>
            <a:ext cx="1181100" cy="1181100"/>
          </a:xfrm>
          <a:prstGeom prst="rect">
            <a:avLst/>
          </a:prstGeom>
        </p:spPr>
      </p:pic>
      <p:pic>
        <p:nvPicPr>
          <p:cNvPr id="59" name="Graphic 58">
            <a:extLst>
              <a:ext uri="{FF2B5EF4-FFF2-40B4-BE49-F238E27FC236}">
                <a16:creationId xmlns:a16="http://schemas.microsoft.com/office/drawing/2014/main" id="{CB38CDF8-F7CF-2740-A85C-ACDEC08235B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957620" y="5545139"/>
            <a:ext cx="952500" cy="952500"/>
          </a:xfrm>
          <a:prstGeom prst="rect">
            <a:avLst/>
          </a:prstGeom>
        </p:spPr>
      </p:pic>
      <p:sp>
        <p:nvSpPr>
          <p:cNvPr id="44" name="Slide Number Placeholder 43">
            <a:extLst>
              <a:ext uri="{FF2B5EF4-FFF2-40B4-BE49-F238E27FC236}">
                <a16:creationId xmlns:a16="http://schemas.microsoft.com/office/drawing/2014/main" id="{B3DC1C46-4C50-6C4F-A3C8-38E9D0D11D27}"/>
              </a:ext>
            </a:extLst>
          </p:cNvPr>
          <p:cNvSpPr>
            <a:spLocks noGrp="1"/>
          </p:cNvSpPr>
          <p:nvPr>
            <p:ph type="sldNum" sz="quarter" idx="11"/>
          </p:nvPr>
        </p:nvSpPr>
        <p:spPr/>
        <p:txBody>
          <a:bodyPr/>
          <a:lstStyle/>
          <a:p>
            <a:fld id="{4E547FC5-224D-4B2B-AB96-D4331BB3CBEC}" type="slidenum">
              <a:rPr lang="en-US" smtClean="0">
                <a:solidFill>
                  <a:schemeClr val="bg1"/>
                </a:solidFill>
              </a:rPr>
              <a:pPr/>
              <a:t>3</a:t>
            </a:fld>
            <a:endParaRPr lang="en-US" dirty="0">
              <a:solidFill>
                <a:schemeClr val="bg1"/>
              </a:solidFill>
            </a:endParaRPr>
          </a:p>
        </p:txBody>
      </p:sp>
      <p:sp>
        <p:nvSpPr>
          <p:cNvPr id="20" name="Footer Placeholder 19">
            <a:extLst>
              <a:ext uri="{FF2B5EF4-FFF2-40B4-BE49-F238E27FC236}">
                <a16:creationId xmlns:a16="http://schemas.microsoft.com/office/drawing/2014/main" id="{FF01FD5E-D77A-6C42-BCE7-C1024C750A72}"/>
              </a:ext>
            </a:extLst>
          </p:cNvPr>
          <p:cNvSpPr>
            <a:spLocks noGrp="1"/>
          </p:cNvSpPr>
          <p:nvPr>
            <p:ph type="ftr" sz="quarter" idx="10"/>
          </p:nvPr>
        </p:nvSpPr>
        <p:spPr/>
        <p:txBody>
          <a:bodyPr/>
          <a:lstStyle/>
          <a:p>
            <a:r>
              <a:rPr lang="en-US" dirty="0"/>
              <a:t>© Leadership Circle | All Rights Reserved</a:t>
            </a:r>
          </a:p>
        </p:txBody>
      </p:sp>
      <p:grpSp>
        <p:nvGrpSpPr>
          <p:cNvPr id="7" name="Group 6">
            <a:extLst>
              <a:ext uri="{FF2B5EF4-FFF2-40B4-BE49-F238E27FC236}">
                <a16:creationId xmlns:a16="http://schemas.microsoft.com/office/drawing/2014/main" id="{19003A0A-C957-ED42-8E9A-2CC704693664}"/>
              </a:ext>
            </a:extLst>
          </p:cNvPr>
          <p:cNvGrpSpPr/>
          <p:nvPr/>
        </p:nvGrpSpPr>
        <p:grpSpPr>
          <a:xfrm>
            <a:off x="1957620" y="5545139"/>
            <a:ext cx="952500" cy="952500"/>
            <a:chOff x="2413413" y="5688953"/>
            <a:chExt cx="952500" cy="952500"/>
          </a:xfrm>
        </p:grpSpPr>
        <p:pic>
          <p:nvPicPr>
            <p:cNvPr id="114" name="Graphic 113">
              <a:extLst>
                <a:ext uri="{FF2B5EF4-FFF2-40B4-BE49-F238E27FC236}">
                  <a16:creationId xmlns:a16="http://schemas.microsoft.com/office/drawing/2014/main" id="{0D1C9168-9284-D346-B3CB-3660F5C8A2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413413" y="5688953"/>
              <a:ext cx="952500" cy="952500"/>
            </a:xfrm>
            <a:prstGeom prst="rect">
              <a:avLst/>
            </a:prstGeom>
          </p:spPr>
        </p:pic>
        <p:sp>
          <p:nvSpPr>
            <p:cNvPr id="6" name="TextBox 5">
              <a:extLst>
                <a:ext uri="{FF2B5EF4-FFF2-40B4-BE49-F238E27FC236}">
                  <a16:creationId xmlns:a16="http://schemas.microsoft.com/office/drawing/2014/main" id="{DE755D4D-D4EE-164F-9EF3-5CD1A4EFD066}"/>
                </a:ext>
              </a:extLst>
            </p:cNvPr>
            <p:cNvSpPr txBox="1"/>
            <p:nvPr/>
          </p:nvSpPr>
          <p:spPr>
            <a:xfrm>
              <a:off x="2413413" y="6088259"/>
              <a:ext cx="952500" cy="153888"/>
            </a:xfrm>
            <a:prstGeom prst="rect">
              <a:avLst/>
            </a:prstGeom>
            <a:noFill/>
          </p:spPr>
          <p:txBody>
            <a:bodyPr wrap="square" lIns="0" tIns="0" rIns="0" bIns="0" rtlCol="0">
              <a:spAutoFit/>
            </a:bodyPr>
            <a:lstStyle/>
            <a:p>
              <a:pPr algn="ctr"/>
              <a:r>
                <a:rPr lang="en-US" sz="1000" b="1" dirty="0">
                  <a:solidFill>
                    <a:schemeClr val="bg1"/>
                  </a:solidFill>
                </a:rPr>
                <a:t>EGOCENTRIC</a:t>
              </a:r>
            </a:p>
          </p:txBody>
        </p:sp>
      </p:grpSp>
      <p:grpSp>
        <p:nvGrpSpPr>
          <p:cNvPr id="8" name="Group 7">
            <a:extLst>
              <a:ext uri="{FF2B5EF4-FFF2-40B4-BE49-F238E27FC236}">
                <a16:creationId xmlns:a16="http://schemas.microsoft.com/office/drawing/2014/main" id="{F0ACE66B-E146-1C42-8DF8-147484208D08}"/>
              </a:ext>
            </a:extLst>
          </p:cNvPr>
          <p:cNvGrpSpPr/>
          <p:nvPr/>
        </p:nvGrpSpPr>
        <p:grpSpPr>
          <a:xfrm>
            <a:off x="1843320" y="4477716"/>
            <a:ext cx="1181100" cy="1181100"/>
            <a:chOff x="2299113" y="4621530"/>
            <a:chExt cx="1181100" cy="1181100"/>
          </a:xfrm>
        </p:grpSpPr>
        <p:pic>
          <p:nvPicPr>
            <p:cNvPr id="111" name="Graphic 110">
              <a:extLst>
                <a:ext uri="{FF2B5EF4-FFF2-40B4-BE49-F238E27FC236}">
                  <a16:creationId xmlns:a16="http://schemas.microsoft.com/office/drawing/2014/main" id="{A6595EE5-ECD9-F745-938F-8A9DA70ADB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299113" y="4621530"/>
              <a:ext cx="1181100" cy="1181100"/>
            </a:xfrm>
            <a:prstGeom prst="rect">
              <a:avLst/>
            </a:prstGeom>
          </p:spPr>
        </p:pic>
        <p:sp>
          <p:nvSpPr>
            <p:cNvPr id="48" name="TextBox 47">
              <a:extLst>
                <a:ext uri="{FF2B5EF4-FFF2-40B4-BE49-F238E27FC236}">
                  <a16:creationId xmlns:a16="http://schemas.microsoft.com/office/drawing/2014/main" id="{5B476331-1285-934D-8707-CFC924BC0574}"/>
                </a:ext>
              </a:extLst>
            </p:cNvPr>
            <p:cNvSpPr txBox="1"/>
            <p:nvPr/>
          </p:nvSpPr>
          <p:spPr>
            <a:xfrm>
              <a:off x="2413413" y="5159425"/>
              <a:ext cx="952500" cy="169277"/>
            </a:xfrm>
            <a:prstGeom prst="rect">
              <a:avLst/>
            </a:prstGeom>
            <a:noFill/>
          </p:spPr>
          <p:txBody>
            <a:bodyPr wrap="square" lIns="0" tIns="0" rIns="0" bIns="0" rtlCol="0">
              <a:spAutoFit/>
            </a:bodyPr>
            <a:lstStyle/>
            <a:p>
              <a:pPr algn="ctr"/>
              <a:r>
                <a:rPr lang="en-US" sz="1100" b="1" dirty="0">
                  <a:solidFill>
                    <a:schemeClr val="bg1"/>
                  </a:solidFill>
                </a:rPr>
                <a:t>REACTIVE</a:t>
              </a:r>
            </a:p>
          </p:txBody>
        </p:sp>
      </p:grpSp>
      <p:grpSp>
        <p:nvGrpSpPr>
          <p:cNvPr id="9" name="Group 8">
            <a:extLst>
              <a:ext uri="{FF2B5EF4-FFF2-40B4-BE49-F238E27FC236}">
                <a16:creationId xmlns:a16="http://schemas.microsoft.com/office/drawing/2014/main" id="{5B9C838F-7B16-3F4E-90AA-C2DC2719C415}"/>
              </a:ext>
            </a:extLst>
          </p:cNvPr>
          <p:cNvGrpSpPr/>
          <p:nvPr/>
        </p:nvGrpSpPr>
        <p:grpSpPr>
          <a:xfrm>
            <a:off x="1722670" y="3301736"/>
            <a:ext cx="1422400" cy="1422400"/>
            <a:chOff x="2178463" y="3445550"/>
            <a:chExt cx="1422400" cy="1422400"/>
          </a:xfrm>
        </p:grpSpPr>
        <p:pic>
          <p:nvPicPr>
            <p:cNvPr id="105" name="Graphic 104">
              <a:extLst>
                <a:ext uri="{FF2B5EF4-FFF2-40B4-BE49-F238E27FC236}">
                  <a16:creationId xmlns:a16="http://schemas.microsoft.com/office/drawing/2014/main" id="{173490C3-CB76-A749-93F1-AC4CE523E4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178463" y="3445550"/>
              <a:ext cx="1422400" cy="1422400"/>
            </a:xfrm>
            <a:prstGeom prst="rect">
              <a:avLst/>
            </a:prstGeom>
          </p:spPr>
        </p:pic>
        <p:sp>
          <p:nvSpPr>
            <p:cNvPr id="50" name="TextBox 49">
              <a:extLst>
                <a:ext uri="{FF2B5EF4-FFF2-40B4-BE49-F238E27FC236}">
                  <a16:creationId xmlns:a16="http://schemas.microsoft.com/office/drawing/2014/main" id="{A53B60C6-7D96-AE4A-8BEE-C4E67EBAAEA7}"/>
                </a:ext>
              </a:extLst>
            </p:cNvPr>
            <p:cNvSpPr txBox="1"/>
            <p:nvPr/>
          </p:nvSpPr>
          <p:spPr>
            <a:xfrm>
              <a:off x="2413413" y="4084565"/>
              <a:ext cx="952500" cy="184666"/>
            </a:xfrm>
            <a:prstGeom prst="rect">
              <a:avLst/>
            </a:prstGeom>
            <a:noFill/>
          </p:spPr>
          <p:txBody>
            <a:bodyPr wrap="square" lIns="0" tIns="0" rIns="0" bIns="0" rtlCol="0">
              <a:spAutoFit/>
            </a:bodyPr>
            <a:lstStyle/>
            <a:p>
              <a:pPr algn="ctr"/>
              <a:r>
                <a:rPr lang="en-US" sz="1200" b="1" dirty="0">
                  <a:solidFill>
                    <a:schemeClr val="bg1"/>
                  </a:solidFill>
                </a:rPr>
                <a:t>CREATIVE</a:t>
              </a:r>
            </a:p>
          </p:txBody>
        </p:sp>
      </p:grpSp>
      <p:grpSp>
        <p:nvGrpSpPr>
          <p:cNvPr id="10" name="Group 9">
            <a:extLst>
              <a:ext uri="{FF2B5EF4-FFF2-40B4-BE49-F238E27FC236}">
                <a16:creationId xmlns:a16="http://schemas.microsoft.com/office/drawing/2014/main" id="{BCC3134F-B410-BD4C-9EF3-227150D7C5B2}"/>
              </a:ext>
            </a:extLst>
          </p:cNvPr>
          <p:cNvGrpSpPr/>
          <p:nvPr/>
        </p:nvGrpSpPr>
        <p:grpSpPr>
          <a:xfrm>
            <a:off x="1602020" y="2002538"/>
            <a:ext cx="1663700" cy="1663700"/>
            <a:chOff x="2057813" y="2146352"/>
            <a:chExt cx="1663700" cy="1663700"/>
          </a:xfrm>
        </p:grpSpPr>
        <p:pic>
          <p:nvPicPr>
            <p:cNvPr id="109" name="Graphic 108">
              <a:extLst>
                <a:ext uri="{FF2B5EF4-FFF2-40B4-BE49-F238E27FC236}">
                  <a16:creationId xmlns:a16="http://schemas.microsoft.com/office/drawing/2014/main" id="{912848DF-483F-D243-A049-C60FD2A647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057813" y="2146352"/>
              <a:ext cx="1663700" cy="1663700"/>
            </a:xfrm>
            <a:prstGeom prst="rect">
              <a:avLst/>
            </a:prstGeom>
          </p:spPr>
        </p:pic>
        <p:sp>
          <p:nvSpPr>
            <p:cNvPr id="51" name="TextBox 50">
              <a:extLst>
                <a:ext uri="{FF2B5EF4-FFF2-40B4-BE49-F238E27FC236}">
                  <a16:creationId xmlns:a16="http://schemas.microsoft.com/office/drawing/2014/main" id="{974C8A61-5250-764D-80D2-982B1AA4C10E}"/>
                </a:ext>
              </a:extLst>
            </p:cNvPr>
            <p:cNvSpPr txBox="1"/>
            <p:nvPr/>
          </p:nvSpPr>
          <p:spPr>
            <a:xfrm>
              <a:off x="2413413" y="2899060"/>
              <a:ext cx="952500" cy="215444"/>
            </a:xfrm>
            <a:prstGeom prst="rect">
              <a:avLst/>
            </a:prstGeom>
            <a:noFill/>
          </p:spPr>
          <p:txBody>
            <a:bodyPr wrap="square" lIns="0" tIns="0" rIns="0" bIns="0" rtlCol="0">
              <a:spAutoFit/>
            </a:bodyPr>
            <a:lstStyle/>
            <a:p>
              <a:pPr algn="ctr"/>
              <a:r>
                <a:rPr lang="en-US" sz="1400" b="1" dirty="0">
                  <a:solidFill>
                    <a:schemeClr val="bg1"/>
                  </a:solidFill>
                </a:rPr>
                <a:t>INTEGRAL</a:t>
              </a:r>
            </a:p>
          </p:txBody>
        </p:sp>
      </p:grpSp>
      <p:grpSp>
        <p:nvGrpSpPr>
          <p:cNvPr id="11" name="Group 10">
            <a:extLst>
              <a:ext uri="{FF2B5EF4-FFF2-40B4-BE49-F238E27FC236}">
                <a16:creationId xmlns:a16="http://schemas.microsoft.com/office/drawing/2014/main" id="{53605B7A-9276-4945-8C5A-4CD8606AA2F8}"/>
              </a:ext>
            </a:extLst>
          </p:cNvPr>
          <p:cNvGrpSpPr/>
          <p:nvPr/>
        </p:nvGrpSpPr>
        <p:grpSpPr>
          <a:xfrm>
            <a:off x="1481370" y="575733"/>
            <a:ext cx="1905000" cy="1905000"/>
            <a:chOff x="1937163" y="719547"/>
            <a:chExt cx="1905000" cy="1905000"/>
          </a:xfrm>
        </p:grpSpPr>
        <p:pic>
          <p:nvPicPr>
            <p:cNvPr id="113" name="Graphic 112">
              <a:extLst>
                <a:ext uri="{FF2B5EF4-FFF2-40B4-BE49-F238E27FC236}">
                  <a16:creationId xmlns:a16="http://schemas.microsoft.com/office/drawing/2014/main" id="{F1DC71E1-E433-1442-8D9C-0E52D5C593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937163" y="719547"/>
              <a:ext cx="1905000" cy="1905000"/>
            </a:xfrm>
            <a:prstGeom prst="rect">
              <a:avLst/>
            </a:prstGeom>
          </p:spPr>
        </p:pic>
        <p:sp>
          <p:nvSpPr>
            <p:cNvPr id="52" name="TextBox 51">
              <a:extLst>
                <a:ext uri="{FF2B5EF4-FFF2-40B4-BE49-F238E27FC236}">
                  <a16:creationId xmlns:a16="http://schemas.microsoft.com/office/drawing/2014/main" id="{CB8CE3D6-F4FA-4749-A2DF-EBAF61520C3F}"/>
                </a:ext>
              </a:extLst>
            </p:cNvPr>
            <p:cNvSpPr txBox="1"/>
            <p:nvPr/>
          </p:nvSpPr>
          <p:spPr>
            <a:xfrm>
              <a:off x="2413413" y="1595103"/>
              <a:ext cx="952500" cy="246221"/>
            </a:xfrm>
            <a:prstGeom prst="rect">
              <a:avLst/>
            </a:prstGeom>
            <a:noFill/>
          </p:spPr>
          <p:txBody>
            <a:bodyPr wrap="square" lIns="0" tIns="0" rIns="0" bIns="0" rtlCol="0">
              <a:spAutoFit/>
            </a:bodyPr>
            <a:lstStyle/>
            <a:p>
              <a:pPr algn="ctr"/>
              <a:r>
                <a:rPr lang="en-US" sz="1600" b="1" dirty="0">
                  <a:solidFill>
                    <a:schemeClr val="bg1"/>
                  </a:solidFill>
                </a:rPr>
                <a:t>UNITIVE</a:t>
              </a:r>
            </a:p>
          </p:txBody>
        </p:sp>
      </p:grpSp>
      <p:sp>
        <p:nvSpPr>
          <p:cNvPr id="70" name="Left Brace 69">
            <a:extLst>
              <a:ext uri="{FF2B5EF4-FFF2-40B4-BE49-F238E27FC236}">
                <a16:creationId xmlns:a16="http://schemas.microsoft.com/office/drawing/2014/main" id="{EAF7D0EF-E982-2845-A414-450D64B9558C}"/>
              </a:ext>
            </a:extLst>
          </p:cNvPr>
          <p:cNvSpPr/>
          <p:nvPr/>
        </p:nvSpPr>
        <p:spPr>
          <a:xfrm rot="10800000">
            <a:off x="3629841" y="4475011"/>
            <a:ext cx="360323" cy="1455324"/>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71" name="TextBox 70">
            <a:extLst>
              <a:ext uri="{FF2B5EF4-FFF2-40B4-BE49-F238E27FC236}">
                <a16:creationId xmlns:a16="http://schemas.microsoft.com/office/drawing/2014/main" id="{08F46D40-989D-7143-8609-0F0D2DBFC979}"/>
              </a:ext>
            </a:extLst>
          </p:cNvPr>
          <p:cNvSpPr txBox="1"/>
          <p:nvPr/>
        </p:nvSpPr>
        <p:spPr>
          <a:xfrm>
            <a:off x="5352860" y="5033407"/>
            <a:ext cx="1930033" cy="338532"/>
          </a:xfrm>
          <a:prstGeom prst="rect">
            <a:avLst/>
          </a:prstGeom>
          <a:noFill/>
        </p:spPr>
        <p:txBody>
          <a:bodyPr wrap="square" lIns="91418" tIns="45709" rIns="91418" bIns="45709" rtlCol="0">
            <a:spAutoFit/>
          </a:bodyPr>
          <a:lstStyle/>
          <a:p>
            <a:r>
              <a:rPr lang="en-US" sz="1600" b="1" dirty="0">
                <a:solidFill>
                  <a:schemeClr val="bg1"/>
                </a:solidFill>
                <a:latin typeface="Helvetica" pitchFamily="2" charset="0"/>
                <a:cs typeface="Gotham Medium" pitchFamily="2" charset="0"/>
              </a:rPr>
              <a:t>Socialized Mind</a:t>
            </a:r>
          </a:p>
        </p:txBody>
      </p:sp>
      <p:sp>
        <p:nvSpPr>
          <p:cNvPr id="72" name="Left Brace 71">
            <a:extLst>
              <a:ext uri="{FF2B5EF4-FFF2-40B4-BE49-F238E27FC236}">
                <a16:creationId xmlns:a16="http://schemas.microsoft.com/office/drawing/2014/main" id="{6689548C-BD47-2142-B8A5-DF62CA7D62D0}"/>
              </a:ext>
            </a:extLst>
          </p:cNvPr>
          <p:cNvSpPr/>
          <p:nvPr/>
        </p:nvSpPr>
        <p:spPr>
          <a:xfrm rot="10800000">
            <a:off x="3991462" y="3442738"/>
            <a:ext cx="360323" cy="1448126"/>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73" name="TextBox 72">
            <a:extLst>
              <a:ext uri="{FF2B5EF4-FFF2-40B4-BE49-F238E27FC236}">
                <a16:creationId xmlns:a16="http://schemas.microsoft.com/office/drawing/2014/main" id="{55C8EE34-22EA-3348-9516-BDB66CBD5F8B}"/>
              </a:ext>
            </a:extLst>
          </p:cNvPr>
          <p:cNvSpPr txBox="1"/>
          <p:nvPr/>
        </p:nvSpPr>
        <p:spPr>
          <a:xfrm>
            <a:off x="5352860" y="3995734"/>
            <a:ext cx="2400680" cy="338532"/>
          </a:xfrm>
          <a:prstGeom prst="rect">
            <a:avLst/>
          </a:prstGeom>
          <a:noFill/>
        </p:spPr>
        <p:txBody>
          <a:bodyPr wrap="square" lIns="91418" tIns="45709" rIns="91418" bIns="45709" rtlCol="0">
            <a:spAutoFit/>
          </a:bodyPr>
          <a:lstStyle/>
          <a:p>
            <a:r>
              <a:rPr lang="en-US" sz="1600" b="1" dirty="0">
                <a:solidFill>
                  <a:schemeClr val="bg1"/>
                </a:solidFill>
                <a:latin typeface="Helvetica" pitchFamily="2" charset="0"/>
                <a:cs typeface="Gotham Medium" pitchFamily="2" charset="0"/>
              </a:rPr>
              <a:t>Self-Authoring Mind </a:t>
            </a:r>
          </a:p>
        </p:txBody>
      </p:sp>
      <p:sp>
        <p:nvSpPr>
          <p:cNvPr id="74" name="Left Brace 73">
            <a:extLst>
              <a:ext uri="{FF2B5EF4-FFF2-40B4-BE49-F238E27FC236}">
                <a16:creationId xmlns:a16="http://schemas.microsoft.com/office/drawing/2014/main" id="{99B46083-1ADE-0145-B6DE-3B4E93365941}"/>
              </a:ext>
            </a:extLst>
          </p:cNvPr>
          <p:cNvSpPr/>
          <p:nvPr/>
        </p:nvSpPr>
        <p:spPr>
          <a:xfrm rot="10800000">
            <a:off x="3598280" y="1986776"/>
            <a:ext cx="360323" cy="1618553"/>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75" name="TextBox 74">
            <a:extLst>
              <a:ext uri="{FF2B5EF4-FFF2-40B4-BE49-F238E27FC236}">
                <a16:creationId xmlns:a16="http://schemas.microsoft.com/office/drawing/2014/main" id="{6A7D60B3-3DAB-6E4A-A4D1-CAF86E19ACE6}"/>
              </a:ext>
            </a:extLst>
          </p:cNvPr>
          <p:cNvSpPr txBox="1"/>
          <p:nvPr/>
        </p:nvSpPr>
        <p:spPr>
          <a:xfrm>
            <a:off x="5352860" y="2626787"/>
            <a:ext cx="2795685" cy="338532"/>
          </a:xfrm>
          <a:prstGeom prst="rect">
            <a:avLst/>
          </a:prstGeom>
          <a:noFill/>
        </p:spPr>
        <p:txBody>
          <a:bodyPr wrap="square" lIns="91418" tIns="45709" rIns="91418" bIns="45709" rtlCol="0">
            <a:spAutoFit/>
          </a:bodyPr>
          <a:lstStyle/>
          <a:p>
            <a:r>
              <a:rPr lang="en-US" sz="1600" b="1" dirty="0">
                <a:solidFill>
                  <a:schemeClr val="bg1"/>
                </a:solidFill>
                <a:latin typeface="Helvetica" pitchFamily="2" charset="0"/>
                <a:cs typeface="Gotham Medium" pitchFamily="2" charset="0"/>
              </a:rPr>
              <a:t>Self-Transforming Mind</a:t>
            </a:r>
          </a:p>
        </p:txBody>
      </p:sp>
      <p:sp>
        <p:nvSpPr>
          <p:cNvPr id="76" name="Title 1">
            <a:extLst>
              <a:ext uri="{FF2B5EF4-FFF2-40B4-BE49-F238E27FC236}">
                <a16:creationId xmlns:a16="http://schemas.microsoft.com/office/drawing/2014/main" id="{43481CFF-85B8-5845-97FA-0DF8F438033E}"/>
              </a:ext>
            </a:extLst>
          </p:cNvPr>
          <p:cNvSpPr>
            <a:spLocks noGrp="1"/>
          </p:cNvSpPr>
          <p:nvPr>
            <p:ph type="title"/>
          </p:nvPr>
        </p:nvSpPr>
        <p:spPr>
          <a:xfrm>
            <a:off x="5352860" y="727756"/>
            <a:ext cx="6538432" cy="681355"/>
          </a:xfrm>
          <a:prstGeom prst="rect">
            <a:avLst/>
          </a:prstGeom>
        </p:spPr>
        <p:txBody>
          <a:bodyPr anchor="t">
            <a:noAutofit/>
          </a:bodyPr>
          <a:lstStyle/>
          <a:p>
            <a:pPr algn="l">
              <a:lnSpc>
                <a:spcPct val="90000"/>
              </a:lnSpc>
            </a:pPr>
            <a:r>
              <a:rPr lang="en-US" sz="3200" dirty="0">
                <a:solidFill>
                  <a:schemeClr val="bg1"/>
                </a:solidFill>
              </a:rPr>
              <a:t>Reactive and Creative Leadership</a:t>
            </a:r>
          </a:p>
        </p:txBody>
      </p:sp>
      <p:sp>
        <p:nvSpPr>
          <p:cNvPr id="77" name="TextBox 76">
            <a:extLst>
              <a:ext uri="{FF2B5EF4-FFF2-40B4-BE49-F238E27FC236}">
                <a16:creationId xmlns:a16="http://schemas.microsoft.com/office/drawing/2014/main" id="{E67A9626-0084-1049-92EB-1C15A1A49F3F}"/>
              </a:ext>
            </a:extLst>
          </p:cNvPr>
          <p:cNvSpPr txBox="1"/>
          <p:nvPr/>
        </p:nvSpPr>
        <p:spPr>
          <a:xfrm>
            <a:off x="5352859" y="1747693"/>
            <a:ext cx="3672205" cy="369310"/>
          </a:xfrm>
          <a:prstGeom prst="rect">
            <a:avLst/>
          </a:prstGeom>
          <a:noFill/>
        </p:spPr>
        <p:txBody>
          <a:bodyPr wrap="square" lIns="91418" tIns="45709" rIns="91418" bIns="45709" rtlCol="0">
            <a:spAutoFit/>
          </a:bodyPr>
          <a:lstStyle/>
          <a:p>
            <a:r>
              <a:rPr lang="en-US" dirty="0">
                <a:solidFill>
                  <a:schemeClr val="bg1"/>
                </a:solidFill>
                <a:latin typeface="Helvetica" pitchFamily="2" charset="0"/>
                <a:cs typeface="Gotham Book" pitchFamily="2" charset="0"/>
              </a:rPr>
              <a:t>Aligned to Adult Development</a:t>
            </a:r>
          </a:p>
        </p:txBody>
      </p:sp>
      <p:pic>
        <p:nvPicPr>
          <p:cNvPr id="100" name="Picture 11">
            <a:extLst>
              <a:ext uri="{FF2B5EF4-FFF2-40B4-BE49-F238E27FC236}">
                <a16:creationId xmlns:a16="http://schemas.microsoft.com/office/drawing/2014/main" id="{3B56302A-3175-1745-83F1-0C461B3E4D4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927725" y="6332319"/>
            <a:ext cx="336550" cy="336550"/>
          </a:xfrm>
          <a:prstGeom prst="rect">
            <a:avLst/>
          </a:prstGeom>
        </p:spPr>
      </p:pic>
      <p:pic>
        <p:nvPicPr>
          <p:cNvPr id="101" name="Picture 7">
            <a:extLst>
              <a:ext uri="{FF2B5EF4-FFF2-40B4-BE49-F238E27FC236}">
                <a16:creationId xmlns:a16="http://schemas.microsoft.com/office/drawing/2014/main" id="{30E401C4-5125-6B40-B2F4-AF1B61F5E0B2}"/>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10867107" y="6350000"/>
            <a:ext cx="1024185" cy="330202"/>
          </a:xfrm>
          <a:prstGeom prst="rect">
            <a:avLst/>
          </a:prstGeom>
        </p:spPr>
      </p:pic>
      <p:cxnSp>
        <p:nvCxnSpPr>
          <p:cNvPr id="14" name="Straight Connector 13">
            <a:extLst>
              <a:ext uri="{FF2B5EF4-FFF2-40B4-BE49-F238E27FC236}">
                <a16:creationId xmlns:a16="http://schemas.microsoft.com/office/drawing/2014/main" id="{5DAB2CF9-8845-E647-8F7C-A2EA377FB3FB}"/>
              </a:ext>
            </a:extLst>
          </p:cNvPr>
          <p:cNvCxnSpPr>
            <a:cxnSpLocks/>
          </p:cNvCxnSpPr>
          <p:nvPr/>
        </p:nvCxnSpPr>
        <p:spPr>
          <a:xfrm>
            <a:off x="4155264" y="279605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1AA306B-7F0A-4041-935E-6A78898E1A65}"/>
              </a:ext>
            </a:extLst>
          </p:cNvPr>
          <p:cNvCxnSpPr>
            <a:cxnSpLocks/>
          </p:cNvCxnSpPr>
          <p:nvPr/>
        </p:nvCxnSpPr>
        <p:spPr>
          <a:xfrm>
            <a:off x="4429125" y="4167653"/>
            <a:ext cx="996744"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41B2ABF-A3CF-1F4C-B962-3EFC323289C0}"/>
              </a:ext>
            </a:extLst>
          </p:cNvPr>
          <p:cNvCxnSpPr>
            <a:cxnSpLocks/>
          </p:cNvCxnSpPr>
          <p:nvPr/>
        </p:nvCxnSpPr>
        <p:spPr>
          <a:xfrm>
            <a:off x="4155264" y="520270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840C688-F99E-334A-9668-A078AE193F73}"/>
              </a:ext>
            </a:extLst>
          </p:cNvPr>
          <p:cNvSpPr txBox="1"/>
          <p:nvPr/>
        </p:nvSpPr>
        <p:spPr>
          <a:xfrm>
            <a:off x="7237422" y="4890864"/>
            <a:ext cx="1930033" cy="523198"/>
          </a:xfrm>
          <a:prstGeom prst="rect">
            <a:avLst/>
          </a:prstGeom>
          <a:noFill/>
        </p:spPr>
        <p:txBody>
          <a:bodyPr wrap="square" lIns="91418" tIns="45709" rIns="91418" bIns="45709" rtlCol="0">
            <a:spAutoFit/>
          </a:bodyPr>
          <a:lstStyle/>
          <a:p>
            <a:r>
              <a:rPr lang="en-US" sz="2800" b="1" dirty="0">
                <a:solidFill>
                  <a:schemeClr val="accent4"/>
                </a:solidFill>
                <a:latin typeface="Helvetica" pitchFamily="2" charset="0"/>
                <a:cs typeface="Gotham Medium" pitchFamily="2" charset="0"/>
              </a:rPr>
              <a:t>80%</a:t>
            </a:r>
          </a:p>
        </p:txBody>
      </p:sp>
      <p:sp>
        <p:nvSpPr>
          <p:cNvPr id="55" name="TextBox 54">
            <a:extLst>
              <a:ext uri="{FF2B5EF4-FFF2-40B4-BE49-F238E27FC236}">
                <a16:creationId xmlns:a16="http://schemas.microsoft.com/office/drawing/2014/main" id="{7C47BF17-20FB-0648-AB70-CD178772D66B}"/>
              </a:ext>
            </a:extLst>
          </p:cNvPr>
          <p:cNvSpPr txBox="1"/>
          <p:nvPr/>
        </p:nvSpPr>
        <p:spPr>
          <a:xfrm>
            <a:off x="7621660" y="3856606"/>
            <a:ext cx="2400680" cy="523198"/>
          </a:xfrm>
          <a:prstGeom prst="rect">
            <a:avLst/>
          </a:prstGeom>
          <a:noFill/>
        </p:spPr>
        <p:txBody>
          <a:bodyPr wrap="square" lIns="91418" tIns="45709" rIns="91418" bIns="45709" rtlCol="0">
            <a:spAutoFit/>
          </a:bodyPr>
          <a:lstStyle/>
          <a:p>
            <a:r>
              <a:rPr lang="en-US" sz="2800" b="1" dirty="0">
                <a:solidFill>
                  <a:schemeClr val="accent4"/>
                </a:solidFill>
                <a:latin typeface="Helvetica" pitchFamily="2" charset="0"/>
                <a:cs typeface="Gotham Medium" pitchFamily="2" charset="0"/>
              </a:rPr>
              <a:t>15%</a:t>
            </a:r>
          </a:p>
        </p:txBody>
      </p:sp>
      <p:sp>
        <p:nvSpPr>
          <p:cNvPr id="56" name="TextBox 55">
            <a:extLst>
              <a:ext uri="{FF2B5EF4-FFF2-40B4-BE49-F238E27FC236}">
                <a16:creationId xmlns:a16="http://schemas.microsoft.com/office/drawing/2014/main" id="{A0C6CAF2-FCFB-6640-BFD2-0AEAA8A56EE5}"/>
              </a:ext>
            </a:extLst>
          </p:cNvPr>
          <p:cNvSpPr txBox="1"/>
          <p:nvPr/>
        </p:nvSpPr>
        <p:spPr>
          <a:xfrm>
            <a:off x="7960308" y="2480733"/>
            <a:ext cx="2655887" cy="523198"/>
          </a:xfrm>
          <a:prstGeom prst="rect">
            <a:avLst/>
          </a:prstGeom>
          <a:noFill/>
        </p:spPr>
        <p:txBody>
          <a:bodyPr wrap="square" lIns="91418" tIns="45709" rIns="91418" bIns="45709" rtlCol="0">
            <a:spAutoFit/>
          </a:bodyPr>
          <a:lstStyle/>
          <a:p>
            <a:r>
              <a:rPr lang="en-US" sz="2800" b="1" dirty="0">
                <a:solidFill>
                  <a:schemeClr val="accent4"/>
                </a:solidFill>
                <a:latin typeface="Helvetica" pitchFamily="2" charset="0"/>
                <a:cs typeface="Gotham Medium" pitchFamily="2" charset="0"/>
              </a:rPr>
              <a:t>5%</a:t>
            </a:r>
          </a:p>
        </p:txBody>
      </p:sp>
    </p:spTree>
    <p:extLst>
      <p:ext uri="{BB962C8B-B14F-4D97-AF65-F5344CB8AC3E}">
        <p14:creationId xmlns:p14="http://schemas.microsoft.com/office/powerpoint/2010/main" val="89446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Text Box 14"/>
          <p:cNvSpPr txBox="1">
            <a:spLocks noChangeArrowheads="1"/>
          </p:cNvSpPr>
          <p:nvPr/>
        </p:nvSpPr>
        <p:spPr bwMode="auto">
          <a:xfrm>
            <a:off x="1187824" y="1614466"/>
            <a:ext cx="1479176" cy="428080"/>
          </a:xfrm>
          <a:prstGeom prst="rect">
            <a:avLst/>
          </a:prstGeom>
          <a:noFill/>
          <a:ln w="9525">
            <a:noFill/>
            <a:miter lim="800000"/>
            <a:headEnd/>
            <a:tailEnd/>
          </a:ln>
          <a:effectLst/>
        </p:spPr>
        <p:txBody>
          <a:bodyPr wrap="square" lIns="88647" tIns="44324" rIns="88647" bIns="44324">
            <a:spAutoFit/>
          </a:bodyPr>
          <a:lstStyle/>
          <a:p>
            <a:pPr algn="ctr"/>
            <a:r>
              <a:rPr lang="en-US" sz="1100" dirty="0" err="1">
                <a:latin typeface="Corbel" pitchFamily="34" charset="0"/>
              </a:rPr>
              <a:t>Kegan</a:t>
            </a:r>
            <a:r>
              <a:rPr lang="en-US" sz="1100" dirty="0">
                <a:latin typeface="Corbel" pitchFamily="34" charset="0"/>
              </a:rPr>
              <a:t> A</a:t>
            </a:r>
          </a:p>
          <a:p>
            <a:pPr algn="ctr"/>
            <a:r>
              <a:rPr lang="en-US" sz="1100" dirty="0">
                <a:latin typeface="Corbel" pitchFamily="34" charset="0"/>
              </a:rPr>
              <a:t>N=342</a:t>
            </a:r>
          </a:p>
        </p:txBody>
      </p:sp>
      <p:sp>
        <p:nvSpPr>
          <p:cNvPr id="2064" name="Line 16"/>
          <p:cNvSpPr>
            <a:spLocks noChangeShapeType="1"/>
          </p:cNvSpPr>
          <p:nvPr/>
        </p:nvSpPr>
        <p:spPr bwMode="auto">
          <a:xfrm flipV="1">
            <a:off x="2263592" y="1574534"/>
            <a:ext cx="8068235" cy="31699"/>
          </a:xfrm>
          <a:prstGeom prst="line">
            <a:avLst/>
          </a:prstGeom>
          <a:noFill/>
          <a:ln w="9525">
            <a:solidFill>
              <a:schemeClr val="tx1"/>
            </a:solidFill>
            <a:round/>
            <a:headEnd/>
            <a:tailEnd type="none" w="med" len="med"/>
          </a:ln>
          <a:effectLst/>
        </p:spPr>
        <p:txBody>
          <a:bodyPr lIns="88647" tIns="44324" rIns="88647" bIns="44324"/>
          <a:lstStyle/>
          <a:p>
            <a:endParaRPr lang="en-US" sz="2000" dirty="0">
              <a:latin typeface="Corbel Regular" charset="0"/>
            </a:endParaRPr>
          </a:p>
        </p:txBody>
      </p:sp>
      <p:sp>
        <p:nvSpPr>
          <p:cNvPr id="2065" name="Line 17"/>
          <p:cNvSpPr>
            <a:spLocks noChangeShapeType="1"/>
          </p:cNvSpPr>
          <p:nvPr/>
        </p:nvSpPr>
        <p:spPr bwMode="auto">
          <a:xfrm flipH="1" flipV="1">
            <a:off x="2263589" y="1574536"/>
            <a:ext cx="0" cy="3437780"/>
          </a:xfrm>
          <a:prstGeom prst="line">
            <a:avLst/>
          </a:prstGeom>
          <a:noFill/>
          <a:ln w="9525">
            <a:solidFill>
              <a:schemeClr val="tx1"/>
            </a:solidFill>
            <a:round/>
            <a:headEnd/>
            <a:tailEnd type="none" w="med" len="med"/>
          </a:ln>
          <a:effectLst/>
        </p:spPr>
        <p:txBody>
          <a:bodyPr lIns="88647" tIns="44324" rIns="88647" bIns="44324"/>
          <a:lstStyle/>
          <a:p>
            <a:endParaRPr lang="en-US" sz="2000" dirty="0">
              <a:latin typeface="Corbel Regular" charset="0"/>
            </a:endParaRPr>
          </a:p>
        </p:txBody>
      </p:sp>
      <p:sp>
        <p:nvSpPr>
          <p:cNvPr id="3" name="Title 2"/>
          <p:cNvSpPr>
            <a:spLocks noGrp="1"/>
          </p:cNvSpPr>
          <p:nvPr>
            <p:ph type="title"/>
          </p:nvPr>
        </p:nvSpPr>
        <p:spPr/>
        <p:txBody>
          <a:bodyPr/>
          <a:lstStyle/>
          <a:p>
            <a:pPr algn="l"/>
            <a:r>
              <a:rPr lang="en-US" sz="2400" dirty="0">
                <a:solidFill>
                  <a:schemeClr val="tx1">
                    <a:lumMod val="50000"/>
                  </a:schemeClr>
                </a:solidFill>
              </a:rPr>
              <a:t>Research Studies (</a:t>
            </a:r>
            <a:r>
              <a:rPr lang="en-US" sz="2400" dirty="0" err="1">
                <a:solidFill>
                  <a:schemeClr val="tx1">
                    <a:lumMod val="50000"/>
                  </a:schemeClr>
                </a:solidFill>
              </a:rPr>
              <a:t>Kegan</a:t>
            </a:r>
            <a:r>
              <a:rPr lang="en-US" sz="2400" dirty="0">
                <a:solidFill>
                  <a:schemeClr val="tx1">
                    <a:lumMod val="50000"/>
                  </a:schemeClr>
                </a:solidFill>
              </a:rPr>
              <a:t>, Cook-</a:t>
            </a:r>
            <a:r>
              <a:rPr lang="en-US" sz="2400" dirty="0" err="1">
                <a:solidFill>
                  <a:schemeClr val="tx1">
                    <a:lumMod val="50000"/>
                  </a:schemeClr>
                </a:solidFill>
              </a:rPr>
              <a:t>Greuter</a:t>
            </a:r>
            <a:r>
              <a:rPr lang="en-US" sz="2400" dirty="0">
                <a:solidFill>
                  <a:schemeClr val="tx1">
                    <a:lumMod val="50000"/>
                  </a:schemeClr>
                </a:solidFill>
              </a:rPr>
              <a:t>, </a:t>
            </a:r>
            <a:r>
              <a:rPr lang="en-US" sz="2400" dirty="0" err="1">
                <a:solidFill>
                  <a:schemeClr val="tx1">
                    <a:lumMod val="50000"/>
                  </a:schemeClr>
                </a:solidFill>
              </a:rPr>
              <a:t>Torbert</a:t>
            </a:r>
            <a:r>
              <a:rPr lang="en-US" sz="2400" dirty="0">
                <a:solidFill>
                  <a:schemeClr val="tx1">
                    <a:lumMod val="50000"/>
                  </a:schemeClr>
                </a:solidFill>
              </a:rPr>
              <a:t>)</a:t>
            </a:r>
          </a:p>
        </p:txBody>
      </p:sp>
      <p:sp>
        <p:nvSpPr>
          <p:cNvPr id="192" name="Line 17"/>
          <p:cNvSpPr>
            <a:spLocks noChangeShapeType="1"/>
          </p:cNvSpPr>
          <p:nvPr/>
        </p:nvSpPr>
        <p:spPr bwMode="auto">
          <a:xfrm flipH="1" flipV="1">
            <a:off x="10331824" y="1552782"/>
            <a:ext cx="0" cy="3437780"/>
          </a:xfrm>
          <a:prstGeom prst="line">
            <a:avLst/>
          </a:prstGeom>
          <a:noFill/>
          <a:ln w="9525">
            <a:solidFill>
              <a:schemeClr val="tx1"/>
            </a:solidFill>
            <a:round/>
            <a:headEnd/>
            <a:tailEnd type="none" w="med" len="med"/>
          </a:ln>
          <a:effectLst/>
        </p:spPr>
        <p:txBody>
          <a:bodyPr lIns="88647" tIns="44324" rIns="88647" bIns="44324"/>
          <a:lstStyle/>
          <a:p>
            <a:endParaRPr lang="en-US" sz="2000" dirty="0">
              <a:latin typeface="Corbel Regular" charset="0"/>
            </a:endParaRPr>
          </a:p>
        </p:txBody>
      </p:sp>
      <p:sp>
        <p:nvSpPr>
          <p:cNvPr id="195" name="Line 17"/>
          <p:cNvSpPr>
            <a:spLocks noChangeShapeType="1"/>
          </p:cNvSpPr>
          <p:nvPr/>
        </p:nvSpPr>
        <p:spPr bwMode="auto">
          <a:xfrm flipH="1" flipV="1">
            <a:off x="3070412" y="1574536"/>
            <a:ext cx="0" cy="3437780"/>
          </a:xfrm>
          <a:prstGeom prst="line">
            <a:avLst/>
          </a:prstGeom>
          <a:noFill/>
          <a:ln w="9525">
            <a:solidFill>
              <a:schemeClr val="tx1"/>
            </a:solidFill>
            <a:round/>
            <a:headEnd/>
            <a:tailEnd type="none" w="med" len="med"/>
          </a:ln>
          <a:effectLst/>
        </p:spPr>
        <p:txBody>
          <a:bodyPr lIns="88647" tIns="44324" rIns="88647" bIns="44324"/>
          <a:lstStyle/>
          <a:p>
            <a:endParaRPr lang="en-US" sz="2000" dirty="0">
              <a:latin typeface="Corbel Regular" charset="0"/>
            </a:endParaRPr>
          </a:p>
        </p:txBody>
      </p:sp>
      <p:sp>
        <p:nvSpPr>
          <p:cNvPr id="196" name="Line 17"/>
          <p:cNvSpPr>
            <a:spLocks noChangeShapeType="1"/>
          </p:cNvSpPr>
          <p:nvPr/>
        </p:nvSpPr>
        <p:spPr bwMode="auto">
          <a:xfrm flipH="1" flipV="1">
            <a:off x="3877235" y="1574536"/>
            <a:ext cx="0" cy="3437780"/>
          </a:xfrm>
          <a:prstGeom prst="line">
            <a:avLst/>
          </a:prstGeom>
          <a:noFill/>
          <a:ln w="9525">
            <a:solidFill>
              <a:schemeClr val="tx1"/>
            </a:solidFill>
            <a:round/>
            <a:headEnd/>
            <a:tailEnd type="none" w="med" len="med"/>
          </a:ln>
          <a:effectLst/>
        </p:spPr>
        <p:txBody>
          <a:bodyPr lIns="88647" tIns="44324" rIns="88647" bIns="44324"/>
          <a:lstStyle/>
          <a:p>
            <a:endParaRPr lang="en-US" sz="2000" dirty="0">
              <a:latin typeface="Corbel Regular" charset="0"/>
            </a:endParaRPr>
          </a:p>
        </p:txBody>
      </p:sp>
      <p:sp>
        <p:nvSpPr>
          <p:cNvPr id="198" name="Line 17"/>
          <p:cNvSpPr>
            <a:spLocks noChangeShapeType="1"/>
          </p:cNvSpPr>
          <p:nvPr/>
        </p:nvSpPr>
        <p:spPr bwMode="auto">
          <a:xfrm flipH="1" flipV="1">
            <a:off x="4684059" y="1574536"/>
            <a:ext cx="0" cy="3437780"/>
          </a:xfrm>
          <a:prstGeom prst="line">
            <a:avLst/>
          </a:prstGeom>
          <a:noFill/>
          <a:ln w="9525">
            <a:solidFill>
              <a:schemeClr val="tx1"/>
            </a:solidFill>
            <a:round/>
            <a:headEnd/>
            <a:tailEnd type="none" w="med" len="med"/>
          </a:ln>
          <a:effectLst/>
        </p:spPr>
        <p:txBody>
          <a:bodyPr lIns="88647" tIns="44324" rIns="88647" bIns="44324"/>
          <a:lstStyle/>
          <a:p>
            <a:endParaRPr lang="en-US" sz="2000" dirty="0">
              <a:latin typeface="Corbel Regular" charset="0"/>
            </a:endParaRPr>
          </a:p>
        </p:txBody>
      </p:sp>
      <p:sp>
        <p:nvSpPr>
          <p:cNvPr id="200" name="Line 17"/>
          <p:cNvSpPr>
            <a:spLocks noChangeShapeType="1"/>
          </p:cNvSpPr>
          <p:nvPr/>
        </p:nvSpPr>
        <p:spPr bwMode="auto">
          <a:xfrm flipH="1" flipV="1">
            <a:off x="5490882" y="1574536"/>
            <a:ext cx="0" cy="3437780"/>
          </a:xfrm>
          <a:prstGeom prst="line">
            <a:avLst/>
          </a:prstGeom>
          <a:noFill/>
          <a:ln w="9525">
            <a:solidFill>
              <a:schemeClr val="tx1"/>
            </a:solidFill>
            <a:round/>
            <a:headEnd/>
            <a:tailEnd type="none" w="med" len="med"/>
          </a:ln>
          <a:effectLst/>
        </p:spPr>
        <p:txBody>
          <a:bodyPr lIns="88647" tIns="44324" rIns="88647" bIns="44324"/>
          <a:lstStyle/>
          <a:p>
            <a:endParaRPr lang="en-US" sz="2000" dirty="0">
              <a:latin typeface="Corbel Regular" charset="0"/>
            </a:endParaRPr>
          </a:p>
        </p:txBody>
      </p:sp>
      <p:sp>
        <p:nvSpPr>
          <p:cNvPr id="202" name="Line 17"/>
          <p:cNvSpPr>
            <a:spLocks noChangeShapeType="1"/>
          </p:cNvSpPr>
          <p:nvPr/>
        </p:nvSpPr>
        <p:spPr bwMode="auto">
          <a:xfrm flipH="1" flipV="1">
            <a:off x="6297706" y="1574536"/>
            <a:ext cx="0" cy="3437780"/>
          </a:xfrm>
          <a:prstGeom prst="line">
            <a:avLst/>
          </a:prstGeom>
          <a:noFill/>
          <a:ln w="9525">
            <a:solidFill>
              <a:schemeClr val="tx1"/>
            </a:solidFill>
            <a:round/>
            <a:headEnd/>
            <a:tailEnd type="none" w="med" len="med"/>
          </a:ln>
          <a:effectLst/>
        </p:spPr>
        <p:txBody>
          <a:bodyPr lIns="88647" tIns="44324" rIns="88647" bIns="44324"/>
          <a:lstStyle/>
          <a:p>
            <a:endParaRPr lang="en-US" sz="2000" dirty="0">
              <a:latin typeface="Corbel Regular" charset="0"/>
            </a:endParaRPr>
          </a:p>
        </p:txBody>
      </p:sp>
      <p:sp>
        <p:nvSpPr>
          <p:cNvPr id="204" name="Line 17"/>
          <p:cNvSpPr>
            <a:spLocks noChangeShapeType="1"/>
          </p:cNvSpPr>
          <p:nvPr/>
        </p:nvSpPr>
        <p:spPr bwMode="auto">
          <a:xfrm flipH="1" flipV="1">
            <a:off x="7104529" y="1574536"/>
            <a:ext cx="0" cy="3437780"/>
          </a:xfrm>
          <a:prstGeom prst="line">
            <a:avLst/>
          </a:prstGeom>
          <a:noFill/>
          <a:ln w="9525">
            <a:solidFill>
              <a:schemeClr val="tx1"/>
            </a:solidFill>
            <a:round/>
            <a:headEnd/>
            <a:tailEnd type="none" w="med" len="med"/>
          </a:ln>
          <a:effectLst/>
        </p:spPr>
        <p:txBody>
          <a:bodyPr lIns="88647" tIns="44324" rIns="88647" bIns="44324"/>
          <a:lstStyle/>
          <a:p>
            <a:endParaRPr lang="en-US" sz="2000" dirty="0">
              <a:latin typeface="Corbel Regular" charset="0"/>
            </a:endParaRPr>
          </a:p>
        </p:txBody>
      </p:sp>
      <p:sp>
        <p:nvSpPr>
          <p:cNvPr id="206" name="Line 17"/>
          <p:cNvSpPr>
            <a:spLocks noChangeShapeType="1"/>
          </p:cNvSpPr>
          <p:nvPr/>
        </p:nvSpPr>
        <p:spPr bwMode="auto">
          <a:xfrm flipH="1" flipV="1">
            <a:off x="7911353" y="1574536"/>
            <a:ext cx="0" cy="3437780"/>
          </a:xfrm>
          <a:prstGeom prst="line">
            <a:avLst/>
          </a:prstGeom>
          <a:noFill/>
          <a:ln w="9525">
            <a:solidFill>
              <a:schemeClr val="tx1"/>
            </a:solidFill>
            <a:round/>
            <a:headEnd/>
            <a:tailEnd type="none" w="med" len="med"/>
          </a:ln>
          <a:effectLst/>
        </p:spPr>
        <p:txBody>
          <a:bodyPr lIns="88647" tIns="44324" rIns="88647" bIns="44324"/>
          <a:lstStyle/>
          <a:p>
            <a:endParaRPr lang="en-US" sz="2000" dirty="0">
              <a:latin typeface="Corbel Regular" charset="0"/>
            </a:endParaRPr>
          </a:p>
        </p:txBody>
      </p:sp>
      <p:sp>
        <p:nvSpPr>
          <p:cNvPr id="208" name="Line 17"/>
          <p:cNvSpPr>
            <a:spLocks noChangeShapeType="1"/>
          </p:cNvSpPr>
          <p:nvPr/>
        </p:nvSpPr>
        <p:spPr bwMode="auto">
          <a:xfrm flipH="1" flipV="1">
            <a:off x="8718176" y="1574536"/>
            <a:ext cx="0" cy="3437780"/>
          </a:xfrm>
          <a:prstGeom prst="line">
            <a:avLst/>
          </a:prstGeom>
          <a:noFill/>
          <a:ln w="9525">
            <a:solidFill>
              <a:schemeClr val="tx1"/>
            </a:solidFill>
            <a:round/>
            <a:headEnd/>
            <a:tailEnd type="none" w="med" len="med"/>
          </a:ln>
          <a:effectLst/>
        </p:spPr>
        <p:txBody>
          <a:bodyPr lIns="88647" tIns="44324" rIns="88647" bIns="44324"/>
          <a:lstStyle/>
          <a:p>
            <a:endParaRPr lang="en-US" sz="2000" dirty="0">
              <a:latin typeface="Corbel Regular" charset="0"/>
            </a:endParaRPr>
          </a:p>
        </p:txBody>
      </p:sp>
      <p:sp>
        <p:nvSpPr>
          <p:cNvPr id="210" name="Line 17"/>
          <p:cNvSpPr>
            <a:spLocks noChangeShapeType="1"/>
          </p:cNvSpPr>
          <p:nvPr/>
        </p:nvSpPr>
        <p:spPr bwMode="auto">
          <a:xfrm flipH="1" flipV="1">
            <a:off x="9525000" y="1574536"/>
            <a:ext cx="0" cy="3437780"/>
          </a:xfrm>
          <a:prstGeom prst="line">
            <a:avLst/>
          </a:prstGeom>
          <a:noFill/>
          <a:ln w="9525">
            <a:solidFill>
              <a:schemeClr val="tx1"/>
            </a:solidFill>
            <a:round/>
            <a:headEnd/>
            <a:tailEnd type="none" w="med" len="med"/>
          </a:ln>
          <a:effectLst/>
        </p:spPr>
        <p:txBody>
          <a:bodyPr lIns="88647" tIns="44324" rIns="88647" bIns="44324"/>
          <a:lstStyle/>
          <a:p>
            <a:endParaRPr lang="en-US" sz="2000" dirty="0">
              <a:latin typeface="Corbel Regular" charset="0"/>
            </a:endParaRPr>
          </a:p>
        </p:txBody>
      </p:sp>
      <p:sp>
        <p:nvSpPr>
          <p:cNvPr id="216" name="Line 16"/>
          <p:cNvSpPr>
            <a:spLocks noChangeShapeType="1"/>
          </p:cNvSpPr>
          <p:nvPr/>
        </p:nvSpPr>
        <p:spPr bwMode="auto">
          <a:xfrm flipV="1">
            <a:off x="2330824" y="2814431"/>
            <a:ext cx="161366" cy="0"/>
          </a:xfrm>
          <a:prstGeom prst="line">
            <a:avLst/>
          </a:prstGeom>
          <a:noFill/>
          <a:ln w="635000">
            <a:solidFill>
              <a:srgbClr val="E6C08A"/>
            </a:solidFill>
            <a:round/>
            <a:headEnd/>
            <a:tailEnd type="none" w="med" len="med"/>
          </a:ln>
          <a:effectLst/>
        </p:spPr>
        <p:txBody>
          <a:bodyPr lIns="88647" tIns="44324" rIns="88647" bIns="44324"/>
          <a:lstStyle/>
          <a:p>
            <a:endParaRPr lang="en-US" sz="2000" dirty="0">
              <a:latin typeface="Corbel Regular" charset="0"/>
            </a:endParaRPr>
          </a:p>
        </p:txBody>
      </p:sp>
      <p:sp>
        <p:nvSpPr>
          <p:cNvPr id="212" name="Line 16"/>
          <p:cNvSpPr>
            <a:spLocks noChangeShapeType="1"/>
          </p:cNvSpPr>
          <p:nvPr/>
        </p:nvSpPr>
        <p:spPr bwMode="auto">
          <a:xfrm flipV="1">
            <a:off x="2263589" y="1835564"/>
            <a:ext cx="411480" cy="0"/>
          </a:xfrm>
          <a:prstGeom prst="line">
            <a:avLst/>
          </a:prstGeom>
          <a:noFill/>
          <a:ln w="635000">
            <a:solidFill>
              <a:schemeClr val="accent6"/>
            </a:solidFill>
            <a:round/>
            <a:headEnd/>
            <a:tailEnd type="none" w="med" len="med"/>
          </a:ln>
          <a:effectLst/>
        </p:spPr>
        <p:txBody>
          <a:bodyPr lIns="88647" tIns="44324" rIns="88647" bIns="44324"/>
          <a:lstStyle/>
          <a:p>
            <a:endParaRPr lang="en-US" sz="2000" dirty="0">
              <a:latin typeface="Corbel Regular" charset="0"/>
            </a:endParaRPr>
          </a:p>
        </p:txBody>
      </p:sp>
      <p:sp>
        <p:nvSpPr>
          <p:cNvPr id="215" name="Line 16"/>
          <p:cNvSpPr>
            <a:spLocks noChangeShapeType="1"/>
          </p:cNvSpPr>
          <p:nvPr/>
        </p:nvSpPr>
        <p:spPr bwMode="auto">
          <a:xfrm flipV="1">
            <a:off x="2693897" y="1835564"/>
            <a:ext cx="645459" cy="0"/>
          </a:xfrm>
          <a:prstGeom prst="line">
            <a:avLst/>
          </a:prstGeom>
          <a:noFill/>
          <a:ln w="635000">
            <a:solidFill>
              <a:schemeClr val="accent6">
                <a:lumMod val="40000"/>
                <a:lumOff val="60000"/>
              </a:schemeClr>
            </a:solidFill>
            <a:round/>
            <a:headEnd/>
            <a:tailEnd type="none" w="med" len="med"/>
          </a:ln>
          <a:effectLst/>
        </p:spPr>
        <p:txBody>
          <a:bodyPr lIns="88647" tIns="44324" rIns="88647" bIns="44324"/>
          <a:lstStyle/>
          <a:p>
            <a:endParaRPr lang="en-US" sz="2000" dirty="0">
              <a:latin typeface="Corbel Regular" charset="0"/>
            </a:endParaRPr>
          </a:p>
        </p:txBody>
      </p:sp>
      <p:sp>
        <p:nvSpPr>
          <p:cNvPr id="218" name="Line 16"/>
          <p:cNvSpPr>
            <a:spLocks noChangeShapeType="1"/>
          </p:cNvSpPr>
          <p:nvPr/>
        </p:nvSpPr>
        <p:spPr bwMode="auto">
          <a:xfrm flipV="1">
            <a:off x="3352803" y="1835564"/>
            <a:ext cx="1129553" cy="0"/>
          </a:xfrm>
          <a:prstGeom prst="line">
            <a:avLst/>
          </a:prstGeom>
          <a:noFill/>
          <a:ln w="635000">
            <a:solidFill>
              <a:srgbClr val="B50938"/>
            </a:solidFill>
            <a:round/>
            <a:headEnd/>
            <a:tailEnd type="none" w="med" len="med"/>
          </a:ln>
          <a:effectLst/>
        </p:spPr>
        <p:txBody>
          <a:bodyPr lIns="88647" tIns="44324" rIns="88647" bIns="44324"/>
          <a:lstStyle/>
          <a:p>
            <a:endParaRPr lang="en-US" sz="2000" dirty="0">
              <a:latin typeface="Corbel Regular" charset="0"/>
            </a:endParaRPr>
          </a:p>
        </p:txBody>
      </p:sp>
      <p:sp>
        <p:nvSpPr>
          <p:cNvPr id="221" name="Line 16"/>
          <p:cNvSpPr>
            <a:spLocks noChangeShapeType="1"/>
          </p:cNvSpPr>
          <p:nvPr/>
        </p:nvSpPr>
        <p:spPr bwMode="auto">
          <a:xfrm flipV="1">
            <a:off x="4482356" y="1835564"/>
            <a:ext cx="2581835" cy="0"/>
          </a:xfrm>
          <a:prstGeom prst="line">
            <a:avLst/>
          </a:prstGeom>
          <a:noFill/>
          <a:ln w="635000">
            <a:solidFill>
              <a:srgbClr val="AFB66A"/>
            </a:solidFill>
            <a:round/>
            <a:headEnd/>
            <a:tailEnd type="none" w="med" len="med"/>
          </a:ln>
          <a:effectLst/>
        </p:spPr>
        <p:txBody>
          <a:bodyPr lIns="88647" tIns="44324" rIns="88647" bIns="44324"/>
          <a:lstStyle/>
          <a:p>
            <a:endParaRPr lang="en-US" sz="2000" dirty="0">
              <a:latin typeface="Corbel Regular" charset="0"/>
            </a:endParaRPr>
          </a:p>
        </p:txBody>
      </p:sp>
      <p:sp>
        <p:nvSpPr>
          <p:cNvPr id="224" name="Line 16"/>
          <p:cNvSpPr>
            <a:spLocks noChangeShapeType="1"/>
          </p:cNvSpPr>
          <p:nvPr/>
        </p:nvSpPr>
        <p:spPr bwMode="auto">
          <a:xfrm flipV="1">
            <a:off x="7050742" y="1835564"/>
            <a:ext cx="2743200" cy="0"/>
          </a:xfrm>
          <a:prstGeom prst="line">
            <a:avLst/>
          </a:prstGeom>
          <a:noFill/>
          <a:ln w="635000">
            <a:solidFill>
              <a:srgbClr val="639BD8"/>
            </a:solidFill>
            <a:round/>
            <a:headEnd/>
            <a:tailEnd type="none" w="med" len="med"/>
          </a:ln>
          <a:effectLst/>
        </p:spPr>
        <p:txBody>
          <a:bodyPr lIns="88647" tIns="44324" rIns="88647" bIns="44324"/>
          <a:lstStyle/>
          <a:p>
            <a:endParaRPr lang="en-US" sz="2000" dirty="0">
              <a:latin typeface="Corbel Regular" charset="0"/>
            </a:endParaRPr>
          </a:p>
        </p:txBody>
      </p:sp>
      <p:sp>
        <p:nvSpPr>
          <p:cNvPr id="227" name="Line 16"/>
          <p:cNvSpPr>
            <a:spLocks noChangeShapeType="1"/>
          </p:cNvSpPr>
          <p:nvPr/>
        </p:nvSpPr>
        <p:spPr bwMode="auto">
          <a:xfrm flipV="1">
            <a:off x="9780496" y="1835564"/>
            <a:ext cx="484094" cy="0"/>
          </a:xfrm>
          <a:prstGeom prst="line">
            <a:avLst/>
          </a:prstGeom>
          <a:noFill/>
          <a:ln w="635000">
            <a:solidFill>
              <a:schemeClr val="accent1"/>
            </a:solidFill>
            <a:round/>
            <a:headEnd/>
            <a:tailEnd type="none" w="med" len="med"/>
          </a:ln>
          <a:effectLst/>
        </p:spPr>
        <p:txBody>
          <a:bodyPr lIns="88647" tIns="44324" rIns="88647" bIns="44324"/>
          <a:lstStyle/>
          <a:p>
            <a:endParaRPr lang="en-US" sz="2000" dirty="0">
              <a:latin typeface="Corbel Regular" charset="0"/>
            </a:endParaRPr>
          </a:p>
        </p:txBody>
      </p:sp>
      <p:sp>
        <p:nvSpPr>
          <p:cNvPr id="230" name="Line 16"/>
          <p:cNvSpPr>
            <a:spLocks noChangeShapeType="1"/>
          </p:cNvSpPr>
          <p:nvPr/>
        </p:nvSpPr>
        <p:spPr bwMode="auto">
          <a:xfrm flipV="1">
            <a:off x="10251142" y="1835564"/>
            <a:ext cx="80682" cy="0"/>
          </a:xfrm>
          <a:prstGeom prst="line">
            <a:avLst/>
          </a:prstGeom>
          <a:noFill/>
          <a:ln w="635000">
            <a:solidFill>
              <a:schemeClr val="tx1"/>
            </a:solidFill>
            <a:round/>
            <a:headEnd/>
            <a:tailEnd type="none" w="med" len="med"/>
          </a:ln>
          <a:effectLst/>
        </p:spPr>
        <p:txBody>
          <a:bodyPr lIns="88647" tIns="44324" rIns="88647" bIns="44324"/>
          <a:lstStyle/>
          <a:p>
            <a:endParaRPr lang="en-US" sz="2000" dirty="0">
              <a:latin typeface="Corbel Regular" charset="0"/>
            </a:endParaRPr>
          </a:p>
        </p:txBody>
      </p:sp>
      <p:grpSp>
        <p:nvGrpSpPr>
          <p:cNvPr id="4" name="Group 3"/>
          <p:cNvGrpSpPr/>
          <p:nvPr/>
        </p:nvGrpSpPr>
        <p:grpSpPr>
          <a:xfrm>
            <a:off x="2263592" y="2814431"/>
            <a:ext cx="8068235" cy="0"/>
            <a:chOff x="685800" y="2819400"/>
            <a:chExt cx="9144000" cy="0"/>
          </a:xfrm>
        </p:grpSpPr>
        <p:sp>
          <p:nvSpPr>
            <p:cNvPr id="213" name="Line 16"/>
            <p:cNvSpPr>
              <a:spLocks noChangeShapeType="1"/>
            </p:cNvSpPr>
            <p:nvPr/>
          </p:nvSpPr>
          <p:spPr bwMode="auto">
            <a:xfrm flipV="1">
              <a:off x="685800" y="2819400"/>
              <a:ext cx="91440" cy="0"/>
            </a:xfrm>
            <a:prstGeom prst="line">
              <a:avLst/>
            </a:prstGeom>
            <a:noFill/>
            <a:ln w="635000">
              <a:solidFill>
                <a:schemeClr val="accent6"/>
              </a:solidFill>
              <a:round/>
              <a:headEnd/>
              <a:tailEnd type="none" w="med" len="med"/>
            </a:ln>
            <a:effectLst/>
          </p:spPr>
          <p:txBody>
            <a:bodyPr lIns="98805" tIns="49403" rIns="98805" bIns="49403"/>
            <a:lstStyle/>
            <a:p>
              <a:endParaRPr lang="en-US" sz="2000" dirty="0">
                <a:latin typeface="Corbel Regular" charset="0"/>
              </a:endParaRPr>
            </a:p>
          </p:txBody>
        </p:sp>
        <p:sp>
          <p:nvSpPr>
            <p:cNvPr id="219" name="Line 16"/>
            <p:cNvSpPr>
              <a:spLocks noChangeShapeType="1"/>
            </p:cNvSpPr>
            <p:nvPr/>
          </p:nvSpPr>
          <p:spPr bwMode="auto">
            <a:xfrm flipV="1">
              <a:off x="914400" y="2819400"/>
              <a:ext cx="731520" cy="0"/>
            </a:xfrm>
            <a:prstGeom prst="line">
              <a:avLst/>
            </a:prstGeom>
            <a:noFill/>
            <a:ln w="635000">
              <a:solidFill>
                <a:srgbClr val="B50938"/>
              </a:solidFill>
              <a:round/>
              <a:headEnd/>
              <a:tailEnd type="none" w="med" len="med"/>
            </a:ln>
            <a:effectLst/>
          </p:spPr>
          <p:txBody>
            <a:bodyPr lIns="98805" tIns="49403" rIns="98805" bIns="49403"/>
            <a:lstStyle/>
            <a:p>
              <a:endParaRPr lang="en-US" sz="2000" dirty="0">
                <a:latin typeface="Corbel Regular" charset="0"/>
              </a:endParaRPr>
            </a:p>
          </p:txBody>
        </p:sp>
        <p:sp>
          <p:nvSpPr>
            <p:cNvPr id="222" name="Line 16"/>
            <p:cNvSpPr>
              <a:spLocks noChangeShapeType="1"/>
            </p:cNvSpPr>
            <p:nvPr/>
          </p:nvSpPr>
          <p:spPr bwMode="auto">
            <a:xfrm flipV="1">
              <a:off x="1645920" y="2819400"/>
              <a:ext cx="4297680" cy="0"/>
            </a:xfrm>
            <a:prstGeom prst="line">
              <a:avLst/>
            </a:prstGeom>
            <a:noFill/>
            <a:ln w="635000">
              <a:solidFill>
                <a:srgbClr val="AFB66A"/>
              </a:solidFill>
              <a:round/>
              <a:headEnd/>
              <a:tailEnd type="none" w="med" len="med"/>
            </a:ln>
            <a:effectLst/>
          </p:spPr>
          <p:txBody>
            <a:bodyPr lIns="98805" tIns="49403" rIns="98805" bIns="49403"/>
            <a:lstStyle/>
            <a:p>
              <a:endParaRPr lang="en-US" sz="2000" dirty="0">
                <a:latin typeface="Corbel Regular" charset="0"/>
              </a:endParaRPr>
            </a:p>
          </p:txBody>
        </p:sp>
        <p:sp>
          <p:nvSpPr>
            <p:cNvPr id="225" name="Line 16"/>
            <p:cNvSpPr>
              <a:spLocks noChangeShapeType="1"/>
            </p:cNvSpPr>
            <p:nvPr/>
          </p:nvSpPr>
          <p:spPr bwMode="auto">
            <a:xfrm flipV="1">
              <a:off x="5943600" y="2819400"/>
              <a:ext cx="3200400" cy="0"/>
            </a:xfrm>
            <a:prstGeom prst="line">
              <a:avLst/>
            </a:prstGeom>
            <a:noFill/>
            <a:ln w="635000">
              <a:solidFill>
                <a:srgbClr val="639BD8"/>
              </a:solidFill>
              <a:round/>
              <a:headEnd/>
              <a:tailEnd type="none" w="med" len="med"/>
            </a:ln>
            <a:effectLst/>
          </p:spPr>
          <p:txBody>
            <a:bodyPr lIns="98805" tIns="49403" rIns="98805" bIns="49403"/>
            <a:lstStyle/>
            <a:p>
              <a:endParaRPr lang="en-US" sz="2000" dirty="0">
                <a:latin typeface="Corbel Regular" charset="0"/>
              </a:endParaRPr>
            </a:p>
          </p:txBody>
        </p:sp>
        <p:sp>
          <p:nvSpPr>
            <p:cNvPr id="228" name="Line 16"/>
            <p:cNvSpPr>
              <a:spLocks noChangeShapeType="1"/>
            </p:cNvSpPr>
            <p:nvPr/>
          </p:nvSpPr>
          <p:spPr bwMode="auto">
            <a:xfrm flipV="1">
              <a:off x="9113520" y="2819400"/>
              <a:ext cx="640080" cy="0"/>
            </a:xfrm>
            <a:prstGeom prst="line">
              <a:avLst/>
            </a:prstGeom>
            <a:noFill/>
            <a:ln w="635000">
              <a:solidFill>
                <a:schemeClr val="accent1"/>
              </a:solidFill>
              <a:round/>
              <a:headEnd/>
              <a:tailEnd type="none" w="med" len="med"/>
            </a:ln>
            <a:effectLst/>
          </p:spPr>
          <p:txBody>
            <a:bodyPr lIns="98805" tIns="49403" rIns="98805" bIns="49403"/>
            <a:lstStyle/>
            <a:p>
              <a:endParaRPr lang="en-US" sz="2000" dirty="0">
                <a:latin typeface="Corbel Regular" charset="0"/>
              </a:endParaRPr>
            </a:p>
          </p:txBody>
        </p:sp>
        <p:sp>
          <p:nvSpPr>
            <p:cNvPr id="231" name="Line 16"/>
            <p:cNvSpPr>
              <a:spLocks noChangeShapeType="1"/>
            </p:cNvSpPr>
            <p:nvPr/>
          </p:nvSpPr>
          <p:spPr bwMode="auto">
            <a:xfrm flipV="1">
              <a:off x="9738360" y="2819400"/>
              <a:ext cx="91440" cy="0"/>
            </a:xfrm>
            <a:prstGeom prst="line">
              <a:avLst/>
            </a:prstGeom>
            <a:noFill/>
            <a:ln w="635000">
              <a:solidFill>
                <a:schemeClr val="tx1"/>
              </a:solidFill>
              <a:round/>
              <a:headEnd/>
              <a:tailEnd type="none" w="med" len="med"/>
            </a:ln>
            <a:effectLst/>
          </p:spPr>
          <p:txBody>
            <a:bodyPr lIns="98805" tIns="49403" rIns="98805" bIns="49403"/>
            <a:lstStyle/>
            <a:p>
              <a:endParaRPr lang="en-US" sz="2000" dirty="0">
                <a:latin typeface="Corbel Regular" charset="0"/>
              </a:endParaRPr>
            </a:p>
          </p:txBody>
        </p:sp>
      </p:grpSp>
      <p:sp>
        <p:nvSpPr>
          <p:cNvPr id="214" name="Line 16"/>
          <p:cNvSpPr>
            <a:spLocks noChangeShapeType="1"/>
          </p:cNvSpPr>
          <p:nvPr/>
        </p:nvSpPr>
        <p:spPr bwMode="auto">
          <a:xfrm flipV="1">
            <a:off x="2263589" y="3728040"/>
            <a:ext cx="346934" cy="0"/>
          </a:xfrm>
          <a:prstGeom prst="line">
            <a:avLst/>
          </a:prstGeom>
          <a:noFill/>
          <a:ln w="635000">
            <a:solidFill>
              <a:schemeClr val="accent6"/>
            </a:solidFill>
            <a:round/>
            <a:headEnd/>
            <a:tailEnd type="none" w="med" len="med"/>
          </a:ln>
          <a:effectLst/>
        </p:spPr>
        <p:txBody>
          <a:bodyPr lIns="88647" tIns="44324" rIns="88647" bIns="44324"/>
          <a:lstStyle/>
          <a:p>
            <a:endParaRPr lang="en-US" sz="2000" dirty="0">
              <a:latin typeface="Corbel Regular" charset="0"/>
            </a:endParaRPr>
          </a:p>
        </p:txBody>
      </p:sp>
      <p:sp>
        <p:nvSpPr>
          <p:cNvPr id="217" name="Line 16"/>
          <p:cNvSpPr>
            <a:spLocks noChangeShapeType="1"/>
          </p:cNvSpPr>
          <p:nvPr/>
        </p:nvSpPr>
        <p:spPr bwMode="auto">
          <a:xfrm flipV="1">
            <a:off x="2642796" y="3728040"/>
            <a:ext cx="911711" cy="0"/>
          </a:xfrm>
          <a:prstGeom prst="line">
            <a:avLst/>
          </a:prstGeom>
          <a:noFill/>
          <a:ln w="635000">
            <a:solidFill>
              <a:srgbClr val="E6C08A"/>
            </a:solidFill>
            <a:round/>
            <a:headEnd/>
            <a:tailEnd type="none" w="med" len="med"/>
          </a:ln>
          <a:effectLst/>
        </p:spPr>
        <p:txBody>
          <a:bodyPr lIns="88647" tIns="44324" rIns="88647" bIns="44324"/>
          <a:lstStyle/>
          <a:p>
            <a:endParaRPr lang="en-US" sz="2000" dirty="0">
              <a:latin typeface="Corbel Regular" charset="0"/>
            </a:endParaRPr>
          </a:p>
        </p:txBody>
      </p:sp>
      <p:sp>
        <p:nvSpPr>
          <p:cNvPr id="220" name="Line 16"/>
          <p:cNvSpPr>
            <a:spLocks noChangeShapeType="1"/>
          </p:cNvSpPr>
          <p:nvPr/>
        </p:nvSpPr>
        <p:spPr bwMode="auto">
          <a:xfrm flipV="1">
            <a:off x="3554506" y="3728040"/>
            <a:ext cx="2944906" cy="0"/>
          </a:xfrm>
          <a:prstGeom prst="line">
            <a:avLst/>
          </a:prstGeom>
          <a:noFill/>
          <a:ln w="635000">
            <a:solidFill>
              <a:schemeClr val="accent4"/>
            </a:solidFill>
            <a:round/>
            <a:headEnd/>
            <a:tailEnd type="none" w="med" len="med"/>
          </a:ln>
          <a:effectLst/>
        </p:spPr>
        <p:txBody>
          <a:bodyPr lIns="88647" tIns="44324" rIns="88647" bIns="44324"/>
          <a:lstStyle/>
          <a:p>
            <a:endParaRPr lang="en-US" sz="2000" dirty="0">
              <a:latin typeface="Corbel Regular" charset="0"/>
            </a:endParaRPr>
          </a:p>
        </p:txBody>
      </p:sp>
      <p:sp>
        <p:nvSpPr>
          <p:cNvPr id="223" name="Line 16"/>
          <p:cNvSpPr>
            <a:spLocks noChangeShapeType="1"/>
          </p:cNvSpPr>
          <p:nvPr/>
        </p:nvSpPr>
        <p:spPr bwMode="auto">
          <a:xfrm flipV="1">
            <a:off x="6499412" y="3728040"/>
            <a:ext cx="2380130" cy="0"/>
          </a:xfrm>
          <a:prstGeom prst="line">
            <a:avLst/>
          </a:prstGeom>
          <a:noFill/>
          <a:ln w="635000">
            <a:solidFill>
              <a:schemeClr val="accent3">
                <a:lumMod val="75000"/>
              </a:schemeClr>
            </a:solidFill>
            <a:round/>
            <a:headEnd/>
            <a:tailEnd type="none" w="med" len="med"/>
          </a:ln>
          <a:effectLst/>
        </p:spPr>
        <p:txBody>
          <a:bodyPr lIns="88647" tIns="44324" rIns="88647" bIns="44324"/>
          <a:lstStyle/>
          <a:p>
            <a:endParaRPr lang="en-US" sz="2000" dirty="0">
              <a:latin typeface="Corbel Regular" charset="0"/>
            </a:endParaRPr>
          </a:p>
        </p:txBody>
      </p:sp>
      <p:sp>
        <p:nvSpPr>
          <p:cNvPr id="226" name="Line 16"/>
          <p:cNvSpPr>
            <a:spLocks noChangeShapeType="1"/>
          </p:cNvSpPr>
          <p:nvPr/>
        </p:nvSpPr>
        <p:spPr bwMode="auto">
          <a:xfrm flipV="1">
            <a:off x="8882233" y="3728040"/>
            <a:ext cx="911711" cy="0"/>
          </a:xfrm>
          <a:prstGeom prst="line">
            <a:avLst/>
          </a:prstGeom>
          <a:noFill/>
          <a:ln w="635000">
            <a:solidFill>
              <a:srgbClr val="639BD8"/>
            </a:solidFill>
            <a:round/>
            <a:headEnd/>
            <a:tailEnd type="none" w="med" len="med"/>
          </a:ln>
          <a:effectLst/>
        </p:spPr>
        <p:txBody>
          <a:bodyPr lIns="88647" tIns="44324" rIns="88647" bIns="44324"/>
          <a:lstStyle/>
          <a:p>
            <a:endParaRPr lang="en-US" sz="2000" dirty="0">
              <a:latin typeface="Corbel Regular" charset="0"/>
            </a:endParaRPr>
          </a:p>
        </p:txBody>
      </p:sp>
      <p:sp>
        <p:nvSpPr>
          <p:cNvPr id="229" name="Line 16"/>
          <p:cNvSpPr>
            <a:spLocks noChangeShapeType="1"/>
          </p:cNvSpPr>
          <p:nvPr/>
        </p:nvSpPr>
        <p:spPr bwMode="auto">
          <a:xfrm flipV="1">
            <a:off x="9802010" y="3728040"/>
            <a:ext cx="395344" cy="0"/>
          </a:xfrm>
          <a:prstGeom prst="line">
            <a:avLst/>
          </a:prstGeom>
          <a:noFill/>
          <a:ln w="635000">
            <a:solidFill>
              <a:schemeClr val="accent1"/>
            </a:solidFill>
            <a:round/>
            <a:headEnd/>
            <a:tailEnd type="none" w="med" len="med"/>
          </a:ln>
          <a:effectLst/>
        </p:spPr>
        <p:txBody>
          <a:bodyPr lIns="88647" tIns="44324" rIns="88647" bIns="44324"/>
          <a:lstStyle/>
          <a:p>
            <a:endParaRPr lang="en-US" sz="2000" dirty="0">
              <a:latin typeface="Corbel Regular" charset="0"/>
            </a:endParaRPr>
          </a:p>
        </p:txBody>
      </p:sp>
      <p:sp>
        <p:nvSpPr>
          <p:cNvPr id="232" name="Line 16"/>
          <p:cNvSpPr>
            <a:spLocks noChangeShapeType="1"/>
          </p:cNvSpPr>
          <p:nvPr/>
        </p:nvSpPr>
        <p:spPr bwMode="auto">
          <a:xfrm flipV="1">
            <a:off x="10170461" y="3728040"/>
            <a:ext cx="161366" cy="0"/>
          </a:xfrm>
          <a:prstGeom prst="line">
            <a:avLst/>
          </a:prstGeom>
          <a:noFill/>
          <a:ln w="635000">
            <a:solidFill>
              <a:schemeClr val="tx1"/>
            </a:solidFill>
            <a:round/>
            <a:headEnd/>
            <a:tailEnd type="none" w="med" len="med"/>
          </a:ln>
          <a:effectLst/>
        </p:spPr>
        <p:txBody>
          <a:bodyPr lIns="88647" tIns="44324" rIns="88647" bIns="44324"/>
          <a:lstStyle/>
          <a:p>
            <a:endParaRPr lang="en-US" sz="2000" dirty="0">
              <a:latin typeface="Corbel Regular" charset="0"/>
            </a:endParaRPr>
          </a:p>
        </p:txBody>
      </p:sp>
      <p:sp>
        <p:nvSpPr>
          <p:cNvPr id="52" name="Text Box 14"/>
          <p:cNvSpPr txBox="1">
            <a:spLocks noChangeArrowheads="1"/>
          </p:cNvSpPr>
          <p:nvPr/>
        </p:nvSpPr>
        <p:spPr bwMode="auto">
          <a:xfrm>
            <a:off x="1187824" y="2605875"/>
            <a:ext cx="1479176" cy="428080"/>
          </a:xfrm>
          <a:prstGeom prst="rect">
            <a:avLst/>
          </a:prstGeom>
          <a:noFill/>
          <a:ln w="9525">
            <a:noFill/>
            <a:miter lim="800000"/>
            <a:headEnd/>
            <a:tailEnd/>
          </a:ln>
          <a:effectLst/>
        </p:spPr>
        <p:txBody>
          <a:bodyPr wrap="square" lIns="88647" tIns="44324" rIns="88647" bIns="44324">
            <a:spAutoFit/>
          </a:bodyPr>
          <a:lstStyle/>
          <a:p>
            <a:pPr algn="ctr"/>
            <a:r>
              <a:rPr lang="en-US" sz="1100" dirty="0" err="1">
                <a:latin typeface="Corbel" pitchFamily="34" charset="0"/>
              </a:rPr>
              <a:t>Kegan</a:t>
            </a:r>
            <a:r>
              <a:rPr lang="en-US" sz="1100" dirty="0">
                <a:latin typeface="Corbel" pitchFamily="34" charset="0"/>
              </a:rPr>
              <a:t> B</a:t>
            </a:r>
          </a:p>
          <a:p>
            <a:pPr algn="ctr"/>
            <a:r>
              <a:rPr lang="en-US" sz="1100" dirty="0">
                <a:latin typeface="Corbel" pitchFamily="34" charset="0"/>
              </a:rPr>
              <a:t>N=497</a:t>
            </a:r>
          </a:p>
        </p:txBody>
      </p:sp>
      <p:sp>
        <p:nvSpPr>
          <p:cNvPr id="53" name="Text Box 14"/>
          <p:cNvSpPr txBox="1">
            <a:spLocks noChangeArrowheads="1"/>
          </p:cNvSpPr>
          <p:nvPr/>
        </p:nvSpPr>
        <p:spPr bwMode="auto">
          <a:xfrm>
            <a:off x="1255059" y="3519486"/>
            <a:ext cx="1479176" cy="428080"/>
          </a:xfrm>
          <a:prstGeom prst="rect">
            <a:avLst/>
          </a:prstGeom>
          <a:noFill/>
          <a:ln w="9525">
            <a:noFill/>
            <a:miter lim="800000"/>
            <a:headEnd/>
            <a:tailEnd/>
          </a:ln>
          <a:effectLst/>
        </p:spPr>
        <p:txBody>
          <a:bodyPr wrap="square" lIns="88647" tIns="44324" rIns="88647" bIns="44324">
            <a:spAutoFit/>
          </a:bodyPr>
          <a:lstStyle/>
          <a:p>
            <a:pPr algn="ctr"/>
            <a:r>
              <a:rPr lang="en-US" sz="1100" dirty="0">
                <a:latin typeface="Corbel" pitchFamily="34" charset="0"/>
              </a:rPr>
              <a:t>SCG</a:t>
            </a:r>
          </a:p>
          <a:p>
            <a:pPr algn="ctr"/>
            <a:r>
              <a:rPr lang="en-US" sz="1100" dirty="0">
                <a:latin typeface="Corbel" pitchFamily="34" charset="0"/>
              </a:rPr>
              <a:t>N=4310</a:t>
            </a:r>
          </a:p>
        </p:txBody>
      </p:sp>
      <p:sp>
        <p:nvSpPr>
          <p:cNvPr id="8" name="TextBox 7"/>
          <p:cNvSpPr txBox="1"/>
          <p:nvPr/>
        </p:nvSpPr>
        <p:spPr>
          <a:xfrm>
            <a:off x="4616825" y="1639793"/>
            <a:ext cx="2494798" cy="388190"/>
          </a:xfrm>
          <a:prstGeom prst="rect">
            <a:avLst/>
          </a:prstGeom>
          <a:noFill/>
        </p:spPr>
        <p:txBody>
          <a:bodyPr wrap="none" lIns="79625" tIns="39813" rIns="79625" bIns="39813" rtlCol="0">
            <a:spAutoFit/>
          </a:bodyPr>
          <a:lstStyle/>
          <a:p>
            <a:r>
              <a:rPr lang="en-US" sz="2000" dirty="0">
                <a:solidFill>
                  <a:srgbClr val="FFFFFF"/>
                </a:solidFill>
                <a:latin typeface="Corbel Regular" charset="0"/>
              </a:rPr>
              <a:t>Transition Stage 3 to 4</a:t>
            </a:r>
          </a:p>
        </p:txBody>
      </p:sp>
      <p:sp>
        <p:nvSpPr>
          <p:cNvPr id="47" name="TextBox 46"/>
          <p:cNvSpPr txBox="1"/>
          <p:nvPr/>
        </p:nvSpPr>
        <p:spPr>
          <a:xfrm>
            <a:off x="7949302" y="1639793"/>
            <a:ext cx="965513" cy="388180"/>
          </a:xfrm>
          <a:prstGeom prst="rect">
            <a:avLst/>
          </a:prstGeom>
          <a:noFill/>
        </p:spPr>
        <p:txBody>
          <a:bodyPr wrap="none" lIns="79625" tIns="39813" rIns="79625" bIns="39813" rtlCol="0">
            <a:spAutoFit/>
          </a:bodyPr>
          <a:lstStyle/>
          <a:p>
            <a:r>
              <a:rPr lang="en-US" sz="2000" dirty="0">
                <a:solidFill>
                  <a:srgbClr val="FFFFFF"/>
                </a:solidFill>
                <a:latin typeface="Corbel Regular" charset="0"/>
              </a:rPr>
              <a:t>Stage 4</a:t>
            </a:r>
          </a:p>
        </p:txBody>
      </p:sp>
      <p:sp>
        <p:nvSpPr>
          <p:cNvPr id="48" name="TextBox 47"/>
          <p:cNvSpPr txBox="1"/>
          <p:nvPr/>
        </p:nvSpPr>
        <p:spPr>
          <a:xfrm>
            <a:off x="3877236" y="2618659"/>
            <a:ext cx="2494798" cy="388190"/>
          </a:xfrm>
          <a:prstGeom prst="rect">
            <a:avLst/>
          </a:prstGeom>
          <a:noFill/>
        </p:spPr>
        <p:txBody>
          <a:bodyPr wrap="none" lIns="79625" tIns="39813" rIns="79625" bIns="39813" rtlCol="0">
            <a:spAutoFit/>
          </a:bodyPr>
          <a:lstStyle/>
          <a:p>
            <a:r>
              <a:rPr lang="en-US" sz="2000" dirty="0">
                <a:solidFill>
                  <a:srgbClr val="FFFFFF"/>
                </a:solidFill>
                <a:latin typeface="Corbel Regular" charset="0"/>
              </a:rPr>
              <a:t>Transition Stage 3 to 4</a:t>
            </a:r>
          </a:p>
        </p:txBody>
      </p:sp>
      <p:sp>
        <p:nvSpPr>
          <p:cNvPr id="49" name="TextBox 48"/>
          <p:cNvSpPr txBox="1"/>
          <p:nvPr/>
        </p:nvSpPr>
        <p:spPr>
          <a:xfrm>
            <a:off x="7911356" y="2618659"/>
            <a:ext cx="965513" cy="388180"/>
          </a:xfrm>
          <a:prstGeom prst="rect">
            <a:avLst/>
          </a:prstGeom>
          <a:noFill/>
        </p:spPr>
        <p:txBody>
          <a:bodyPr wrap="none" lIns="79625" tIns="39813" rIns="79625" bIns="39813" rtlCol="0">
            <a:spAutoFit/>
          </a:bodyPr>
          <a:lstStyle/>
          <a:p>
            <a:r>
              <a:rPr lang="en-US" sz="2000" dirty="0">
                <a:solidFill>
                  <a:srgbClr val="FFFFFF"/>
                </a:solidFill>
                <a:latin typeface="Corbel Regular" charset="0"/>
              </a:rPr>
              <a:t>Stage 4</a:t>
            </a:r>
          </a:p>
        </p:txBody>
      </p:sp>
      <p:sp>
        <p:nvSpPr>
          <p:cNvPr id="50" name="TextBox 49"/>
          <p:cNvSpPr txBox="1"/>
          <p:nvPr/>
        </p:nvSpPr>
        <p:spPr>
          <a:xfrm>
            <a:off x="3511773" y="1667042"/>
            <a:ext cx="949483" cy="388180"/>
          </a:xfrm>
          <a:prstGeom prst="rect">
            <a:avLst/>
          </a:prstGeom>
          <a:noFill/>
        </p:spPr>
        <p:txBody>
          <a:bodyPr wrap="none" lIns="79625" tIns="39813" rIns="79625" bIns="39813" rtlCol="0">
            <a:spAutoFit/>
          </a:bodyPr>
          <a:lstStyle/>
          <a:p>
            <a:r>
              <a:rPr lang="en-US" sz="2000" dirty="0">
                <a:solidFill>
                  <a:srgbClr val="FFFFFF"/>
                </a:solidFill>
                <a:latin typeface="Corbel Regular" charset="0"/>
              </a:rPr>
              <a:t>Stage 3</a:t>
            </a:r>
          </a:p>
        </p:txBody>
      </p:sp>
      <p:sp>
        <p:nvSpPr>
          <p:cNvPr id="51" name="TextBox 50"/>
          <p:cNvSpPr txBox="1"/>
          <p:nvPr/>
        </p:nvSpPr>
        <p:spPr>
          <a:xfrm>
            <a:off x="2368772" y="2618659"/>
            <a:ext cx="949483" cy="388180"/>
          </a:xfrm>
          <a:prstGeom prst="rect">
            <a:avLst/>
          </a:prstGeom>
          <a:noFill/>
        </p:spPr>
        <p:txBody>
          <a:bodyPr wrap="none" lIns="79625" tIns="39813" rIns="79625" bIns="39813" rtlCol="0">
            <a:spAutoFit/>
          </a:bodyPr>
          <a:lstStyle/>
          <a:p>
            <a:r>
              <a:rPr lang="en-US" sz="2000" dirty="0">
                <a:solidFill>
                  <a:srgbClr val="FFFFFF"/>
                </a:solidFill>
                <a:latin typeface="Corbel Regular" charset="0"/>
              </a:rPr>
              <a:t>Stage 3</a:t>
            </a:r>
          </a:p>
        </p:txBody>
      </p:sp>
      <p:sp>
        <p:nvSpPr>
          <p:cNvPr id="54" name="TextBox 53"/>
          <p:cNvSpPr txBox="1"/>
          <p:nvPr/>
        </p:nvSpPr>
        <p:spPr>
          <a:xfrm>
            <a:off x="4598756" y="3532269"/>
            <a:ext cx="962307" cy="388180"/>
          </a:xfrm>
          <a:prstGeom prst="rect">
            <a:avLst/>
          </a:prstGeom>
          <a:noFill/>
        </p:spPr>
        <p:txBody>
          <a:bodyPr wrap="none" lIns="79625" tIns="39813" rIns="79625" bIns="39813" rtlCol="0">
            <a:spAutoFit/>
          </a:bodyPr>
          <a:lstStyle/>
          <a:p>
            <a:r>
              <a:rPr lang="en-US" sz="2000" dirty="0">
                <a:solidFill>
                  <a:srgbClr val="FFFFFF"/>
                </a:solidFill>
                <a:latin typeface="Corbel Regular" charset="0"/>
              </a:rPr>
              <a:t>Expert  </a:t>
            </a:r>
          </a:p>
        </p:txBody>
      </p:sp>
      <p:sp>
        <p:nvSpPr>
          <p:cNvPr id="55" name="TextBox 54"/>
          <p:cNvSpPr txBox="1"/>
          <p:nvPr/>
        </p:nvSpPr>
        <p:spPr>
          <a:xfrm>
            <a:off x="7213572" y="3532269"/>
            <a:ext cx="1195319" cy="388180"/>
          </a:xfrm>
          <a:prstGeom prst="rect">
            <a:avLst/>
          </a:prstGeom>
          <a:noFill/>
        </p:spPr>
        <p:txBody>
          <a:bodyPr wrap="none" lIns="79625" tIns="39813" rIns="79625" bIns="39813" rtlCol="0">
            <a:spAutoFit/>
          </a:bodyPr>
          <a:lstStyle/>
          <a:p>
            <a:r>
              <a:rPr lang="en-US" sz="2000" dirty="0">
                <a:solidFill>
                  <a:srgbClr val="FFFFFF"/>
                </a:solidFill>
                <a:latin typeface="Corbel Regular" charset="0"/>
              </a:rPr>
              <a:t>Achiever  </a:t>
            </a:r>
          </a:p>
        </p:txBody>
      </p:sp>
      <p:sp>
        <p:nvSpPr>
          <p:cNvPr id="56" name="TextBox 55"/>
          <p:cNvSpPr txBox="1"/>
          <p:nvPr/>
        </p:nvSpPr>
        <p:spPr>
          <a:xfrm>
            <a:off x="8887772" y="3532269"/>
            <a:ext cx="1023221" cy="388180"/>
          </a:xfrm>
          <a:prstGeom prst="rect">
            <a:avLst/>
          </a:prstGeom>
          <a:noFill/>
        </p:spPr>
        <p:txBody>
          <a:bodyPr wrap="none" lIns="79625" tIns="39813" rIns="79625" bIns="39813" rtlCol="0">
            <a:spAutoFit/>
          </a:bodyPr>
          <a:lstStyle/>
          <a:p>
            <a:r>
              <a:rPr lang="en-US" sz="2000" dirty="0">
                <a:solidFill>
                  <a:srgbClr val="FFFFFF"/>
                </a:solidFill>
                <a:latin typeface="Corbel Regular" charset="0"/>
              </a:rPr>
              <a:t>Pluralist</a:t>
            </a:r>
          </a:p>
        </p:txBody>
      </p:sp>
      <p:sp>
        <p:nvSpPr>
          <p:cNvPr id="57" name="TextBox 56"/>
          <p:cNvSpPr txBox="1"/>
          <p:nvPr/>
        </p:nvSpPr>
        <p:spPr>
          <a:xfrm>
            <a:off x="2532532" y="3532269"/>
            <a:ext cx="1151461" cy="388180"/>
          </a:xfrm>
          <a:prstGeom prst="rect">
            <a:avLst/>
          </a:prstGeom>
          <a:noFill/>
        </p:spPr>
        <p:txBody>
          <a:bodyPr wrap="none" lIns="79625" tIns="39813" rIns="79625" bIns="39813" rtlCol="0">
            <a:spAutoFit/>
          </a:bodyPr>
          <a:lstStyle/>
          <a:p>
            <a:r>
              <a:rPr lang="en-US" sz="2000" dirty="0">
                <a:latin typeface="Corbel Regular" charset="0"/>
              </a:rPr>
              <a:t>Diplomat</a:t>
            </a:r>
          </a:p>
        </p:txBody>
      </p:sp>
      <p:sp>
        <p:nvSpPr>
          <p:cNvPr id="58" name="TextBox 57"/>
          <p:cNvSpPr txBox="1"/>
          <p:nvPr/>
        </p:nvSpPr>
        <p:spPr>
          <a:xfrm>
            <a:off x="9802966" y="1639793"/>
            <a:ext cx="499334" cy="388190"/>
          </a:xfrm>
          <a:prstGeom prst="rect">
            <a:avLst/>
          </a:prstGeom>
          <a:noFill/>
        </p:spPr>
        <p:txBody>
          <a:bodyPr wrap="none" lIns="79625" tIns="39813" rIns="79625" bIns="39813" rtlCol="0">
            <a:spAutoFit/>
          </a:bodyPr>
          <a:lstStyle/>
          <a:p>
            <a:r>
              <a:rPr lang="en-US" sz="2000" dirty="0">
                <a:solidFill>
                  <a:srgbClr val="FFFFFF"/>
                </a:solidFill>
                <a:latin typeface="Corbel Regular" charset="0"/>
              </a:rPr>
              <a:t>4-5</a:t>
            </a:r>
          </a:p>
        </p:txBody>
      </p:sp>
      <p:sp>
        <p:nvSpPr>
          <p:cNvPr id="59" name="TextBox 58"/>
          <p:cNvSpPr txBox="1"/>
          <p:nvPr/>
        </p:nvSpPr>
        <p:spPr>
          <a:xfrm>
            <a:off x="9726708" y="2618659"/>
            <a:ext cx="499334" cy="388190"/>
          </a:xfrm>
          <a:prstGeom prst="rect">
            <a:avLst/>
          </a:prstGeom>
          <a:noFill/>
        </p:spPr>
        <p:txBody>
          <a:bodyPr wrap="none" lIns="79625" tIns="39813" rIns="79625" bIns="39813" rtlCol="0">
            <a:spAutoFit/>
          </a:bodyPr>
          <a:lstStyle/>
          <a:p>
            <a:r>
              <a:rPr lang="en-US" sz="2000" dirty="0">
                <a:solidFill>
                  <a:srgbClr val="FFFFFF"/>
                </a:solidFill>
                <a:latin typeface="Corbel Regular" charset="0"/>
              </a:rPr>
              <a:t>4-5</a:t>
            </a:r>
          </a:p>
        </p:txBody>
      </p:sp>
      <p:sp>
        <p:nvSpPr>
          <p:cNvPr id="60" name="TextBox 59"/>
          <p:cNvSpPr txBox="1"/>
          <p:nvPr/>
        </p:nvSpPr>
        <p:spPr>
          <a:xfrm>
            <a:off x="9863198" y="3532269"/>
            <a:ext cx="301869" cy="388180"/>
          </a:xfrm>
          <a:prstGeom prst="rect">
            <a:avLst/>
          </a:prstGeom>
          <a:noFill/>
        </p:spPr>
        <p:txBody>
          <a:bodyPr wrap="none" lIns="79625" tIns="39813" rIns="79625" bIns="39813" rtlCol="0">
            <a:spAutoFit/>
          </a:bodyPr>
          <a:lstStyle/>
          <a:p>
            <a:r>
              <a:rPr lang="en-US" sz="2000" dirty="0">
                <a:solidFill>
                  <a:srgbClr val="FFFFFF"/>
                </a:solidFill>
                <a:latin typeface="Corbel Regular" charset="0"/>
              </a:rPr>
              <a:t>S</a:t>
            </a:r>
          </a:p>
        </p:txBody>
      </p:sp>
      <p:sp>
        <p:nvSpPr>
          <p:cNvPr id="2" name="TextBox 1"/>
          <p:cNvSpPr txBox="1"/>
          <p:nvPr/>
        </p:nvSpPr>
        <p:spPr>
          <a:xfrm>
            <a:off x="6928870" y="1144981"/>
            <a:ext cx="2865072" cy="388180"/>
          </a:xfrm>
          <a:prstGeom prst="rect">
            <a:avLst/>
          </a:prstGeom>
          <a:noFill/>
        </p:spPr>
        <p:txBody>
          <a:bodyPr wrap="none" lIns="79625" tIns="39813" rIns="79625" bIns="39813" rtlCol="0">
            <a:spAutoFit/>
          </a:bodyPr>
          <a:lstStyle/>
          <a:p>
            <a:r>
              <a:rPr lang="en-US" sz="2000" dirty="0">
                <a:latin typeface="Corbel Regular" charset="0"/>
              </a:rPr>
              <a:t>SELF-AUTHORING MIND</a:t>
            </a:r>
          </a:p>
        </p:txBody>
      </p:sp>
      <p:sp>
        <p:nvSpPr>
          <p:cNvPr id="61" name="TextBox 60"/>
          <p:cNvSpPr txBox="1"/>
          <p:nvPr/>
        </p:nvSpPr>
        <p:spPr>
          <a:xfrm>
            <a:off x="4141296" y="1144981"/>
            <a:ext cx="2198222" cy="388180"/>
          </a:xfrm>
          <a:prstGeom prst="rect">
            <a:avLst/>
          </a:prstGeom>
          <a:noFill/>
        </p:spPr>
        <p:txBody>
          <a:bodyPr wrap="none" lIns="79625" tIns="39813" rIns="79625" bIns="39813" rtlCol="0">
            <a:spAutoFit/>
          </a:bodyPr>
          <a:lstStyle/>
          <a:p>
            <a:r>
              <a:rPr lang="en-US" sz="2000" dirty="0">
                <a:latin typeface="Corbel Regular" charset="0"/>
              </a:rPr>
              <a:t>SOCIALIZED MIND</a:t>
            </a:r>
          </a:p>
        </p:txBody>
      </p:sp>
      <p:sp>
        <p:nvSpPr>
          <p:cNvPr id="62" name="TextBox 61"/>
          <p:cNvSpPr txBox="1"/>
          <p:nvPr/>
        </p:nvSpPr>
        <p:spPr>
          <a:xfrm>
            <a:off x="2734238" y="1667042"/>
            <a:ext cx="499334" cy="388190"/>
          </a:xfrm>
          <a:prstGeom prst="rect">
            <a:avLst/>
          </a:prstGeom>
          <a:noFill/>
        </p:spPr>
        <p:txBody>
          <a:bodyPr wrap="none" lIns="79625" tIns="39813" rIns="79625" bIns="39813" rtlCol="0">
            <a:spAutoFit/>
          </a:bodyPr>
          <a:lstStyle/>
          <a:p>
            <a:r>
              <a:rPr lang="en-US" sz="2000" dirty="0">
                <a:solidFill>
                  <a:srgbClr val="5F6062"/>
                </a:solidFill>
                <a:latin typeface="Corbel Regular" charset="0"/>
              </a:rPr>
              <a:t>2-3</a:t>
            </a:r>
          </a:p>
        </p:txBody>
      </p:sp>
      <p:sp>
        <p:nvSpPr>
          <p:cNvPr id="66" name="Line 16"/>
          <p:cNvSpPr>
            <a:spLocks noChangeShapeType="1"/>
          </p:cNvSpPr>
          <p:nvPr/>
        </p:nvSpPr>
        <p:spPr bwMode="auto">
          <a:xfrm flipV="1">
            <a:off x="2263588" y="4668898"/>
            <a:ext cx="806824" cy="0"/>
          </a:xfrm>
          <a:prstGeom prst="line">
            <a:avLst/>
          </a:prstGeom>
          <a:noFill/>
          <a:ln w="635000">
            <a:solidFill>
              <a:srgbClr val="E6C08A"/>
            </a:solidFill>
            <a:round/>
            <a:headEnd/>
            <a:tailEnd type="none" w="med" len="med"/>
          </a:ln>
          <a:effectLst/>
        </p:spPr>
        <p:txBody>
          <a:bodyPr lIns="88647" tIns="44324" rIns="88647" bIns="44324"/>
          <a:lstStyle/>
          <a:p>
            <a:endParaRPr lang="en-US" sz="2000" dirty="0">
              <a:latin typeface="Corbel Regular" charset="0"/>
            </a:endParaRPr>
          </a:p>
        </p:txBody>
      </p:sp>
      <p:sp>
        <p:nvSpPr>
          <p:cNvPr id="67" name="Line 16"/>
          <p:cNvSpPr>
            <a:spLocks noChangeShapeType="1"/>
          </p:cNvSpPr>
          <p:nvPr/>
        </p:nvSpPr>
        <p:spPr bwMode="auto">
          <a:xfrm flipV="1">
            <a:off x="3070412" y="4668898"/>
            <a:ext cx="3630706" cy="0"/>
          </a:xfrm>
          <a:prstGeom prst="line">
            <a:avLst/>
          </a:prstGeom>
          <a:noFill/>
          <a:ln w="635000">
            <a:solidFill>
              <a:schemeClr val="accent4"/>
            </a:solidFill>
            <a:round/>
            <a:headEnd/>
            <a:tailEnd type="none" w="med" len="med"/>
          </a:ln>
          <a:effectLst/>
        </p:spPr>
        <p:txBody>
          <a:bodyPr lIns="88647" tIns="44324" rIns="88647" bIns="44324"/>
          <a:lstStyle/>
          <a:p>
            <a:endParaRPr lang="en-US" sz="2000" dirty="0">
              <a:latin typeface="Corbel Regular" charset="0"/>
            </a:endParaRPr>
          </a:p>
        </p:txBody>
      </p:sp>
      <p:sp>
        <p:nvSpPr>
          <p:cNvPr id="68" name="TextBox 67"/>
          <p:cNvSpPr txBox="1"/>
          <p:nvPr/>
        </p:nvSpPr>
        <p:spPr>
          <a:xfrm>
            <a:off x="4329815" y="4456762"/>
            <a:ext cx="962307" cy="388180"/>
          </a:xfrm>
          <a:prstGeom prst="rect">
            <a:avLst/>
          </a:prstGeom>
          <a:noFill/>
        </p:spPr>
        <p:txBody>
          <a:bodyPr wrap="none" lIns="79625" tIns="39813" rIns="79625" bIns="39813" rtlCol="0">
            <a:spAutoFit/>
          </a:bodyPr>
          <a:lstStyle/>
          <a:p>
            <a:r>
              <a:rPr lang="en-US" sz="2000" dirty="0">
                <a:solidFill>
                  <a:srgbClr val="FFFFFF"/>
                </a:solidFill>
                <a:latin typeface="Corbel Regular" charset="0"/>
              </a:rPr>
              <a:t>Expert  </a:t>
            </a:r>
          </a:p>
        </p:txBody>
      </p:sp>
      <p:sp>
        <p:nvSpPr>
          <p:cNvPr id="70" name="Line 16"/>
          <p:cNvSpPr>
            <a:spLocks noChangeShapeType="1"/>
          </p:cNvSpPr>
          <p:nvPr/>
        </p:nvSpPr>
        <p:spPr bwMode="auto">
          <a:xfrm flipV="1">
            <a:off x="6701121" y="4668898"/>
            <a:ext cx="2823883" cy="0"/>
          </a:xfrm>
          <a:prstGeom prst="line">
            <a:avLst/>
          </a:prstGeom>
          <a:noFill/>
          <a:ln w="635000">
            <a:solidFill>
              <a:schemeClr val="accent3">
                <a:lumMod val="75000"/>
              </a:schemeClr>
            </a:solidFill>
            <a:round/>
            <a:headEnd/>
            <a:tailEnd type="none" w="med" len="med"/>
          </a:ln>
          <a:effectLst/>
        </p:spPr>
        <p:txBody>
          <a:bodyPr lIns="88647" tIns="44324" rIns="88647" bIns="44324"/>
          <a:lstStyle/>
          <a:p>
            <a:endParaRPr lang="en-US" sz="2000" dirty="0">
              <a:latin typeface="Corbel Regular" charset="0"/>
            </a:endParaRPr>
          </a:p>
        </p:txBody>
      </p:sp>
      <p:sp>
        <p:nvSpPr>
          <p:cNvPr id="71" name="TextBox 70"/>
          <p:cNvSpPr txBox="1"/>
          <p:nvPr/>
        </p:nvSpPr>
        <p:spPr>
          <a:xfrm>
            <a:off x="7348042" y="4456762"/>
            <a:ext cx="1195319" cy="388180"/>
          </a:xfrm>
          <a:prstGeom prst="rect">
            <a:avLst/>
          </a:prstGeom>
          <a:noFill/>
        </p:spPr>
        <p:txBody>
          <a:bodyPr wrap="none" lIns="79625" tIns="39813" rIns="79625" bIns="39813" rtlCol="0">
            <a:spAutoFit/>
          </a:bodyPr>
          <a:lstStyle/>
          <a:p>
            <a:r>
              <a:rPr lang="en-US" sz="2000" dirty="0">
                <a:solidFill>
                  <a:srgbClr val="FFFFFF"/>
                </a:solidFill>
                <a:latin typeface="Corbel Regular" charset="0"/>
              </a:rPr>
              <a:t>Achiever  </a:t>
            </a:r>
          </a:p>
        </p:txBody>
      </p:sp>
      <p:sp>
        <p:nvSpPr>
          <p:cNvPr id="72" name="Line 16"/>
          <p:cNvSpPr>
            <a:spLocks noChangeShapeType="1"/>
          </p:cNvSpPr>
          <p:nvPr/>
        </p:nvSpPr>
        <p:spPr bwMode="auto">
          <a:xfrm flipV="1">
            <a:off x="9525000" y="4668898"/>
            <a:ext cx="403412" cy="0"/>
          </a:xfrm>
          <a:prstGeom prst="line">
            <a:avLst/>
          </a:prstGeom>
          <a:noFill/>
          <a:ln w="635000">
            <a:solidFill>
              <a:schemeClr val="accent2">
                <a:lumMod val="75000"/>
              </a:schemeClr>
            </a:solidFill>
            <a:round/>
            <a:headEnd/>
            <a:tailEnd type="none" w="med" len="med"/>
          </a:ln>
          <a:effectLst/>
        </p:spPr>
        <p:txBody>
          <a:bodyPr lIns="88647" tIns="44324" rIns="88647" bIns="44324"/>
          <a:lstStyle/>
          <a:p>
            <a:endParaRPr lang="en-US" sz="2000" dirty="0">
              <a:latin typeface="Corbel Regular" charset="0"/>
            </a:endParaRPr>
          </a:p>
        </p:txBody>
      </p:sp>
      <p:sp>
        <p:nvSpPr>
          <p:cNvPr id="73" name="Line 16"/>
          <p:cNvSpPr>
            <a:spLocks noChangeShapeType="1"/>
          </p:cNvSpPr>
          <p:nvPr/>
        </p:nvSpPr>
        <p:spPr bwMode="auto">
          <a:xfrm flipV="1">
            <a:off x="9936483" y="4668898"/>
            <a:ext cx="322729" cy="0"/>
          </a:xfrm>
          <a:prstGeom prst="line">
            <a:avLst/>
          </a:prstGeom>
          <a:noFill/>
          <a:ln w="635000">
            <a:solidFill>
              <a:schemeClr val="accent1"/>
            </a:solidFill>
            <a:round/>
            <a:headEnd/>
            <a:tailEnd type="none" w="med" len="med"/>
          </a:ln>
          <a:effectLst/>
        </p:spPr>
        <p:txBody>
          <a:bodyPr lIns="88647" tIns="44324" rIns="88647" bIns="44324"/>
          <a:lstStyle/>
          <a:p>
            <a:endParaRPr lang="en-US" sz="2000" dirty="0">
              <a:latin typeface="Corbel Regular" charset="0"/>
            </a:endParaRPr>
          </a:p>
        </p:txBody>
      </p:sp>
      <p:sp>
        <p:nvSpPr>
          <p:cNvPr id="74" name="Line 16"/>
          <p:cNvSpPr>
            <a:spLocks noChangeShapeType="1"/>
          </p:cNvSpPr>
          <p:nvPr/>
        </p:nvSpPr>
        <p:spPr bwMode="auto">
          <a:xfrm flipV="1">
            <a:off x="10264588" y="4668898"/>
            <a:ext cx="80682" cy="0"/>
          </a:xfrm>
          <a:prstGeom prst="line">
            <a:avLst/>
          </a:prstGeom>
          <a:noFill/>
          <a:ln w="635000">
            <a:solidFill>
              <a:schemeClr val="tx1"/>
            </a:solidFill>
            <a:round/>
            <a:headEnd/>
            <a:tailEnd type="none" w="med" len="med"/>
          </a:ln>
          <a:effectLst/>
        </p:spPr>
        <p:txBody>
          <a:bodyPr lIns="88647" tIns="44324" rIns="88647" bIns="44324"/>
          <a:lstStyle/>
          <a:p>
            <a:endParaRPr lang="en-US" sz="2000" dirty="0">
              <a:latin typeface="Corbel Regular" charset="0"/>
            </a:endParaRPr>
          </a:p>
        </p:txBody>
      </p:sp>
      <p:sp>
        <p:nvSpPr>
          <p:cNvPr id="75" name="TextBox 74"/>
          <p:cNvSpPr txBox="1"/>
          <p:nvPr/>
        </p:nvSpPr>
        <p:spPr>
          <a:xfrm>
            <a:off x="9927551" y="4473128"/>
            <a:ext cx="459861" cy="388180"/>
          </a:xfrm>
          <a:prstGeom prst="rect">
            <a:avLst/>
          </a:prstGeom>
          <a:noFill/>
        </p:spPr>
        <p:txBody>
          <a:bodyPr wrap="none" lIns="79625" tIns="39813" rIns="79625" bIns="39813" rtlCol="0">
            <a:spAutoFit/>
          </a:bodyPr>
          <a:lstStyle/>
          <a:p>
            <a:r>
              <a:rPr lang="en-US" sz="2000" dirty="0">
                <a:solidFill>
                  <a:srgbClr val="FFFFFF"/>
                </a:solidFill>
                <a:latin typeface="Corbel Regular" charset="0"/>
              </a:rPr>
              <a:t>CC</a:t>
            </a:r>
          </a:p>
        </p:txBody>
      </p:sp>
      <p:sp>
        <p:nvSpPr>
          <p:cNvPr id="76" name="TextBox 75"/>
          <p:cNvSpPr txBox="1"/>
          <p:nvPr/>
        </p:nvSpPr>
        <p:spPr>
          <a:xfrm>
            <a:off x="9592239" y="4473128"/>
            <a:ext cx="311487" cy="388180"/>
          </a:xfrm>
          <a:prstGeom prst="rect">
            <a:avLst/>
          </a:prstGeom>
          <a:noFill/>
        </p:spPr>
        <p:txBody>
          <a:bodyPr wrap="none" lIns="79625" tIns="39813" rIns="79625" bIns="39813" rtlCol="0">
            <a:spAutoFit/>
          </a:bodyPr>
          <a:lstStyle/>
          <a:p>
            <a:r>
              <a:rPr lang="en-US" sz="2000" dirty="0">
                <a:solidFill>
                  <a:srgbClr val="FFFFFF"/>
                </a:solidFill>
                <a:latin typeface="Corbel Regular" charset="0"/>
              </a:rPr>
              <a:t>C</a:t>
            </a:r>
          </a:p>
        </p:txBody>
      </p:sp>
      <p:sp>
        <p:nvSpPr>
          <p:cNvPr id="77" name="TextBox 76"/>
          <p:cNvSpPr txBox="1"/>
          <p:nvPr/>
        </p:nvSpPr>
        <p:spPr>
          <a:xfrm>
            <a:off x="2196356" y="4473128"/>
            <a:ext cx="1116195" cy="388180"/>
          </a:xfrm>
          <a:prstGeom prst="rect">
            <a:avLst/>
          </a:prstGeom>
          <a:noFill/>
        </p:spPr>
        <p:txBody>
          <a:bodyPr wrap="none" lIns="79625" tIns="39813" rIns="79625" bIns="39813" rtlCol="0">
            <a:spAutoFit/>
          </a:bodyPr>
          <a:lstStyle/>
          <a:p>
            <a:r>
              <a:rPr lang="en-US" sz="2000" dirty="0">
                <a:solidFill>
                  <a:srgbClr val="5F6062"/>
                </a:solidFill>
                <a:latin typeface="Corbel Regular" charset="0"/>
              </a:rPr>
              <a:t>Pre-</a:t>
            </a:r>
            <a:r>
              <a:rPr lang="en-US" sz="2000" dirty="0" err="1">
                <a:solidFill>
                  <a:srgbClr val="5F6062"/>
                </a:solidFill>
                <a:latin typeface="Corbel Regular" charset="0"/>
              </a:rPr>
              <a:t>Exp</a:t>
            </a:r>
            <a:r>
              <a:rPr lang="en-US" sz="2000" dirty="0">
                <a:solidFill>
                  <a:srgbClr val="5F6062"/>
                </a:solidFill>
                <a:latin typeface="Corbel Regular" charset="0"/>
              </a:rPr>
              <a:t>  </a:t>
            </a:r>
          </a:p>
        </p:txBody>
      </p:sp>
      <p:sp>
        <p:nvSpPr>
          <p:cNvPr id="78" name="Text Box 14"/>
          <p:cNvSpPr txBox="1">
            <a:spLocks noChangeArrowheads="1"/>
          </p:cNvSpPr>
          <p:nvPr/>
        </p:nvSpPr>
        <p:spPr bwMode="auto">
          <a:xfrm>
            <a:off x="1255059" y="4473126"/>
            <a:ext cx="1479176" cy="428080"/>
          </a:xfrm>
          <a:prstGeom prst="rect">
            <a:avLst/>
          </a:prstGeom>
          <a:noFill/>
          <a:ln w="9525">
            <a:noFill/>
            <a:miter lim="800000"/>
            <a:headEnd/>
            <a:tailEnd/>
          </a:ln>
          <a:effectLst/>
        </p:spPr>
        <p:txBody>
          <a:bodyPr wrap="square" lIns="88647" tIns="44324" rIns="88647" bIns="44324">
            <a:spAutoFit/>
          </a:bodyPr>
          <a:lstStyle/>
          <a:p>
            <a:pPr algn="ctr"/>
            <a:r>
              <a:rPr lang="en-US" sz="1100" dirty="0">
                <a:latin typeface="Corbel" pitchFamily="34" charset="0"/>
              </a:rPr>
              <a:t>BT</a:t>
            </a:r>
          </a:p>
          <a:p>
            <a:pPr algn="ctr"/>
            <a:r>
              <a:rPr lang="en-US" sz="1100" dirty="0">
                <a:latin typeface="Corbel" pitchFamily="34" charset="0"/>
              </a:rPr>
              <a:t>N=384</a:t>
            </a:r>
          </a:p>
        </p:txBody>
      </p:sp>
      <p:sp>
        <p:nvSpPr>
          <p:cNvPr id="65" name="Line 17"/>
          <p:cNvSpPr>
            <a:spLocks noChangeShapeType="1"/>
          </p:cNvSpPr>
          <p:nvPr/>
        </p:nvSpPr>
        <p:spPr bwMode="auto">
          <a:xfrm flipH="1" flipV="1">
            <a:off x="3339353" y="1191965"/>
            <a:ext cx="0" cy="3829327"/>
          </a:xfrm>
          <a:prstGeom prst="line">
            <a:avLst/>
          </a:prstGeom>
          <a:noFill/>
          <a:ln w="25400">
            <a:solidFill>
              <a:schemeClr val="tx1"/>
            </a:solidFill>
            <a:prstDash val="sysDot"/>
            <a:round/>
            <a:headEnd/>
            <a:tailEnd type="none" w="med" len="med"/>
          </a:ln>
          <a:effectLst/>
        </p:spPr>
        <p:txBody>
          <a:bodyPr lIns="88647" tIns="44324" rIns="88647" bIns="44324"/>
          <a:lstStyle/>
          <a:p>
            <a:endParaRPr lang="en-US" sz="2000" dirty="0">
              <a:latin typeface="Corbel Regular" charset="0"/>
            </a:endParaRPr>
          </a:p>
        </p:txBody>
      </p:sp>
      <p:sp>
        <p:nvSpPr>
          <p:cNvPr id="63" name="Line 17"/>
          <p:cNvSpPr>
            <a:spLocks noChangeShapeType="1"/>
          </p:cNvSpPr>
          <p:nvPr/>
        </p:nvSpPr>
        <p:spPr bwMode="auto">
          <a:xfrm flipH="1" flipV="1">
            <a:off x="6970059" y="1191965"/>
            <a:ext cx="0" cy="3829327"/>
          </a:xfrm>
          <a:prstGeom prst="line">
            <a:avLst/>
          </a:prstGeom>
          <a:noFill/>
          <a:ln w="25400">
            <a:solidFill>
              <a:schemeClr val="tx1"/>
            </a:solidFill>
            <a:prstDash val="sysDot"/>
            <a:round/>
            <a:headEnd/>
            <a:tailEnd type="none" w="med" len="med"/>
          </a:ln>
          <a:effectLst/>
        </p:spPr>
        <p:txBody>
          <a:bodyPr lIns="88647" tIns="44324" rIns="88647" bIns="44324"/>
          <a:lstStyle/>
          <a:p>
            <a:endParaRPr lang="en-US" sz="2000" dirty="0">
              <a:latin typeface="Corbel Regular" charset="0"/>
            </a:endParaRPr>
          </a:p>
        </p:txBody>
      </p:sp>
      <p:sp>
        <p:nvSpPr>
          <p:cNvPr id="64" name="Line 17"/>
          <p:cNvSpPr>
            <a:spLocks noChangeShapeType="1"/>
          </p:cNvSpPr>
          <p:nvPr/>
        </p:nvSpPr>
        <p:spPr bwMode="auto">
          <a:xfrm flipH="1" flipV="1">
            <a:off x="9726706" y="1191965"/>
            <a:ext cx="0" cy="3829327"/>
          </a:xfrm>
          <a:prstGeom prst="line">
            <a:avLst/>
          </a:prstGeom>
          <a:noFill/>
          <a:ln w="25400">
            <a:solidFill>
              <a:schemeClr val="tx1"/>
            </a:solidFill>
            <a:prstDash val="sysDot"/>
            <a:round/>
            <a:headEnd/>
            <a:tailEnd type="none" w="med" len="med"/>
          </a:ln>
          <a:effectLst/>
        </p:spPr>
        <p:txBody>
          <a:bodyPr lIns="88647" tIns="44324" rIns="88647" bIns="44324"/>
          <a:lstStyle/>
          <a:p>
            <a:endParaRPr lang="en-US" sz="2000" dirty="0">
              <a:latin typeface="Corbel Regular" charset="0"/>
            </a:endParaRPr>
          </a:p>
        </p:txBody>
      </p:sp>
      <p:sp>
        <p:nvSpPr>
          <p:cNvPr id="79" name="TextBox 78"/>
          <p:cNvSpPr txBox="1"/>
          <p:nvPr/>
        </p:nvSpPr>
        <p:spPr>
          <a:xfrm>
            <a:off x="4549589" y="5517251"/>
            <a:ext cx="3959024" cy="388180"/>
          </a:xfrm>
          <a:prstGeom prst="rect">
            <a:avLst/>
          </a:prstGeom>
          <a:noFill/>
        </p:spPr>
        <p:txBody>
          <a:bodyPr wrap="none" lIns="79625" tIns="39813" rIns="79625" bIns="39813" rtlCol="0">
            <a:spAutoFit/>
          </a:bodyPr>
          <a:lstStyle/>
          <a:p>
            <a:r>
              <a:rPr lang="en-US" sz="2000" dirty="0">
                <a:latin typeface="Corbel Regular" charset="0"/>
              </a:rPr>
              <a:t>Percentage of Sample in Each Stage</a:t>
            </a:r>
          </a:p>
        </p:txBody>
      </p:sp>
      <p:sp>
        <p:nvSpPr>
          <p:cNvPr id="80" name="Text Box 13"/>
          <p:cNvSpPr txBox="1">
            <a:spLocks noChangeArrowheads="1"/>
          </p:cNvSpPr>
          <p:nvPr/>
        </p:nvSpPr>
        <p:spPr bwMode="auto">
          <a:xfrm>
            <a:off x="2070850" y="5060449"/>
            <a:ext cx="8978150" cy="381901"/>
          </a:xfrm>
          <a:prstGeom prst="rect">
            <a:avLst/>
          </a:prstGeom>
          <a:noFill/>
          <a:ln w="9525">
            <a:noFill/>
            <a:miter lim="800000"/>
            <a:headEnd/>
            <a:tailEnd/>
          </a:ln>
          <a:effectLst/>
        </p:spPr>
        <p:txBody>
          <a:bodyPr wrap="square" lIns="88647" tIns="44324" rIns="88647" bIns="44324">
            <a:spAutoFit/>
          </a:bodyPr>
          <a:lstStyle/>
          <a:p>
            <a:r>
              <a:rPr lang="en-US" sz="1900" dirty="0">
                <a:latin typeface="Corbel" pitchFamily="34" charset="0"/>
              </a:rPr>
              <a:t> 0              10           20            30           40           50	        60            70           80           90          100 </a:t>
            </a:r>
          </a:p>
        </p:txBody>
      </p:sp>
    </p:spTree>
    <p:extLst>
      <p:ext uri="{BB962C8B-B14F-4D97-AF65-F5344CB8AC3E}">
        <p14:creationId xmlns:p14="http://schemas.microsoft.com/office/powerpoint/2010/main" val="10861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549CF66-50C4-2249-B06B-91666250AA35}"/>
              </a:ext>
            </a:extLst>
          </p:cNvPr>
          <p:cNvSpPr/>
          <p:nvPr/>
        </p:nvSpPr>
        <p:spPr>
          <a:xfrm>
            <a:off x="5176157" y="3837251"/>
            <a:ext cx="7015843" cy="22190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2" name="Title 1">
            <a:extLst>
              <a:ext uri="{FF2B5EF4-FFF2-40B4-BE49-F238E27FC236}">
                <a16:creationId xmlns:a16="http://schemas.microsoft.com/office/drawing/2014/main" id="{441BFB12-9D82-E14F-A3A5-AFE84EBF4F2D}"/>
              </a:ext>
            </a:extLst>
          </p:cNvPr>
          <p:cNvSpPr>
            <a:spLocks noGrp="1"/>
          </p:cNvSpPr>
          <p:nvPr>
            <p:ph type="title"/>
          </p:nvPr>
        </p:nvSpPr>
        <p:spPr/>
        <p:txBody>
          <a:bodyPr/>
          <a:lstStyle/>
          <a:p>
            <a:r>
              <a:rPr lang="en-US" dirty="0"/>
              <a:t>Correlations</a:t>
            </a:r>
          </a:p>
        </p:txBody>
      </p:sp>
      <p:sp>
        <p:nvSpPr>
          <p:cNvPr id="17" name="TextBox 16">
            <a:extLst>
              <a:ext uri="{FF2B5EF4-FFF2-40B4-BE49-F238E27FC236}">
                <a16:creationId xmlns:a16="http://schemas.microsoft.com/office/drawing/2014/main" id="{6CDDD761-4AF8-AA48-A6F2-66DEEC8461CB}"/>
              </a:ext>
            </a:extLst>
          </p:cNvPr>
          <p:cNvSpPr txBox="1"/>
          <p:nvPr/>
        </p:nvSpPr>
        <p:spPr>
          <a:xfrm>
            <a:off x="5361775" y="371010"/>
            <a:ext cx="6325784" cy="17389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AU" sz="1800" b="1" i="0" u="none" strike="noStrike" kern="1200" cap="none" spc="0" normalizeH="0" baseline="0" noProof="0" dirty="0">
                <a:ln>
                  <a:noFill/>
                </a:ln>
                <a:solidFill>
                  <a:srgbClr val="333333"/>
                </a:solidFill>
                <a:effectLst/>
                <a:uLnTx/>
                <a:uFillTx/>
                <a:latin typeface="Helvetica"/>
                <a:ea typeface="+mn-ea"/>
                <a:cs typeface="Arial" pitchFamily="34" charset="0"/>
              </a:rPr>
              <a:t>R = the relationship between 2 variables</a:t>
            </a:r>
            <a:endParaRPr kumimoji="0" lang="en-AU" sz="1600" b="0" i="0" u="none" strike="noStrike" kern="1200" cap="none" spc="0" normalizeH="0" baseline="0" noProof="0" dirty="0">
              <a:ln>
                <a:noFill/>
              </a:ln>
              <a:solidFill>
                <a:srgbClr val="333333"/>
              </a:solidFill>
              <a:effectLst/>
              <a:uLnTx/>
              <a:uFillTx/>
              <a:latin typeface="Helvetica"/>
              <a:ea typeface="+mn-ea"/>
              <a:cs typeface="Arial"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333333"/>
                </a:solidFill>
                <a:effectLst/>
                <a:uLnTx/>
                <a:uFillTx/>
                <a:latin typeface="Helvetica"/>
                <a:ea typeface="+mn-ea"/>
                <a:cs typeface="Arial" pitchFamily="34" charset="0"/>
              </a:rPr>
              <a:t>How much of the movement of one variable is described by movement of the other.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333333"/>
                </a:solidFill>
                <a:effectLst/>
                <a:uLnTx/>
                <a:uFillTx/>
                <a:latin typeface="Helvetica"/>
                <a:ea typeface="+mn-ea"/>
                <a:cs typeface="Arial" pitchFamily="34" charset="0"/>
              </a:rPr>
              <a:t>Can have a positive or a negative correlation</a:t>
            </a:r>
            <a:r>
              <a:rPr kumimoji="0" lang="en-AU" sz="1600" b="0" i="0" u="none" strike="noStrike" kern="1200" cap="none" spc="0" normalizeH="0" baseline="0" noProof="0" dirty="0">
                <a:ln>
                  <a:noFill/>
                </a:ln>
                <a:solidFill>
                  <a:srgbClr val="414041"/>
                </a:solidFill>
                <a:effectLst/>
                <a:uLnTx/>
                <a:uFillTx/>
                <a:latin typeface="Helvetica"/>
                <a:ea typeface="+mn-ea"/>
                <a:cs typeface="+mn-cs"/>
              </a:rPr>
              <a:t>.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414041"/>
                </a:solidFill>
                <a:effectLst/>
                <a:uLnTx/>
                <a:uFillTx/>
                <a:latin typeface="Helvetica"/>
                <a:ea typeface="+mn-ea"/>
                <a:cs typeface="+mn-cs"/>
              </a:rPr>
              <a:t>Are not causal</a:t>
            </a:r>
          </a:p>
        </p:txBody>
      </p:sp>
      <p:sp>
        <p:nvSpPr>
          <p:cNvPr id="18" name="TextBox 17">
            <a:extLst>
              <a:ext uri="{FF2B5EF4-FFF2-40B4-BE49-F238E27FC236}">
                <a16:creationId xmlns:a16="http://schemas.microsoft.com/office/drawing/2014/main" id="{924DD770-94DE-1D40-A1E4-8D6A58B48EDF}"/>
              </a:ext>
            </a:extLst>
          </p:cNvPr>
          <p:cNvSpPr txBox="1"/>
          <p:nvPr/>
        </p:nvSpPr>
        <p:spPr>
          <a:xfrm>
            <a:off x="5348801" y="2249795"/>
            <a:ext cx="6325783"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AU" sz="1800" b="1" i="0" u="none" strike="noStrike" kern="1200" cap="none" spc="0" normalizeH="0" baseline="0" noProof="0" dirty="0">
                <a:ln>
                  <a:noFill/>
                </a:ln>
                <a:solidFill>
                  <a:srgbClr val="333333"/>
                </a:solidFill>
                <a:effectLst/>
                <a:uLnTx/>
                <a:uFillTx/>
                <a:latin typeface="Helvetica"/>
                <a:ea typeface="+mn-ea"/>
                <a:cs typeface="Arial" pitchFamily="34" charset="0"/>
              </a:rPr>
              <a:t>Rsq = the degree to which the data tightly clusters around the line of best fit.  </a:t>
            </a:r>
            <a:endParaRPr kumimoji="0" lang="en-AU" sz="1600" b="0" i="0" u="none" strike="noStrike" kern="1200" cap="none" spc="0" normalizeH="0" baseline="0" noProof="0" dirty="0">
              <a:ln>
                <a:noFill/>
              </a:ln>
              <a:solidFill>
                <a:srgbClr val="333333"/>
              </a:solidFill>
              <a:effectLst/>
              <a:uLnTx/>
              <a:uFillTx/>
              <a:latin typeface="Helvetica"/>
              <a:ea typeface="+mn-ea"/>
              <a:cs typeface="Arial"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333333"/>
                </a:solidFill>
                <a:effectLst/>
                <a:uLnTx/>
                <a:uFillTx/>
                <a:latin typeface="Helvetica"/>
                <a:ea typeface="+mn-ea"/>
                <a:cs typeface="Arial" pitchFamily="34" charset="0"/>
              </a:rPr>
              <a:t>A high Rsq means that the data doesn’t vary much and fits tightly together around the line of best fit.</a:t>
            </a:r>
          </a:p>
        </p:txBody>
      </p:sp>
      <p:sp>
        <p:nvSpPr>
          <p:cNvPr id="3" name="Footer Placeholder 2">
            <a:extLst>
              <a:ext uri="{FF2B5EF4-FFF2-40B4-BE49-F238E27FC236}">
                <a16:creationId xmlns:a16="http://schemas.microsoft.com/office/drawing/2014/main" id="{995A2BE8-CCDB-8D4C-8506-2DA31BFF467E}"/>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endPar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endParaRPr>
          </a:p>
        </p:txBody>
      </p:sp>
      <p:sp>
        <p:nvSpPr>
          <p:cNvPr id="6" name="Slide Number Placeholder 5">
            <a:extLst>
              <a:ext uri="{FF2B5EF4-FFF2-40B4-BE49-F238E27FC236}">
                <a16:creationId xmlns:a16="http://schemas.microsoft.com/office/drawing/2014/main" id="{7A59E1EE-0B34-814B-BDFF-D4B44BCAF77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grpSp>
        <p:nvGrpSpPr>
          <p:cNvPr id="28" name="Group 27">
            <a:extLst>
              <a:ext uri="{FF2B5EF4-FFF2-40B4-BE49-F238E27FC236}">
                <a16:creationId xmlns:a16="http://schemas.microsoft.com/office/drawing/2014/main" id="{A1C405A8-FF98-DE42-9C54-096C1B65AD90}"/>
              </a:ext>
            </a:extLst>
          </p:cNvPr>
          <p:cNvGrpSpPr/>
          <p:nvPr/>
        </p:nvGrpSpPr>
        <p:grpSpPr>
          <a:xfrm>
            <a:off x="609600" y="1561848"/>
            <a:ext cx="4108058" cy="4383592"/>
            <a:chOff x="7068592" y="851534"/>
            <a:chExt cx="4108058" cy="4383592"/>
          </a:xfrm>
        </p:grpSpPr>
        <p:cxnSp>
          <p:nvCxnSpPr>
            <p:cNvPr id="4" name="Straight Connector 3">
              <a:extLst>
                <a:ext uri="{FF2B5EF4-FFF2-40B4-BE49-F238E27FC236}">
                  <a16:creationId xmlns:a16="http://schemas.microsoft.com/office/drawing/2014/main" id="{C3263D00-D9A1-6F47-8A4A-CC6A772EDECE}"/>
                </a:ext>
              </a:extLst>
            </p:cNvPr>
            <p:cNvCxnSpPr>
              <a:cxnSpLocks/>
            </p:cNvCxnSpPr>
            <p:nvPr/>
          </p:nvCxnSpPr>
          <p:spPr>
            <a:xfrm>
              <a:off x="7694406" y="1187504"/>
              <a:ext cx="0" cy="2947737"/>
            </a:xfrm>
            <a:prstGeom prst="line">
              <a:avLst/>
            </a:prstGeom>
            <a:ln w="254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0CAF6FB5-6F22-E34E-8E1F-A4CA1E04184D}"/>
                </a:ext>
              </a:extLst>
            </p:cNvPr>
            <p:cNvCxnSpPr>
              <a:cxnSpLocks/>
            </p:cNvCxnSpPr>
            <p:nvPr/>
          </p:nvCxnSpPr>
          <p:spPr>
            <a:xfrm flipH="1">
              <a:off x="7694406" y="4127225"/>
              <a:ext cx="3072068" cy="8016"/>
            </a:xfrm>
            <a:prstGeom prst="line">
              <a:avLst/>
            </a:prstGeom>
            <a:ln w="25400"/>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04F80FBA-5197-2042-89E6-BD5877297855}"/>
                </a:ext>
              </a:extLst>
            </p:cNvPr>
            <p:cNvCxnSpPr>
              <a:cxnSpLocks/>
            </p:cNvCxnSpPr>
            <p:nvPr/>
          </p:nvCxnSpPr>
          <p:spPr>
            <a:xfrm>
              <a:off x="8166593" y="1796320"/>
              <a:ext cx="1828800" cy="18288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2481D59-52F8-504D-9635-3DBA24A4EE19}"/>
                </a:ext>
              </a:extLst>
            </p:cNvPr>
            <p:cNvSpPr txBox="1"/>
            <p:nvPr/>
          </p:nvSpPr>
          <p:spPr>
            <a:xfrm rot="18900000">
              <a:off x="8913400" y="1326384"/>
              <a:ext cx="142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F51"/>
                  </a:solidFill>
                  <a:effectLst/>
                  <a:uLnTx/>
                  <a:uFillTx/>
                  <a:latin typeface="Helvetica"/>
                  <a:ea typeface="+mn-ea"/>
                  <a:cs typeface="+mn-cs"/>
                </a:rPr>
                <a:t>Positive Correlation</a:t>
              </a:r>
              <a:r>
                <a:rPr kumimoji="0" lang="en-US" sz="1800" b="0" i="0" u="none" strike="noStrike" kern="1200" cap="none" spc="0" normalizeH="0" baseline="0" noProof="0" dirty="0">
                  <a:ln>
                    <a:noFill/>
                  </a:ln>
                  <a:solidFill>
                    <a:srgbClr val="004F51"/>
                  </a:solidFill>
                  <a:effectLst/>
                  <a:uLnTx/>
                  <a:uFillTx/>
                  <a:latin typeface="Helvetica"/>
                  <a:ea typeface="+mn-ea"/>
                  <a:cs typeface="+mn-cs"/>
                </a:rPr>
                <a:t> </a:t>
              </a:r>
            </a:p>
          </p:txBody>
        </p:sp>
        <p:sp>
          <p:nvSpPr>
            <p:cNvPr id="16" name="TextBox 15">
              <a:extLst>
                <a:ext uri="{FF2B5EF4-FFF2-40B4-BE49-F238E27FC236}">
                  <a16:creationId xmlns:a16="http://schemas.microsoft.com/office/drawing/2014/main" id="{7A0C1E49-1179-4B4A-8FA1-F039C644DB1E}"/>
                </a:ext>
              </a:extLst>
            </p:cNvPr>
            <p:cNvSpPr txBox="1"/>
            <p:nvPr/>
          </p:nvSpPr>
          <p:spPr>
            <a:xfrm rot="2700000">
              <a:off x="9391826" y="2914291"/>
              <a:ext cx="14570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1A053"/>
                  </a:solidFill>
                  <a:effectLst/>
                  <a:uLnTx/>
                  <a:uFillTx/>
                  <a:latin typeface="Helvetica"/>
                  <a:ea typeface="+mn-ea"/>
                  <a:cs typeface="+mn-cs"/>
                </a:rPr>
                <a:t>Negative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1A053"/>
                  </a:solidFill>
                  <a:effectLst/>
                  <a:uLnTx/>
                  <a:uFillTx/>
                  <a:latin typeface="Helvetica"/>
                  <a:ea typeface="+mn-ea"/>
                  <a:cs typeface="+mn-cs"/>
                </a:rPr>
                <a:t>Correlation</a:t>
              </a:r>
            </a:p>
          </p:txBody>
        </p:sp>
        <p:sp>
          <p:nvSpPr>
            <p:cNvPr id="19" name="TextBox 18">
              <a:extLst>
                <a:ext uri="{FF2B5EF4-FFF2-40B4-BE49-F238E27FC236}">
                  <a16:creationId xmlns:a16="http://schemas.microsoft.com/office/drawing/2014/main" id="{454DA7B8-35F9-AB4E-AE0C-52EF4A32F8E5}"/>
                </a:ext>
              </a:extLst>
            </p:cNvPr>
            <p:cNvSpPr txBox="1"/>
            <p:nvPr/>
          </p:nvSpPr>
          <p:spPr>
            <a:xfrm>
              <a:off x="8342063" y="4219463"/>
              <a:ext cx="1842169"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14041"/>
                  </a:solidFill>
                  <a:effectLst/>
                  <a:uLnTx/>
                  <a:uFillTx/>
                  <a:latin typeface="Helvetica"/>
                  <a:ea typeface="+mn-ea"/>
                  <a:cs typeface="+mn-cs"/>
                </a:rPr>
                <a:t>Food Intake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F51"/>
                  </a:solidFill>
                  <a:effectLst/>
                  <a:uLnTx/>
                  <a:uFillTx/>
                  <a:latin typeface="Helvetica"/>
                  <a:ea typeface="+mn-ea"/>
                  <a:cs typeface="+mn-cs"/>
                </a:rPr>
                <a:t>Nutritious</a:t>
              </a:r>
              <a:r>
                <a:rPr kumimoji="0" lang="en-US" sz="2000" b="1" i="0" u="none" strike="noStrike" kern="1200" cap="none" spc="0" normalizeH="0" baseline="0" noProof="0" dirty="0">
                  <a:ln>
                    <a:noFill/>
                  </a:ln>
                  <a:solidFill>
                    <a:srgbClr val="00B050"/>
                  </a:solidFill>
                  <a:effectLst/>
                  <a:uLnTx/>
                  <a:uFillTx/>
                  <a:latin typeface="Helvetica"/>
                  <a:ea typeface="+mn-ea"/>
                  <a:cs typeface="+mn-cs"/>
                </a:rPr>
                <a:t> </a:t>
              </a:r>
              <a:r>
                <a:rPr kumimoji="0" lang="en-US" sz="2000" b="1" i="0" u="none" strike="noStrike" kern="1200" cap="none" spc="0" normalizeH="0" baseline="0" noProof="0" dirty="0">
                  <a:ln>
                    <a:noFill/>
                  </a:ln>
                  <a:solidFill>
                    <a:srgbClr val="414041"/>
                  </a:solidFill>
                  <a:effectLst/>
                  <a:uLnTx/>
                  <a:uFillTx/>
                  <a:latin typeface="Helvetica"/>
                  <a:ea typeface="+mn-ea"/>
                  <a:cs typeface="+mn-cs"/>
                </a:rPr>
                <a:t>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1A053"/>
                  </a:solidFill>
                  <a:effectLst/>
                  <a:uLnTx/>
                  <a:uFillTx/>
                  <a:latin typeface="Helvetica"/>
                  <a:ea typeface="+mn-ea"/>
                  <a:cs typeface="+mn-cs"/>
                </a:rPr>
                <a:t>Malnutritious  </a:t>
              </a:r>
            </a:p>
          </p:txBody>
        </p:sp>
        <p:sp>
          <p:nvSpPr>
            <p:cNvPr id="20" name="TextBox 19">
              <a:extLst>
                <a:ext uri="{FF2B5EF4-FFF2-40B4-BE49-F238E27FC236}">
                  <a16:creationId xmlns:a16="http://schemas.microsoft.com/office/drawing/2014/main" id="{5F5DA722-257F-FC42-ABB1-2CA10CAC0D22}"/>
                </a:ext>
              </a:extLst>
            </p:cNvPr>
            <p:cNvSpPr txBox="1"/>
            <p:nvPr/>
          </p:nvSpPr>
          <p:spPr>
            <a:xfrm rot="16200000">
              <a:off x="6681306" y="2476707"/>
              <a:ext cx="1446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041"/>
                  </a:solidFill>
                  <a:effectLst/>
                  <a:uLnTx/>
                  <a:uFillTx/>
                  <a:latin typeface="Helvetica"/>
                  <a:ea typeface="+mn-ea"/>
                  <a:cs typeface="+mn-cs"/>
                </a:rPr>
                <a:t>Health</a:t>
              </a:r>
            </a:p>
          </p:txBody>
        </p:sp>
        <p:sp>
          <p:nvSpPr>
            <p:cNvPr id="22" name="TextBox 21">
              <a:extLst>
                <a:ext uri="{FF2B5EF4-FFF2-40B4-BE49-F238E27FC236}">
                  <a16:creationId xmlns:a16="http://schemas.microsoft.com/office/drawing/2014/main" id="{AD856762-ED91-F04E-874A-47714186BC4E}"/>
                </a:ext>
              </a:extLst>
            </p:cNvPr>
            <p:cNvSpPr txBox="1"/>
            <p:nvPr/>
          </p:nvSpPr>
          <p:spPr>
            <a:xfrm>
              <a:off x="7119888" y="4219463"/>
              <a:ext cx="5693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041"/>
                  </a:solidFill>
                  <a:effectLst/>
                  <a:uLnTx/>
                  <a:uFillTx/>
                  <a:latin typeface="Helvetica"/>
                  <a:ea typeface="+mn-ea"/>
                  <a:cs typeface="+mn-cs"/>
                </a:rPr>
                <a:t>low</a:t>
              </a:r>
            </a:p>
          </p:txBody>
        </p:sp>
        <p:sp>
          <p:nvSpPr>
            <p:cNvPr id="23" name="TextBox 22">
              <a:extLst>
                <a:ext uri="{FF2B5EF4-FFF2-40B4-BE49-F238E27FC236}">
                  <a16:creationId xmlns:a16="http://schemas.microsoft.com/office/drawing/2014/main" id="{4CB87A01-2A49-2547-A95E-BBB996F15D6A}"/>
                </a:ext>
              </a:extLst>
            </p:cNvPr>
            <p:cNvSpPr txBox="1"/>
            <p:nvPr/>
          </p:nvSpPr>
          <p:spPr>
            <a:xfrm>
              <a:off x="10504671" y="4219463"/>
              <a:ext cx="6719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041"/>
                  </a:solidFill>
                  <a:effectLst/>
                  <a:uLnTx/>
                  <a:uFillTx/>
                  <a:latin typeface="Helvetica"/>
                  <a:ea typeface="+mn-ea"/>
                  <a:cs typeface="+mn-cs"/>
                </a:rPr>
                <a:t>high</a:t>
              </a:r>
            </a:p>
          </p:txBody>
        </p:sp>
        <p:sp>
          <p:nvSpPr>
            <p:cNvPr id="24" name="TextBox 23">
              <a:extLst>
                <a:ext uri="{FF2B5EF4-FFF2-40B4-BE49-F238E27FC236}">
                  <a16:creationId xmlns:a16="http://schemas.microsoft.com/office/drawing/2014/main" id="{20015B2D-B919-0147-BC1C-45C978914058}"/>
                </a:ext>
              </a:extLst>
            </p:cNvPr>
            <p:cNvSpPr txBox="1"/>
            <p:nvPr/>
          </p:nvSpPr>
          <p:spPr>
            <a:xfrm>
              <a:off x="7068592" y="851534"/>
              <a:ext cx="6719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041"/>
                  </a:solidFill>
                  <a:effectLst/>
                  <a:uLnTx/>
                  <a:uFillTx/>
                  <a:latin typeface="Helvetica"/>
                  <a:ea typeface="+mn-ea"/>
                  <a:cs typeface="+mn-cs"/>
                </a:rPr>
                <a:t>high</a:t>
              </a:r>
            </a:p>
          </p:txBody>
        </p:sp>
        <p:cxnSp>
          <p:nvCxnSpPr>
            <p:cNvPr id="26" name="Straight Arrow Connector 25">
              <a:extLst>
                <a:ext uri="{FF2B5EF4-FFF2-40B4-BE49-F238E27FC236}">
                  <a16:creationId xmlns:a16="http://schemas.microsoft.com/office/drawing/2014/main" id="{036EC13F-88C5-AC40-B805-0683F31BA925}"/>
                </a:ext>
              </a:extLst>
            </p:cNvPr>
            <p:cNvCxnSpPr>
              <a:cxnSpLocks/>
            </p:cNvCxnSpPr>
            <p:nvPr/>
          </p:nvCxnSpPr>
          <p:spPr>
            <a:xfrm rot="-5400000">
              <a:off x="8166593" y="1796320"/>
              <a:ext cx="1828800" cy="182880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EC232B65-90AE-CA4F-B646-7BC5CD054011}"/>
              </a:ext>
            </a:extLst>
          </p:cNvPr>
          <p:cNvSpPr txBox="1"/>
          <p:nvPr/>
        </p:nvSpPr>
        <p:spPr>
          <a:xfrm>
            <a:off x="7503341" y="4054204"/>
            <a:ext cx="4286532"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414041"/>
                </a:solidFill>
                <a:effectLst/>
                <a:uLnTx/>
                <a:uFillTx/>
                <a:latin typeface="Helvetica"/>
                <a:ea typeface="+mn-ea"/>
                <a:cs typeface="+mn-cs"/>
              </a:rPr>
              <a:t>.2 = weak</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414041"/>
                </a:solidFill>
                <a:effectLst/>
                <a:uLnTx/>
                <a:uFillTx/>
                <a:latin typeface="Helvetica"/>
                <a:ea typeface="+mn-ea"/>
                <a:cs typeface="+mn-cs"/>
              </a:rPr>
              <a:t>.3 = trend beginning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414041"/>
                </a:solidFill>
                <a:effectLst/>
                <a:uLnTx/>
                <a:uFillTx/>
                <a:latin typeface="Helvetica"/>
                <a:ea typeface="+mn-ea"/>
                <a:cs typeface="+mn-cs"/>
              </a:rPr>
              <a:t>.4 = moderate, becoming meaningful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414041"/>
                </a:solidFill>
                <a:effectLst/>
                <a:uLnTx/>
                <a:uFillTx/>
                <a:latin typeface="Helvetica"/>
                <a:ea typeface="+mn-ea"/>
                <a:cs typeface="+mn-cs"/>
              </a:rPr>
              <a:t>.6 = strong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414041"/>
                </a:solidFill>
                <a:effectLst/>
                <a:uLnTx/>
                <a:uFillTx/>
                <a:latin typeface="Helvetica"/>
                <a:ea typeface="+mn-ea"/>
                <a:cs typeface="+mn-cs"/>
              </a:rPr>
              <a:t>.8+ = very strong</a:t>
            </a:r>
            <a:endParaRPr kumimoji="0" lang="en-AU" sz="1800" b="0" i="0" u="none" strike="noStrike" kern="1200" cap="none" spc="0" normalizeH="0" baseline="0" noProof="0" dirty="0">
              <a:ln>
                <a:noFill/>
              </a:ln>
              <a:solidFill>
                <a:srgbClr val="333333"/>
              </a:solidFill>
              <a:effectLst/>
              <a:uLnTx/>
              <a:uFillTx/>
              <a:latin typeface="Helvetica"/>
              <a:ea typeface="+mn-ea"/>
              <a:cs typeface="Arial" pitchFamily="34" charset="0"/>
            </a:endParaRPr>
          </a:p>
        </p:txBody>
      </p:sp>
      <p:sp>
        <p:nvSpPr>
          <p:cNvPr id="31" name="Rectangle 30">
            <a:extLst>
              <a:ext uri="{FF2B5EF4-FFF2-40B4-BE49-F238E27FC236}">
                <a16:creationId xmlns:a16="http://schemas.microsoft.com/office/drawing/2014/main" id="{4C0A1B27-A9DA-1B41-B26C-9E3311DD25EE}"/>
              </a:ext>
            </a:extLst>
          </p:cNvPr>
          <p:cNvSpPr/>
          <p:nvPr/>
        </p:nvSpPr>
        <p:spPr>
          <a:xfrm>
            <a:off x="5558538" y="4715924"/>
            <a:ext cx="148630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AU" sz="2400" b="1" i="0" u="none" strike="noStrike" kern="1200" cap="none" spc="0" normalizeH="0" baseline="0" noProof="0" dirty="0">
                <a:ln>
                  <a:noFill/>
                </a:ln>
                <a:solidFill>
                  <a:srgbClr val="333333"/>
                </a:solidFill>
                <a:effectLst/>
                <a:uLnTx/>
                <a:uFillTx/>
                <a:latin typeface="Helvetica"/>
                <a:ea typeface="+mn-ea"/>
                <a:cs typeface="Arial" pitchFamily="34" charset="0"/>
              </a:rPr>
              <a:t>R scores</a:t>
            </a:r>
            <a:endParaRPr kumimoji="0" lang="en-AU" sz="2000" b="0" i="0" u="none" strike="noStrike" kern="1200" cap="none" spc="0" normalizeH="0" baseline="0" noProof="0" dirty="0">
              <a:ln>
                <a:noFill/>
              </a:ln>
              <a:solidFill>
                <a:srgbClr val="333333"/>
              </a:solidFill>
              <a:effectLst/>
              <a:uLnTx/>
              <a:uFillTx/>
              <a:latin typeface="Helvetica"/>
              <a:ea typeface="+mn-ea"/>
              <a:cs typeface="Arial" pitchFamily="34" charset="0"/>
            </a:endParaRPr>
          </a:p>
        </p:txBody>
      </p:sp>
    </p:spTree>
    <p:extLst>
      <p:ext uri="{BB962C8B-B14F-4D97-AF65-F5344CB8AC3E}">
        <p14:creationId xmlns:p14="http://schemas.microsoft.com/office/powerpoint/2010/main" val="129365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463D-45CF-CE41-A70C-ADAA00F8FA58}"/>
              </a:ext>
            </a:extLst>
          </p:cNvPr>
          <p:cNvSpPr>
            <a:spLocks noGrp="1"/>
          </p:cNvSpPr>
          <p:nvPr>
            <p:ph type="title"/>
          </p:nvPr>
        </p:nvSpPr>
        <p:spPr/>
        <p:txBody>
          <a:bodyPr/>
          <a:lstStyle/>
          <a:p>
            <a:r>
              <a:rPr lang="en-US" dirty="0">
                <a:cs typeface="Arial" charset="0"/>
              </a:rPr>
              <a:t>Leadership Effectiveness Scale Questions</a:t>
            </a:r>
            <a:endParaRPr lang="en-US" dirty="0"/>
          </a:p>
        </p:txBody>
      </p:sp>
      <p:grpSp>
        <p:nvGrpSpPr>
          <p:cNvPr id="18" name="Group 17">
            <a:extLst>
              <a:ext uri="{FF2B5EF4-FFF2-40B4-BE49-F238E27FC236}">
                <a16:creationId xmlns:a16="http://schemas.microsoft.com/office/drawing/2014/main" id="{07E2DA0E-B32A-6C42-812C-77B611D6A31F}"/>
              </a:ext>
            </a:extLst>
          </p:cNvPr>
          <p:cNvGrpSpPr/>
          <p:nvPr/>
        </p:nvGrpSpPr>
        <p:grpSpPr>
          <a:xfrm>
            <a:off x="2067339" y="1294261"/>
            <a:ext cx="8534399" cy="4028974"/>
            <a:chOff x="3276155" y="1828800"/>
            <a:chExt cx="7325583" cy="3472237"/>
          </a:xfrm>
        </p:grpSpPr>
        <p:sp>
          <p:nvSpPr>
            <p:cNvPr id="3" name="Text Box 5">
              <a:extLst>
                <a:ext uri="{FF2B5EF4-FFF2-40B4-BE49-F238E27FC236}">
                  <a16:creationId xmlns:a16="http://schemas.microsoft.com/office/drawing/2014/main" id="{BCB3FED4-4FFA-A843-B5FC-5228312116AD}"/>
                </a:ext>
              </a:extLst>
            </p:cNvPr>
            <p:cNvSpPr txBox="1">
              <a:spLocks noChangeArrowheads="1"/>
            </p:cNvSpPr>
            <p:nvPr/>
          </p:nvSpPr>
          <p:spPr bwMode="auto">
            <a:xfrm>
              <a:off x="3962400" y="1828800"/>
              <a:ext cx="6248400" cy="651580"/>
            </a:xfrm>
            <a:prstGeom prst="rect">
              <a:avLst/>
            </a:prstGeom>
            <a:noFill/>
            <a:ln w="9525" algn="ctr">
              <a:noFill/>
              <a:miter lim="800000"/>
              <a:headEnd/>
              <a:tailEnd/>
            </a:ln>
            <a:effectLst/>
          </p:spPr>
          <p:txBody>
            <a:bodyPr wrap="square" lIns="53795" tIns="26899" rIns="53795" bIns="26899">
              <a:spAutoFit/>
            </a:bodyPr>
            <a:lstStyle/>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kumimoji="0" lang="en-US" sz="24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I am satisfied with the quality of leadership that </a:t>
              </a:r>
              <a:br>
                <a:rPr kumimoji="0" lang="en-US" sz="24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br>
              <a:r>
                <a:rPr kumimoji="0" lang="en-US" sz="24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this leader provides.</a:t>
              </a:r>
            </a:p>
          </p:txBody>
        </p:sp>
        <p:sp>
          <p:nvSpPr>
            <p:cNvPr id="4" name="Text Box 8">
              <a:extLst>
                <a:ext uri="{FF2B5EF4-FFF2-40B4-BE49-F238E27FC236}">
                  <a16:creationId xmlns:a16="http://schemas.microsoft.com/office/drawing/2014/main" id="{68F60E7B-703C-2A43-B601-004DD10A7219}"/>
                </a:ext>
              </a:extLst>
            </p:cNvPr>
            <p:cNvSpPr txBox="1">
              <a:spLocks noChangeArrowheads="1"/>
            </p:cNvSpPr>
            <p:nvPr/>
          </p:nvSpPr>
          <p:spPr bwMode="auto">
            <a:xfrm>
              <a:off x="3962400" y="2590800"/>
              <a:ext cx="6248400" cy="651580"/>
            </a:xfrm>
            <a:prstGeom prst="rect">
              <a:avLst/>
            </a:prstGeom>
            <a:noFill/>
            <a:ln w="9525" algn="ctr">
              <a:noFill/>
              <a:miter lim="800000"/>
              <a:headEnd/>
              <a:tailEnd/>
            </a:ln>
            <a:effectLst/>
          </p:spPr>
          <p:txBody>
            <a:bodyPr wrap="square" lIns="53795" tIns="26899" rIns="53795" bIns="26899">
              <a:spAutoFit/>
            </a:bodyPr>
            <a:lstStyle/>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kumimoji="0" lang="en-US" sz="24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This leader is the kind of leader that others should </a:t>
              </a:r>
            </a:p>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kumimoji="0" lang="en-US" sz="2400" b="0" i="0" u="none" strike="noStrike" kern="1200" cap="none" spc="0" normalizeH="0" baseline="0" noProof="0" dirty="0">
                  <a:ln>
                    <a:noFill/>
                  </a:ln>
                  <a:solidFill>
                    <a:srgbClr val="333333"/>
                  </a:solidFill>
                  <a:effectLst/>
                  <a:uLnTx/>
                  <a:uFillTx/>
                  <a:latin typeface="Helvetica" pitchFamily="2" charset="0"/>
                  <a:ea typeface="+mn-ea"/>
                  <a:cs typeface="Arial" pitchFamily="34" charset="0"/>
                </a:rPr>
                <a:t>aspire to become.</a:t>
              </a:r>
            </a:p>
          </p:txBody>
        </p:sp>
        <p:sp>
          <p:nvSpPr>
            <p:cNvPr id="5" name="Text Box 11">
              <a:extLst>
                <a:ext uri="{FF2B5EF4-FFF2-40B4-BE49-F238E27FC236}">
                  <a16:creationId xmlns:a16="http://schemas.microsoft.com/office/drawing/2014/main" id="{75E288B6-8B12-D243-A4F0-62077809C5A6}"/>
                </a:ext>
              </a:extLst>
            </p:cNvPr>
            <p:cNvSpPr txBox="1">
              <a:spLocks noChangeArrowheads="1"/>
            </p:cNvSpPr>
            <p:nvPr/>
          </p:nvSpPr>
          <p:spPr bwMode="auto">
            <a:xfrm>
              <a:off x="3962399" y="4029306"/>
              <a:ext cx="6639339" cy="346711"/>
            </a:xfrm>
            <a:prstGeom prst="rect">
              <a:avLst/>
            </a:prstGeom>
            <a:noFill/>
            <a:ln w="9525" algn="ctr">
              <a:noFill/>
              <a:miter lim="800000"/>
              <a:headEnd/>
              <a:tailEnd/>
            </a:ln>
            <a:effectLst/>
          </p:spPr>
          <p:txBody>
            <a:bodyPr wrap="square" lIns="53795" tIns="26899" rIns="53795" bIns="26899">
              <a:spAutoFit/>
            </a:bodyPr>
            <a:lstStyle/>
            <a:p>
              <a:pPr lvl="0" eaLnBrk="0" hangingPunct="0">
                <a:lnSpc>
                  <a:spcPct val="95000"/>
                </a:lnSpc>
                <a:buClr>
                  <a:srgbClr val="D2D6AB"/>
                </a:buClr>
                <a:buSzPct val="70000"/>
                <a:defRPr/>
              </a:pPr>
              <a:r>
                <a:rPr lang="en-US" sz="2400" dirty="0">
                  <a:solidFill>
                    <a:srgbClr val="333333"/>
                  </a:solidFill>
                  <a:latin typeface="Helvetica" pitchFamily="2" charset="0"/>
                  <a:cs typeface="Arial" pitchFamily="34" charset="0"/>
                </a:rPr>
                <a:t>This leader's leadership </a:t>
              </a:r>
              <a:r>
                <a:rPr kumimoji="0" lang="en-US" sz="2400" b="0" i="0" u="none" strike="noStrike" kern="1200" cap="none" spc="0" normalizeH="0" baseline="0" noProof="0" dirty="0">
                  <a:ln>
                    <a:noFill/>
                  </a:ln>
                  <a:solidFill>
                    <a:srgbClr val="333333"/>
                  </a:solidFill>
                  <a:effectLst/>
                  <a:uLnTx/>
                  <a:uFillTx/>
                  <a:latin typeface="Helvetica" pitchFamily="2" charset="0"/>
                  <a:cs typeface="Arial" pitchFamily="34" charset="0"/>
                </a:rPr>
                <a:t>helps this organization to thrive.</a:t>
              </a:r>
            </a:p>
          </p:txBody>
        </p:sp>
        <p:sp>
          <p:nvSpPr>
            <p:cNvPr id="6" name="AutoShape 13">
              <a:extLst>
                <a:ext uri="{FF2B5EF4-FFF2-40B4-BE49-F238E27FC236}">
                  <a16:creationId xmlns:a16="http://schemas.microsoft.com/office/drawing/2014/main" id="{7AF502FC-4BD6-1340-B33B-B799CA38875C}"/>
                </a:ext>
              </a:extLst>
            </p:cNvPr>
            <p:cNvSpPr>
              <a:spLocks noChangeArrowheads="1"/>
            </p:cNvSpPr>
            <p:nvPr/>
          </p:nvSpPr>
          <p:spPr bwMode="auto">
            <a:xfrm>
              <a:off x="3276600" y="4022916"/>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7" name="Rectangle 14">
              <a:extLst>
                <a:ext uri="{FF2B5EF4-FFF2-40B4-BE49-F238E27FC236}">
                  <a16:creationId xmlns:a16="http://schemas.microsoft.com/office/drawing/2014/main" id="{30C1E25C-2BB6-D240-BEA7-037B2DBE0948}"/>
                </a:ext>
              </a:extLst>
            </p:cNvPr>
            <p:cNvSpPr>
              <a:spLocks noChangeArrowheads="1"/>
            </p:cNvSpPr>
            <p:nvPr/>
          </p:nvSpPr>
          <p:spPr bwMode="auto">
            <a:xfrm>
              <a:off x="3300429" y="3884364"/>
              <a:ext cx="470160" cy="636593"/>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sp>
          <p:nvSpPr>
            <p:cNvPr id="8" name="Text Box 17">
              <a:extLst>
                <a:ext uri="{FF2B5EF4-FFF2-40B4-BE49-F238E27FC236}">
                  <a16:creationId xmlns:a16="http://schemas.microsoft.com/office/drawing/2014/main" id="{1411FAAF-58A2-6A4C-A3EF-8986537A3AB7}"/>
                </a:ext>
              </a:extLst>
            </p:cNvPr>
            <p:cNvSpPr txBox="1">
              <a:spLocks noChangeArrowheads="1"/>
            </p:cNvSpPr>
            <p:nvPr/>
          </p:nvSpPr>
          <p:spPr bwMode="auto">
            <a:xfrm>
              <a:off x="3962400" y="3405835"/>
              <a:ext cx="6248400" cy="346711"/>
            </a:xfrm>
            <a:prstGeom prst="rect">
              <a:avLst/>
            </a:prstGeom>
            <a:noFill/>
            <a:ln w="9525" algn="ctr">
              <a:noFill/>
              <a:miter lim="800000"/>
              <a:headEnd/>
              <a:tailEnd/>
            </a:ln>
            <a:effectLst/>
          </p:spPr>
          <p:txBody>
            <a:bodyPr wrap="square" lIns="53795" tIns="26899" rIns="53795" bIns="26899">
              <a:spAutoFit/>
            </a:bodyPr>
            <a:lstStyle/>
            <a:p>
              <a:pPr lvl="0" eaLnBrk="0" hangingPunct="0">
                <a:lnSpc>
                  <a:spcPct val="95000"/>
                </a:lnSpc>
                <a:buClr>
                  <a:srgbClr val="D2D6AB"/>
                </a:buClr>
                <a:buSzPct val="70000"/>
                <a:defRPr/>
              </a:pPr>
              <a:r>
                <a:rPr lang="en-US" sz="2400" dirty="0">
                  <a:solidFill>
                    <a:srgbClr val="333333"/>
                  </a:solidFill>
                  <a:latin typeface="Helvetica" pitchFamily="2" charset="0"/>
                  <a:cs typeface="Arial" pitchFamily="34" charset="0"/>
                </a:rPr>
                <a:t>This leader is </a:t>
              </a:r>
              <a:r>
                <a:rPr kumimoji="0" lang="en-US" sz="2400" b="0" i="0" u="none" strike="noStrike" kern="1200" cap="none" spc="0" normalizeH="0" baseline="0" noProof="0" dirty="0">
                  <a:ln>
                    <a:noFill/>
                  </a:ln>
                  <a:solidFill>
                    <a:srgbClr val="333333"/>
                  </a:solidFill>
                  <a:effectLst/>
                  <a:uLnTx/>
                  <a:uFillTx/>
                  <a:latin typeface="Helvetica" pitchFamily="2" charset="0"/>
                  <a:cs typeface="Arial" pitchFamily="34" charset="0"/>
                </a:rPr>
                <a:t>an example of an ideal leader.</a:t>
              </a:r>
            </a:p>
          </p:txBody>
        </p:sp>
        <p:sp>
          <p:nvSpPr>
            <p:cNvPr id="9" name="AutoShape 19">
              <a:extLst>
                <a:ext uri="{FF2B5EF4-FFF2-40B4-BE49-F238E27FC236}">
                  <a16:creationId xmlns:a16="http://schemas.microsoft.com/office/drawing/2014/main" id="{EE115162-9EE5-0248-B4B0-6C00B3F73645}"/>
                </a:ext>
              </a:extLst>
            </p:cNvPr>
            <p:cNvSpPr>
              <a:spLocks noChangeArrowheads="1"/>
            </p:cNvSpPr>
            <p:nvPr/>
          </p:nvSpPr>
          <p:spPr bwMode="auto">
            <a:xfrm>
              <a:off x="3276600" y="3399445"/>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10" name="Rectangle 20">
              <a:extLst>
                <a:ext uri="{FF2B5EF4-FFF2-40B4-BE49-F238E27FC236}">
                  <a16:creationId xmlns:a16="http://schemas.microsoft.com/office/drawing/2014/main" id="{5638B92B-1428-5A4B-AA9F-AFBA18AE7217}"/>
                </a:ext>
              </a:extLst>
            </p:cNvPr>
            <p:cNvSpPr>
              <a:spLocks noChangeArrowheads="1"/>
            </p:cNvSpPr>
            <p:nvPr/>
          </p:nvSpPr>
          <p:spPr bwMode="auto">
            <a:xfrm>
              <a:off x="3300429" y="3260893"/>
              <a:ext cx="470160" cy="636593"/>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sp>
          <p:nvSpPr>
            <p:cNvPr id="11" name="AutoShape 22">
              <a:extLst>
                <a:ext uri="{FF2B5EF4-FFF2-40B4-BE49-F238E27FC236}">
                  <a16:creationId xmlns:a16="http://schemas.microsoft.com/office/drawing/2014/main" id="{3DF9568D-63D3-4145-973F-3E77AC326002}"/>
                </a:ext>
              </a:extLst>
            </p:cNvPr>
            <p:cNvSpPr>
              <a:spLocks noChangeArrowheads="1"/>
            </p:cNvSpPr>
            <p:nvPr/>
          </p:nvSpPr>
          <p:spPr bwMode="auto">
            <a:xfrm>
              <a:off x="3276600" y="2722255"/>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12" name="Rectangle 23">
              <a:extLst>
                <a:ext uri="{FF2B5EF4-FFF2-40B4-BE49-F238E27FC236}">
                  <a16:creationId xmlns:a16="http://schemas.microsoft.com/office/drawing/2014/main" id="{0650DA57-CA65-744F-91C1-89C30BC9A599}"/>
                </a:ext>
              </a:extLst>
            </p:cNvPr>
            <p:cNvSpPr>
              <a:spLocks noChangeArrowheads="1"/>
            </p:cNvSpPr>
            <p:nvPr/>
          </p:nvSpPr>
          <p:spPr bwMode="auto">
            <a:xfrm>
              <a:off x="3276155" y="2592052"/>
              <a:ext cx="470160" cy="636593"/>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sp>
          <p:nvSpPr>
            <p:cNvPr id="13" name="AutoShape 25">
              <a:extLst>
                <a:ext uri="{FF2B5EF4-FFF2-40B4-BE49-F238E27FC236}">
                  <a16:creationId xmlns:a16="http://schemas.microsoft.com/office/drawing/2014/main" id="{58FC2DC2-C7CA-6247-AA32-354FA8FFA387}"/>
                </a:ext>
              </a:extLst>
            </p:cNvPr>
            <p:cNvSpPr>
              <a:spLocks noChangeArrowheads="1"/>
            </p:cNvSpPr>
            <p:nvPr/>
          </p:nvSpPr>
          <p:spPr bwMode="auto">
            <a:xfrm>
              <a:off x="3276600" y="1968604"/>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14" name="Rectangle 26">
              <a:extLst>
                <a:ext uri="{FF2B5EF4-FFF2-40B4-BE49-F238E27FC236}">
                  <a16:creationId xmlns:a16="http://schemas.microsoft.com/office/drawing/2014/main" id="{39AC2D5A-9644-E746-AB11-DC9886F64AC9}"/>
                </a:ext>
              </a:extLst>
            </p:cNvPr>
            <p:cNvSpPr>
              <a:spLocks noChangeArrowheads="1"/>
            </p:cNvSpPr>
            <p:nvPr/>
          </p:nvSpPr>
          <p:spPr bwMode="auto">
            <a:xfrm>
              <a:off x="3284250" y="1830052"/>
              <a:ext cx="470160" cy="636593"/>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sp>
          <p:nvSpPr>
            <p:cNvPr id="15" name="Text Box 29">
              <a:extLst>
                <a:ext uri="{FF2B5EF4-FFF2-40B4-BE49-F238E27FC236}">
                  <a16:creationId xmlns:a16="http://schemas.microsoft.com/office/drawing/2014/main" id="{9703C891-462B-6C4B-965D-8117853362E2}"/>
                </a:ext>
              </a:extLst>
            </p:cNvPr>
            <p:cNvSpPr txBox="1">
              <a:spLocks noChangeArrowheads="1"/>
            </p:cNvSpPr>
            <p:nvPr/>
          </p:nvSpPr>
          <p:spPr bwMode="auto">
            <a:xfrm>
              <a:off x="3962400" y="4649457"/>
              <a:ext cx="6248400" cy="651580"/>
            </a:xfrm>
            <a:prstGeom prst="rect">
              <a:avLst/>
            </a:prstGeom>
            <a:noFill/>
            <a:ln w="9525" algn="ctr">
              <a:noFill/>
              <a:miter lim="800000"/>
              <a:headEnd/>
              <a:tailEnd/>
            </a:ln>
            <a:effectLst/>
          </p:spPr>
          <p:txBody>
            <a:bodyPr wrap="square" lIns="53795" tIns="26899" rIns="53795" bIns="26899">
              <a:spAutoFit/>
            </a:bodyPr>
            <a:lstStyle/>
            <a:p>
              <a:pPr lvl="0" eaLnBrk="0" hangingPunct="0">
                <a:lnSpc>
                  <a:spcPct val="95000"/>
                </a:lnSpc>
                <a:buClr>
                  <a:srgbClr val="D2D6AB"/>
                </a:buClr>
                <a:buSzPct val="70000"/>
                <a:defRPr/>
              </a:pPr>
              <a:r>
                <a:rPr kumimoji="0" lang="en-US" sz="2400" b="0" i="0" u="none" strike="noStrike" kern="1200" cap="none" spc="0" normalizeH="0" baseline="0" noProof="0" dirty="0">
                  <a:ln>
                    <a:noFill/>
                  </a:ln>
                  <a:solidFill>
                    <a:srgbClr val="333333"/>
                  </a:solidFill>
                  <a:effectLst/>
                  <a:uLnTx/>
                  <a:uFillTx/>
                  <a:latin typeface="Helvetica" pitchFamily="2" charset="0"/>
                  <a:cs typeface="Arial" pitchFamily="34" charset="0"/>
                </a:rPr>
                <a:t>Overall, </a:t>
              </a:r>
              <a:r>
                <a:rPr lang="en-US" sz="2400" dirty="0">
                  <a:solidFill>
                    <a:srgbClr val="333333"/>
                  </a:solidFill>
                  <a:latin typeface="Helvetica" pitchFamily="2" charset="0"/>
                  <a:cs typeface="Arial" pitchFamily="34" charset="0"/>
                </a:rPr>
                <a:t>this leader provides </a:t>
              </a:r>
              <a:r>
                <a:rPr kumimoji="0" lang="en-US" sz="2400" b="0" i="0" u="none" strike="noStrike" kern="1200" cap="none" spc="0" normalizeH="0" baseline="0" noProof="0" dirty="0">
                  <a:ln>
                    <a:noFill/>
                  </a:ln>
                  <a:solidFill>
                    <a:srgbClr val="333333"/>
                  </a:solidFill>
                  <a:effectLst/>
                  <a:uLnTx/>
                  <a:uFillTx/>
                  <a:latin typeface="Helvetica" pitchFamily="2" charset="0"/>
                  <a:cs typeface="Arial" pitchFamily="34" charset="0"/>
                </a:rPr>
                <a:t>very effective leadership.</a:t>
              </a:r>
            </a:p>
          </p:txBody>
        </p:sp>
        <p:sp>
          <p:nvSpPr>
            <p:cNvPr id="16" name="AutoShape 31">
              <a:extLst>
                <a:ext uri="{FF2B5EF4-FFF2-40B4-BE49-F238E27FC236}">
                  <a16:creationId xmlns:a16="http://schemas.microsoft.com/office/drawing/2014/main" id="{FFAFBD0D-FEA8-F142-B280-A068A216737F}"/>
                </a:ext>
              </a:extLst>
            </p:cNvPr>
            <p:cNvSpPr>
              <a:spLocks noChangeArrowheads="1"/>
            </p:cNvSpPr>
            <p:nvPr/>
          </p:nvSpPr>
          <p:spPr bwMode="auto">
            <a:xfrm>
              <a:off x="3276600" y="4644296"/>
              <a:ext cx="382351" cy="392216"/>
            </a:xfrm>
            <a:prstGeom prst="roundRect">
              <a:avLst>
                <a:gd name="adj" fmla="val 16667"/>
              </a:avLst>
            </a:prstGeom>
            <a:solidFill>
              <a:schemeClr val="bg1"/>
            </a:solidFill>
            <a:ln w="28575" algn="ctr">
              <a:solidFill>
                <a:schemeClr val="accent2"/>
              </a:solidFill>
              <a:miter lim="800000"/>
              <a:headEnd/>
              <a:tailEnd/>
            </a:ln>
            <a:effectLst>
              <a:outerShdw blurRad="50800" dist="38100" dir="8100000" algn="tr" rotWithShape="0">
                <a:prstClr val="black">
                  <a:alpha val="40000"/>
                </a:prstClr>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F6062"/>
                </a:solidFill>
                <a:effectLst/>
                <a:uLnTx/>
                <a:uFillTx/>
                <a:latin typeface="Corbel Regular" charset="0"/>
                <a:ea typeface="+mn-ea"/>
                <a:cs typeface="+mn-cs"/>
              </a:endParaRPr>
            </a:p>
          </p:txBody>
        </p:sp>
        <p:sp>
          <p:nvSpPr>
            <p:cNvPr id="17" name="Rectangle 32">
              <a:extLst>
                <a:ext uri="{FF2B5EF4-FFF2-40B4-BE49-F238E27FC236}">
                  <a16:creationId xmlns:a16="http://schemas.microsoft.com/office/drawing/2014/main" id="{4A459275-70D1-0D4A-9B39-8261EB51D1FC}"/>
                </a:ext>
              </a:extLst>
            </p:cNvPr>
            <p:cNvSpPr>
              <a:spLocks noChangeArrowheads="1"/>
            </p:cNvSpPr>
            <p:nvPr/>
          </p:nvSpPr>
          <p:spPr bwMode="auto">
            <a:xfrm>
              <a:off x="3300429" y="4505744"/>
              <a:ext cx="470160" cy="636593"/>
            </a:xfrm>
            <a:prstGeom prst="rect">
              <a:avLst/>
            </a:prstGeom>
            <a:noFill/>
            <a:ln w="9525" algn="ctr">
              <a:noFill/>
              <a:miter lim="800000"/>
              <a:headEnd/>
              <a:tailEnd/>
            </a:ln>
            <a:effectLst>
              <a:outerShdw blurRad="50800" dist="38100" dir="8100000" algn="tr" rotWithShape="0">
                <a:prstClr val="black">
                  <a:alpha val="40000"/>
                </a:prstClr>
              </a:outerShdw>
            </a:effectLst>
          </p:spPr>
          <p:txBody>
            <a:bodyPr wrap="square" lIns="0" tIns="0" rIns="0" bIns="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B50938"/>
                  </a:solidFill>
                  <a:effectLst/>
                  <a:uLnTx/>
                  <a:uFillTx/>
                  <a:latin typeface="Wingdings" pitchFamily="2" charset="2"/>
                  <a:ea typeface="+mn-ea"/>
                  <a:cs typeface="+mn-cs"/>
                </a:rPr>
                <a:t>ü</a:t>
              </a:r>
            </a:p>
          </p:txBody>
        </p:sp>
      </p:grpSp>
    </p:spTree>
    <p:extLst>
      <p:ext uri="{BB962C8B-B14F-4D97-AF65-F5344CB8AC3E}">
        <p14:creationId xmlns:p14="http://schemas.microsoft.com/office/powerpoint/2010/main" val="47010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7C8A-7B1F-BE4C-B058-3307790DC3F6}"/>
              </a:ext>
            </a:extLst>
          </p:cNvPr>
          <p:cNvSpPr>
            <a:spLocks noGrp="1"/>
          </p:cNvSpPr>
          <p:nvPr>
            <p:ph type="title"/>
          </p:nvPr>
        </p:nvSpPr>
        <p:spPr/>
        <p:txBody>
          <a:bodyPr/>
          <a:lstStyle/>
          <a:p>
            <a:pPr algn="ctr"/>
            <a:r>
              <a:rPr lang="en-US" dirty="0"/>
              <a:t>Leadership Effectiveness &amp; Creative Competencies</a:t>
            </a:r>
          </a:p>
        </p:txBody>
      </p:sp>
      <p:sp>
        <p:nvSpPr>
          <p:cNvPr id="5" name="Slide Number Placeholder 4">
            <a:extLst>
              <a:ext uri="{FF2B5EF4-FFF2-40B4-BE49-F238E27FC236}">
                <a16:creationId xmlns:a16="http://schemas.microsoft.com/office/drawing/2014/main" id="{91280515-41F2-0A46-B0A1-A61F9727AEA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A13ADB6D-F42E-214E-B858-C7CF6ECE5777}"/>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pic>
        <p:nvPicPr>
          <p:cNvPr id="3" name="Picture 2">
            <a:extLst>
              <a:ext uri="{FF2B5EF4-FFF2-40B4-BE49-F238E27FC236}">
                <a16:creationId xmlns:a16="http://schemas.microsoft.com/office/drawing/2014/main" id="{EDB831BF-D04B-5A4C-8F2A-31495EE971E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056" b="9486"/>
          <a:stretch/>
        </p:blipFill>
        <p:spPr>
          <a:xfrm>
            <a:off x="3621285" y="1193147"/>
            <a:ext cx="5424760" cy="4407598"/>
          </a:xfrm>
          <a:prstGeom prst="rect">
            <a:avLst/>
          </a:prstGeom>
        </p:spPr>
      </p:pic>
      <p:sp>
        <p:nvSpPr>
          <p:cNvPr id="8" name="Title 1">
            <a:extLst>
              <a:ext uri="{FF2B5EF4-FFF2-40B4-BE49-F238E27FC236}">
                <a16:creationId xmlns:a16="http://schemas.microsoft.com/office/drawing/2014/main" id="{4EABFD85-82C7-BD41-875F-B1BCA092CDF9}"/>
              </a:ext>
            </a:extLst>
          </p:cNvPr>
          <p:cNvSpPr txBox="1">
            <a:spLocks/>
          </p:cNvSpPr>
          <p:nvPr/>
        </p:nvSpPr>
        <p:spPr>
          <a:xfrm>
            <a:off x="4404684" y="5600745"/>
            <a:ext cx="3998259" cy="533400"/>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414041">
                    <a:lumMod val="50000"/>
                  </a:srgbClr>
                </a:solidFill>
                <a:effectLst/>
                <a:uLnTx/>
                <a:uFillTx/>
                <a:latin typeface="Helvetica Light" panose="020B0403020202020204" pitchFamily="34" charset="0"/>
                <a:ea typeface="+mj-ea"/>
                <a:cs typeface="+mj-cs"/>
              </a:rPr>
              <a:t>Creative Competencies</a:t>
            </a:r>
          </a:p>
        </p:txBody>
      </p:sp>
      <p:sp>
        <p:nvSpPr>
          <p:cNvPr id="9" name="Title 1">
            <a:extLst>
              <a:ext uri="{FF2B5EF4-FFF2-40B4-BE49-F238E27FC236}">
                <a16:creationId xmlns:a16="http://schemas.microsoft.com/office/drawing/2014/main" id="{089E47B8-838B-FB48-9CFD-49C644239D5E}"/>
              </a:ext>
            </a:extLst>
          </p:cNvPr>
          <p:cNvSpPr txBox="1">
            <a:spLocks/>
          </p:cNvSpPr>
          <p:nvPr/>
        </p:nvSpPr>
        <p:spPr>
          <a:xfrm>
            <a:off x="3047544" y="1856386"/>
            <a:ext cx="573741" cy="3145228"/>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414041">
                    <a:lumMod val="50000"/>
                  </a:srgbClr>
                </a:solidFill>
                <a:effectLst/>
                <a:uLnTx/>
                <a:uFillTx/>
                <a:latin typeface="Helvetica Light" panose="020B0403020202020204" pitchFamily="34" charset="0"/>
                <a:ea typeface="+mj-ea"/>
                <a:cs typeface="+mj-cs"/>
              </a:rPr>
              <a:t>Leadership Effectiveness</a:t>
            </a:r>
          </a:p>
        </p:txBody>
      </p:sp>
    </p:spTree>
    <p:extLst>
      <p:ext uri="{BB962C8B-B14F-4D97-AF65-F5344CB8AC3E}">
        <p14:creationId xmlns:p14="http://schemas.microsoft.com/office/powerpoint/2010/main" val="12700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FEDB9EC-A51D-5E4B-B59F-3E964A478A20}"/>
              </a:ext>
            </a:extLst>
          </p:cNvPr>
          <p:cNvSpPr>
            <a:spLocks noGrp="1"/>
          </p:cNvSpPr>
          <p:nvPr>
            <p:ph type="title"/>
          </p:nvPr>
        </p:nvSpPr>
        <p:spPr/>
        <p:txBody>
          <a:bodyPr anchor="t"/>
          <a:lstStyle/>
          <a:p>
            <a:pPr algn="l"/>
            <a:r>
              <a:rPr lang="en-US" sz="2400" dirty="0"/>
              <a:t>CREATIVE Correlations to </a:t>
            </a:r>
            <a:br>
              <a:rPr lang="en-US" sz="2400" dirty="0"/>
            </a:br>
            <a:r>
              <a:rPr lang="en-US" sz="2400" dirty="0"/>
              <a:t>Leadership Effectiveness</a:t>
            </a:r>
          </a:p>
        </p:txBody>
      </p:sp>
      <p:sp>
        <p:nvSpPr>
          <p:cNvPr id="3" name="Slide Number Placeholder 2">
            <a:extLst>
              <a:ext uri="{FF2B5EF4-FFF2-40B4-BE49-F238E27FC236}">
                <a16:creationId xmlns:a16="http://schemas.microsoft.com/office/drawing/2014/main" id="{17C56202-E613-6B46-B4B1-953D6F64746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2" name="Footer Placeholder 1">
            <a:extLst>
              <a:ext uri="{FF2B5EF4-FFF2-40B4-BE49-F238E27FC236}">
                <a16:creationId xmlns:a16="http://schemas.microsoft.com/office/drawing/2014/main" id="{A81BBAD9-E3CC-CA4E-891D-702113144E32}"/>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pic>
        <p:nvPicPr>
          <p:cNvPr id="43" name="Picture 42">
            <a:extLst>
              <a:ext uri="{FF2B5EF4-FFF2-40B4-BE49-F238E27FC236}">
                <a16:creationId xmlns:a16="http://schemas.microsoft.com/office/drawing/2014/main" id="{0C8D8808-CD2F-FC4C-A3A6-9CFA1A0FEF56}"/>
              </a:ext>
            </a:extLst>
          </p:cNvPr>
          <p:cNvPicPr>
            <a:picLocks noChangeAspect="1"/>
          </p:cNvPicPr>
          <p:nvPr/>
        </p:nvPicPr>
        <p:blipFill rotWithShape="1">
          <a:blip r:embed="rId3">
            <a:extLst>
              <a:ext uri="{28A0092B-C50C-407E-A947-70E740481C1C}">
                <a14:useLocalDpi xmlns:a14="http://schemas.microsoft.com/office/drawing/2010/main" val="0"/>
              </a:ext>
            </a:extLst>
          </a:blip>
          <a:srcRect b="48694"/>
          <a:stretch/>
        </p:blipFill>
        <p:spPr>
          <a:xfrm>
            <a:off x="2847150" y="2835591"/>
            <a:ext cx="6497700" cy="3333672"/>
          </a:xfrm>
          <a:prstGeom prst="rect">
            <a:avLst/>
          </a:prstGeom>
        </p:spPr>
      </p:pic>
      <p:pic>
        <p:nvPicPr>
          <p:cNvPr id="44" name="Picture 43">
            <a:extLst>
              <a:ext uri="{FF2B5EF4-FFF2-40B4-BE49-F238E27FC236}">
                <a16:creationId xmlns:a16="http://schemas.microsoft.com/office/drawing/2014/main" id="{908EFF9F-CF06-7544-B1B7-5871B3F31A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12" b="8556"/>
          <a:stretch/>
        </p:blipFill>
        <p:spPr>
          <a:xfrm>
            <a:off x="416628" y="3807346"/>
            <a:ext cx="2589547" cy="2090412"/>
          </a:xfrm>
          <a:prstGeom prst="rect">
            <a:avLst/>
          </a:prstGeom>
        </p:spPr>
      </p:pic>
      <p:pic>
        <p:nvPicPr>
          <p:cNvPr id="45" name="Picture 44">
            <a:extLst>
              <a:ext uri="{FF2B5EF4-FFF2-40B4-BE49-F238E27FC236}">
                <a16:creationId xmlns:a16="http://schemas.microsoft.com/office/drawing/2014/main" id="{D0DAD5B9-4425-1246-A3F8-0A40A6784C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13" t="5013" b="8401"/>
          <a:stretch/>
        </p:blipFill>
        <p:spPr>
          <a:xfrm>
            <a:off x="1304692" y="1520904"/>
            <a:ext cx="2589547" cy="1979342"/>
          </a:xfrm>
          <a:prstGeom prst="rect">
            <a:avLst/>
          </a:prstGeom>
        </p:spPr>
      </p:pic>
      <p:pic>
        <p:nvPicPr>
          <p:cNvPr id="46" name="Picture 45">
            <a:extLst>
              <a:ext uri="{FF2B5EF4-FFF2-40B4-BE49-F238E27FC236}">
                <a16:creationId xmlns:a16="http://schemas.microsoft.com/office/drawing/2014/main" id="{1CC0E443-E63A-EE4E-A220-0B245CABD8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556" t="1812" b="8427"/>
          <a:stretch/>
        </p:blipFill>
        <p:spPr>
          <a:xfrm>
            <a:off x="4945566" y="639864"/>
            <a:ext cx="2538366" cy="2051918"/>
          </a:xfrm>
          <a:prstGeom prst="rect">
            <a:avLst/>
          </a:prstGeom>
        </p:spPr>
      </p:pic>
      <p:pic>
        <p:nvPicPr>
          <p:cNvPr id="47" name="Picture 46">
            <a:extLst>
              <a:ext uri="{FF2B5EF4-FFF2-40B4-BE49-F238E27FC236}">
                <a16:creationId xmlns:a16="http://schemas.microsoft.com/office/drawing/2014/main" id="{325249EB-1739-6344-B7A0-8F7853E7493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12" b="10240"/>
          <a:stretch/>
        </p:blipFill>
        <p:spPr>
          <a:xfrm>
            <a:off x="8484076" y="1406288"/>
            <a:ext cx="2589547" cy="2051918"/>
          </a:xfrm>
          <a:prstGeom prst="rect">
            <a:avLst/>
          </a:prstGeom>
        </p:spPr>
      </p:pic>
      <p:pic>
        <p:nvPicPr>
          <p:cNvPr id="48" name="Picture 47">
            <a:extLst>
              <a:ext uri="{FF2B5EF4-FFF2-40B4-BE49-F238E27FC236}">
                <a16:creationId xmlns:a16="http://schemas.microsoft.com/office/drawing/2014/main" id="{E96E5B63-DB49-6A4B-AB14-B826B73B0B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12" b="8556"/>
          <a:stretch/>
        </p:blipFill>
        <p:spPr>
          <a:xfrm>
            <a:off x="9372140" y="3807346"/>
            <a:ext cx="2589548" cy="2090412"/>
          </a:xfrm>
          <a:prstGeom prst="rect">
            <a:avLst/>
          </a:prstGeom>
        </p:spPr>
      </p:pic>
      <p:sp>
        <p:nvSpPr>
          <p:cNvPr id="49" name="TextBox 48">
            <a:extLst>
              <a:ext uri="{FF2B5EF4-FFF2-40B4-BE49-F238E27FC236}">
                <a16:creationId xmlns:a16="http://schemas.microsoft.com/office/drawing/2014/main" id="{65F25169-1514-CC4D-B022-27DA88520007}"/>
              </a:ext>
            </a:extLst>
          </p:cNvPr>
          <p:cNvSpPr txBox="1"/>
          <p:nvPr/>
        </p:nvSpPr>
        <p:spPr>
          <a:xfrm>
            <a:off x="2070843" y="5248516"/>
            <a:ext cx="8709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1">
                    <a:lumMod val="75000"/>
                  </a:srgbClr>
                </a:solidFill>
                <a:effectLst/>
                <a:uLnTx/>
                <a:uFillTx/>
                <a:latin typeface="Helvetica" pitchFamily="2" charset="0"/>
                <a:ea typeface="+mn-ea"/>
                <a:cs typeface="+mn-cs"/>
              </a:rPr>
              <a:t>R=.85</a:t>
            </a:r>
          </a:p>
        </p:txBody>
      </p:sp>
      <p:sp>
        <p:nvSpPr>
          <p:cNvPr id="50" name="TextBox 49">
            <a:extLst>
              <a:ext uri="{FF2B5EF4-FFF2-40B4-BE49-F238E27FC236}">
                <a16:creationId xmlns:a16="http://schemas.microsoft.com/office/drawing/2014/main" id="{AFFFBD67-0B30-3040-8663-82C29B6D0ADE}"/>
              </a:ext>
            </a:extLst>
          </p:cNvPr>
          <p:cNvSpPr txBox="1"/>
          <p:nvPr/>
        </p:nvSpPr>
        <p:spPr>
          <a:xfrm>
            <a:off x="3011748" y="2836620"/>
            <a:ext cx="8709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041">
                    <a:lumMod val="75000"/>
                  </a:srgbClr>
                </a:solidFill>
                <a:effectLst/>
                <a:uLnTx/>
                <a:uFillTx/>
                <a:latin typeface="Helvetica" pitchFamily="2" charset="0"/>
                <a:ea typeface="+mn-ea"/>
                <a:cs typeface="+mn-cs"/>
              </a:rPr>
              <a:t>R=.76</a:t>
            </a:r>
          </a:p>
        </p:txBody>
      </p:sp>
      <p:sp>
        <p:nvSpPr>
          <p:cNvPr id="51" name="TextBox 50">
            <a:extLst>
              <a:ext uri="{FF2B5EF4-FFF2-40B4-BE49-F238E27FC236}">
                <a16:creationId xmlns:a16="http://schemas.microsoft.com/office/drawing/2014/main" id="{64F612EF-FD51-8A46-8652-BCBE1525129E}"/>
              </a:ext>
            </a:extLst>
          </p:cNvPr>
          <p:cNvSpPr txBox="1"/>
          <p:nvPr/>
        </p:nvSpPr>
        <p:spPr>
          <a:xfrm>
            <a:off x="6656096" y="2054742"/>
            <a:ext cx="8709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041">
                    <a:lumMod val="75000"/>
                  </a:srgbClr>
                </a:solidFill>
                <a:effectLst/>
                <a:uLnTx/>
                <a:uFillTx/>
                <a:latin typeface="Helvetica" pitchFamily="2" charset="0"/>
                <a:ea typeface="+mn-ea"/>
                <a:cs typeface="+mn-cs"/>
              </a:rPr>
              <a:t>R=.78</a:t>
            </a:r>
          </a:p>
        </p:txBody>
      </p:sp>
      <p:sp>
        <p:nvSpPr>
          <p:cNvPr id="52" name="TextBox 51">
            <a:extLst>
              <a:ext uri="{FF2B5EF4-FFF2-40B4-BE49-F238E27FC236}">
                <a16:creationId xmlns:a16="http://schemas.microsoft.com/office/drawing/2014/main" id="{BA7E1E1E-5D5D-6D48-9FD5-76DBD2F8E9EF}"/>
              </a:ext>
            </a:extLst>
          </p:cNvPr>
          <p:cNvSpPr txBox="1"/>
          <p:nvPr/>
        </p:nvSpPr>
        <p:spPr>
          <a:xfrm>
            <a:off x="11108826" y="5261768"/>
            <a:ext cx="8709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041">
                    <a:lumMod val="75000"/>
                  </a:srgbClr>
                </a:solidFill>
                <a:effectLst/>
                <a:uLnTx/>
                <a:uFillTx/>
                <a:latin typeface="Helvetica" pitchFamily="2" charset="0"/>
                <a:ea typeface="+mn-ea"/>
                <a:cs typeface="+mn-cs"/>
              </a:rPr>
              <a:t>R=.91</a:t>
            </a:r>
          </a:p>
        </p:txBody>
      </p:sp>
      <p:sp>
        <p:nvSpPr>
          <p:cNvPr id="53" name="TextBox 52">
            <a:extLst>
              <a:ext uri="{FF2B5EF4-FFF2-40B4-BE49-F238E27FC236}">
                <a16:creationId xmlns:a16="http://schemas.microsoft.com/office/drawing/2014/main" id="{DE914EB3-98A2-C24B-8D4C-8C7E4D8BAE0D}"/>
              </a:ext>
            </a:extLst>
          </p:cNvPr>
          <p:cNvSpPr txBox="1"/>
          <p:nvPr/>
        </p:nvSpPr>
        <p:spPr>
          <a:xfrm>
            <a:off x="10194427" y="2836620"/>
            <a:ext cx="8709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1">
                    <a:lumMod val="75000"/>
                  </a:srgbClr>
                </a:solidFill>
                <a:effectLst/>
                <a:uLnTx/>
                <a:uFillTx/>
                <a:latin typeface="Helvetica" pitchFamily="2" charset="0"/>
                <a:ea typeface="+mn-ea"/>
                <a:cs typeface="+mn-cs"/>
              </a:rPr>
              <a:t>R=.84</a:t>
            </a:r>
          </a:p>
        </p:txBody>
      </p:sp>
      <p:sp>
        <p:nvSpPr>
          <p:cNvPr id="54" name="Title 1">
            <a:extLst>
              <a:ext uri="{FF2B5EF4-FFF2-40B4-BE49-F238E27FC236}">
                <a16:creationId xmlns:a16="http://schemas.microsoft.com/office/drawing/2014/main" id="{BC1072B0-D3B0-4441-B97D-7BCC72315EED}"/>
              </a:ext>
            </a:extLst>
          </p:cNvPr>
          <p:cNvSpPr txBox="1">
            <a:spLocks/>
          </p:cNvSpPr>
          <p:nvPr/>
        </p:nvSpPr>
        <p:spPr>
          <a:xfrm>
            <a:off x="1087323" y="1698369"/>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414041">
                    <a:lumMod val="75000"/>
                  </a:srgbClr>
                </a:solidFill>
                <a:effectLst/>
                <a:uLnTx/>
                <a:uFillTx/>
                <a:latin typeface="Helvetica Light" panose="020B0403020202020204" pitchFamily="34" charset="0"/>
                <a:ea typeface="+mj-ea"/>
                <a:cs typeface="+mj-cs"/>
              </a:rPr>
              <a:t>Leadership Effectiveness</a:t>
            </a:r>
          </a:p>
        </p:txBody>
      </p:sp>
      <p:sp>
        <p:nvSpPr>
          <p:cNvPr id="55" name="Title 1">
            <a:extLst>
              <a:ext uri="{FF2B5EF4-FFF2-40B4-BE49-F238E27FC236}">
                <a16:creationId xmlns:a16="http://schemas.microsoft.com/office/drawing/2014/main" id="{3EF5B9F7-A885-8A44-99FD-4B1695FBFFF8}"/>
              </a:ext>
            </a:extLst>
          </p:cNvPr>
          <p:cNvSpPr txBox="1">
            <a:spLocks/>
          </p:cNvSpPr>
          <p:nvPr/>
        </p:nvSpPr>
        <p:spPr>
          <a:xfrm>
            <a:off x="1934307" y="3448969"/>
            <a:ext cx="1577898"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414041">
                    <a:lumMod val="75000"/>
                  </a:srgbClr>
                </a:solidFill>
                <a:effectLst/>
                <a:uLnTx/>
                <a:uFillTx/>
                <a:latin typeface="Helvetica Light" panose="020B0403020202020204" pitchFamily="34" charset="0"/>
                <a:ea typeface="+mj-ea"/>
                <a:cs typeface="+mj-cs"/>
              </a:rPr>
              <a:t>Self Awareness</a:t>
            </a:r>
          </a:p>
        </p:txBody>
      </p:sp>
      <p:sp>
        <p:nvSpPr>
          <p:cNvPr id="56" name="Title 1">
            <a:extLst>
              <a:ext uri="{FF2B5EF4-FFF2-40B4-BE49-F238E27FC236}">
                <a16:creationId xmlns:a16="http://schemas.microsoft.com/office/drawing/2014/main" id="{29516593-E61D-DA4C-9AE4-5B3456B53844}"/>
              </a:ext>
            </a:extLst>
          </p:cNvPr>
          <p:cNvSpPr txBox="1">
            <a:spLocks/>
          </p:cNvSpPr>
          <p:nvPr/>
        </p:nvSpPr>
        <p:spPr>
          <a:xfrm>
            <a:off x="166835" y="4200165"/>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414041">
                    <a:lumMod val="75000"/>
                  </a:srgbClr>
                </a:solidFill>
                <a:effectLst/>
                <a:uLnTx/>
                <a:uFillTx/>
                <a:latin typeface="Helvetica Light" panose="020B0403020202020204" pitchFamily="34" charset="0"/>
                <a:ea typeface="+mj-ea"/>
                <a:cs typeface="+mj-cs"/>
              </a:rPr>
              <a:t>Leadership Effectiveness</a:t>
            </a:r>
          </a:p>
        </p:txBody>
      </p:sp>
      <p:sp>
        <p:nvSpPr>
          <p:cNvPr id="57" name="Title 1">
            <a:extLst>
              <a:ext uri="{FF2B5EF4-FFF2-40B4-BE49-F238E27FC236}">
                <a16:creationId xmlns:a16="http://schemas.microsoft.com/office/drawing/2014/main" id="{9260A465-76B0-D642-B43C-9832877FB54F}"/>
              </a:ext>
            </a:extLst>
          </p:cNvPr>
          <p:cNvSpPr txBox="1">
            <a:spLocks/>
          </p:cNvSpPr>
          <p:nvPr/>
        </p:nvSpPr>
        <p:spPr>
          <a:xfrm>
            <a:off x="4654776" y="867025"/>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414041">
                    <a:lumMod val="75000"/>
                  </a:srgbClr>
                </a:solidFill>
                <a:effectLst/>
                <a:uLnTx/>
                <a:uFillTx/>
                <a:latin typeface="Helvetica Light" panose="020B0403020202020204" pitchFamily="34" charset="0"/>
                <a:ea typeface="+mj-ea"/>
                <a:cs typeface="+mj-cs"/>
              </a:rPr>
              <a:t>Leadership Effectiveness</a:t>
            </a:r>
          </a:p>
        </p:txBody>
      </p:sp>
      <p:sp>
        <p:nvSpPr>
          <p:cNvPr id="58" name="Title 1">
            <a:extLst>
              <a:ext uri="{FF2B5EF4-FFF2-40B4-BE49-F238E27FC236}">
                <a16:creationId xmlns:a16="http://schemas.microsoft.com/office/drawing/2014/main" id="{9617DA88-5836-6246-AB09-2DF75271AB98}"/>
              </a:ext>
            </a:extLst>
          </p:cNvPr>
          <p:cNvSpPr txBox="1">
            <a:spLocks/>
          </p:cNvSpPr>
          <p:nvPr/>
        </p:nvSpPr>
        <p:spPr>
          <a:xfrm>
            <a:off x="5847448" y="2617625"/>
            <a:ext cx="849461"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414041">
                    <a:lumMod val="75000"/>
                  </a:srgbClr>
                </a:solidFill>
                <a:effectLst/>
                <a:uLnTx/>
                <a:uFillTx/>
                <a:latin typeface="Helvetica Light" panose="020B0403020202020204" pitchFamily="34" charset="0"/>
                <a:ea typeface="+mj-ea"/>
                <a:cs typeface="+mj-cs"/>
              </a:rPr>
              <a:t>Authenticity</a:t>
            </a:r>
          </a:p>
        </p:txBody>
      </p:sp>
      <p:sp>
        <p:nvSpPr>
          <p:cNvPr id="59" name="Title 1">
            <a:extLst>
              <a:ext uri="{FF2B5EF4-FFF2-40B4-BE49-F238E27FC236}">
                <a16:creationId xmlns:a16="http://schemas.microsoft.com/office/drawing/2014/main" id="{7C803849-0264-0F49-9F4B-C06D43E6AC4A}"/>
              </a:ext>
            </a:extLst>
          </p:cNvPr>
          <p:cNvSpPr txBox="1">
            <a:spLocks/>
          </p:cNvSpPr>
          <p:nvPr/>
        </p:nvSpPr>
        <p:spPr>
          <a:xfrm>
            <a:off x="8248255" y="1689071"/>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414041">
                    <a:lumMod val="75000"/>
                  </a:srgbClr>
                </a:solidFill>
                <a:effectLst/>
                <a:uLnTx/>
                <a:uFillTx/>
                <a:latin typeface="Helvetica Light" panose="020B0403020202020204" pitchFamily="34" charset="0"/>
                <a:ea typeface="+mj-ea"/>
                <a:cs typeface="+mj-cs"/>
              </a:rPr>
              <a:t>Leadership Effectiveness</a:t>
            </a:r>
          </a:p>
        </p:txBody>
      </p:sp>
      <p:sp>
        <p:nvSpPr>
          <p:cNvPr id="60" name="Title 1">
            <a:extLst>
              <a:ext uri="{FF2B5EF4-FFF2-40B4-BE49-F238E27FC236}">
                <a16:creationId xmlns:a16="http://schemas.microsoft.com/office/drawing/2014/main" id="{B7F8B6AF-4024-DF49-97D0-F235DDD2497A}"/>
              </a:ext>
            </a:extLst>
          </p:cNvPr>
          <p:cNvSpPr txBox="1">
            <a:spLocks/>
          </p:cNvSpPr>
          <p:nvPr/>
        </p:nvSpPr>
        <p:spPr>
          <a:xfrm>
            <a:off x="9095239" y="3439671"/>
            <a:ext cx="1577898"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414041">
                    <a:lumMod val="75000"/>
                  </a:srgbClr>
                </a:solidFill>
                <a:effectLst/>
                <a:uLnTx/>
                <a:uFillTx/>
                <a:latin typeface="Helvetica Light" panose="020B0403020202020204" pitchFamily="34" charset="0"/>
                <a:ea typeface="+mj-ea"/>
                <a:cs typeface="+mj-cs"/>
              </a:rPr>
              <a:t>Systems Awareness</a:t>
            </a:r>
          </a:p>
        </p:txBody>
      </p:sp>
      <p:sp>
        <p:nvSpPr>
          <p:cNvPr id="61" name="Title 1">
            <a:extLst>
              <a:ext uri="{FF2B5EF4-FFF2-40B4-BE49-F238E27FC236}">
                <a16:creationId xmlns:a16="http://schemas.microsoft.com/office/drawing/2014/main" id="{53496F23-D664-F947-AA39-587F7BCDBF9B}"/>
              </a:ext>
            </a:extLst>
          </p:cNvPr>
          <p:cNvSpPr txBox="1">
            <a:spLocks/>
          </p:cNvSpPr>
          <p:nvPr/>
        </p:nvSpPr>
        <p:spPr>
          <a:xfrm>
            <a:off x="9151504" y="4097743"/>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414041">
                    <a:lumMod val="75000"/>
                  </a:srgbClr>
                </a:solidFill>
                <a:effectLst/>
                <a:uLnTx/>
                <a:uFillTx/>
                <a:latin typeface="Helvetica Light" panose="020B0403020202020204" pitchFamily="34" charset="0"/>
                <a:ea typeface="+mj-ea"/>
                <a:cs typeface="+mj-cs"/>
              </a:rPr>
              <a:t>Leadership Effectiveness</a:t>
            </a:r>
          </a:p>
        </p:txBody>
      </p:sp>
      <p:sp>
        <p:nvSpPr>
          <p:cNvPr id="62" name="Title 1">
            <a:extLst>
              <a:ext uri="{FF2B5EF4-FFF2-40B4-BE49-F238E27FC236}">
                <a16:creationId xmlns:a16="http://schemas.microsoft.com/office/drawing/2014/main" id="{BA423D1A-B3D0-A544-A291-2868E090683D}"/>
              </a:ext>
            </a:extLst>
          </p:cNvPr>
          <p:cNvSpPr txBox="1">
            <a:spLocks/>
          </p:cNvSpPr>
          <p:nvPr/>
        </p:nvSpPr>
        <p:spPr>
          <a:xfrm>
            <a:off x="999083" y="5860130"/>
            <a:ext cx="1577898"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414041">
                    <a:lumMod val="75000"/>
                  </a:srgbClr>
                </a:solidFill>
                <a:effectLst/>
                <a:uLnTx/>
                <a:uFillTx/>
                <a:latin typeface="Helvetica Light" panose="020B0403020202020204" pitchFamily="34" charset="0"/>
                <a:ea typeface="+mj-ea"/>
                <a:cs typeface="+mj-cs"/>
              </a:rPr>
              <a:t>Relating</a:t>
            </a:r>
          </a:p>
        </p:txBody>
      </p:sp>
      <p:sp>
        <p:nvSpPr>
          <p:cNvPr id="63" name="Title 1">
            <a:extLst>
              <a:ext uri="{FF2B5EF4-FFF2-40B4-BE49-F238E27FC236}">
                <a16:creationId xmlns:a16="http://schemas.microsoft.com/office/drawing/2014/main" id="{C2AB01D2-8A60-1143-87C5-DF4AAF2CCBD0}"/>
              </a:ext>
            </a:extLst>
          </p:cNvPr>
          <p:cNvSpPr txBox="1">
            <a:spLocks/>
          </p:cNvSpPr>
          <p:nvPr/>
        </p:nvSpPr>
        <p:spPr>
          <a:xfrm>
            <a:off x="9944937" y="5858029"/>
            <a:ext cx="1577898"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414041">
                    <a:lumMod val="75000"/>
                  </a:srgbClr>
                </a:solidFill>
                <a:effectLst/>
                <a:uLnTx/>
                <a:uFillTx/>
                <a:latin typeface="Helvetica Light" panose="020B0403020202020204" pitchFamily="34" charset="0"/>
                <a:ea typeface="+mj-ea"/>
                <a:cs typeface="+mj-cs"/>
              </a:rPr>
              <a:t>Achieving</a:t>
            </a:r>
          </a:p>
        </p:txBody>
      </p:sp>
    </p:spTree>
    <p:extLst>
      <p:ext uri="{BB962C8B-B14F-4D97-AF65-F5344CB8AC3E}">
        <p14:creationId xmlns:p14="http://schemas.microsoft.com/office/powerpoint/2010/main" val="6119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4EE02D-E662-F344-A1B2-926F3778D49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2" name="Footer Placeholder 1">
            <a:extLst>
              <a:ext uri="{FF2B5EF4-FFF2-40B4-BE49-F238E27FC236}">
                <a16:creationId xmlns:a16="http://schemas.microsoft.com/office/drawing/2014/main" id="{688EEFE3-7393-9441-A9D3-42AEF66BC591}"/>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18" name="Title 15">
            <a:extLst>
              <a:ext uri="{FF2B5EF4-FFF2-40B4-BE49-F238E27FC236}">
                <a16:creationId xmlns:a16="http://schemas.microsoft.com/office/drawing/2014/main" id="{6089DC45-97FF-AB4D-9654-F2E0761EDB65}"/>
              </a:ext>
            </a:extLst>
          </p:cNvPr>
          <p:cNvSpPr>
            <a:spLocks noGrp="1"/>
          </p:cNvSpPr>
          <p:nvPr>
            <p:ph type="title"/>
          </p:nvPr>
        </p:nvSpPr>
        <p:spPr>
          <a:xfrm>
            <a:off x="392328" y="5028942"/>
            <a:ext cx="4114800" cy="1044054"/>
          </a:xfrm>
        </p:spPr>
        <p:txBody>
          <a:bodyPr/>
          <a:lstStyle/>
          <a:p>
            <a:r>
              <a:rPr lang="en-US" sz="2400" dirty="0">
                <a:solidFill>
                  <a:schemeClr val="tx1"/>
                </a:solidFill>
              </a:rPr>
              <a:t>REACTIVE Correlations to </a:t>
            </a:r>
            <a:br>
              <a:rPr lang="en-US" sz="2400" dirty="0">
                <a:solidFill>
                  <a:schemeClr val="tx1"/>
                </a:solidFill>
              </a:rPr>
            </a:br>
            <a:r>
              <a:rPr lang="en-US" sz="2400" dirty="0">
                <a:solidFill>
                  <a:schemeClr val="tx1"/>
                </a:solidFill>
              </a:rPr>
              <a:t>Leadership Effectiveness</a:t>
            </a:r>
          </a:p>
        </p:txBody>
      </p:sp>
      <p:pic>
        <p:nvPicPr>
          <p:cNvPr id="13" name="Picture 12">
            <a:extLst>
              <a:ext uri="{FF2B5EF4-FFF2-40B4-BE49-F238E27FC236}">
                <a16:creationId xmlns:a16="http://schemas.microsoft.com/office/drawing/2014/main" id="{CCB5753B-E4B2-B742-8E9D-E16B98A106E0}"/>
              </a:ext>
            </a:extLst>
          </p:cNvPr>
          <p:cNvPicPr>
            <a:picLocks noChangeAspect="1"/>
          </p:cNvPicPr>
          <p:nvPr/>
        </p:nvPicPr>
        <p:blipFill rotWithShape="1">
          <a:blip r:embed="rId3">
            <a:extLst>
              <a:ext uri="{28A0092B-C50C-407E-A947-70E740481C1C}">
                <a14:useLocalDpi xmlns:a14="http://schemas.microsoft.com/office/drawing/2010/main" val="0"/>
              </a:ext>
            </a:extLst>
          </a:blip>
          <a:srcRect t="48299" b="395"/>
          <a:stretch/>
        </p:blipFill>
        <p:spPr>
          <a:xfrm>
            <a:off x="2847150" y="0"/>
            <a:ext cx="6497700" cy="3333672"/>
          </a:xfrm>
          <a:prstGeom prst="rect">
            <a:avLst/>
          </a:prstGeom>
        </p:spPr>
      </p:pic>
      <p:pic>
        <p:nvPicPr>
          <p:cNvPr id="16" name="Picture 15">
            <a:extLst>
              <a:ext uri="{FF2B5EF4-FFF2-40B4-BE49-F238E27FC236}">
                <a16:creationId xmlns:a16="http://schemas.microsoft.com/office/drawing/2014/main" id="{053FBC72-83A8-9541-96E8-63EC9FD014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57" b="9279"/>
          <a:stretch/>
        </p:blipFill>
        <p:spPr>
          <a:xfrm>
            <a:off x="8926334" y="1235856"/>
            <a:ext cx="3122613" cy="2488651"/>
          </a:xfrm>
          <a:prstGeom prst="rect">
            <a:avLst/>
          </a:prstGeom>
        </p:spPr>
      </p:pic>
      <p:pic>
        <p:nvPicPr>
          <p:cNvPr id="19" name="Picture 18">
            <a:extLst>
              <a:ext uri="{FF2B5EF4-FFF2-40B4-BE49-F238E27FC236}">
                <a16:creationId xmlns:a16="http://schemas.microsoft.com/office/drawing/2014/main" id="{C92AB0D9-CF6D-5245-8F5C-6A67591062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57" b="8495"/>
          <a:stretch/>
        </p:blipFill>
        <p:spPr>
          <a:xfrm>
            <a:off x="4638907" y="3104496"/>
            <a:ext cx="3122613" cy="2510143"/>
          </a:xfrm>
          <a:prstGeom prst="rect">
            <a:avLst/>
          </a:prstGeom>
        </p:spPr>
      </p:pic>
      <p:pic>
        <p:nvPicPr>
          <p:cNvPr id="20" name="Picture 19">
            <a:extLst>
              <a:ext uri="{FF2B5EF4-FFF2-40B4-BE49-F238E27FC236}">
                <a16:creationId xmlns:a16="http://schemas.microsoft.com/office/drawing/2014/main" id="{FC361B7A-471A-5A4D-9D87-26DF3F14AA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84" t="2180" b="9279"/>
          <a:stretch/>
        </p:blipFill>
        <p:spPr>
          <a:xfrm>
            <a:off x="607741" y="1295658"/>
            <a:ext cx="3078386" cy="2428849"/>
          </a:xfrm>
          <a:prstGeom prst="rect">
            <a:avLst/>
          </a:prstGeom>
        </p:spPr>
      </p:pic>
      <p:sp>
        <p:nvSpPr>
          <p:cNvPr id="21" name="TextBox 20">
            <a:extLst>
              <a:ext uri="{FF2B5EF4-FFF2-40B4-BE49-F238E27FC236}">
                <a16:creationId xmlns:a16="http://schemas.microsoft.com/office/drawing/2014/main" id="{76BB7EC2-FFD8-5E45-9522-EEED62A1FBE8}"/>
              </a:ext>
            </a:extLst>
          </p:cNvPr>
          <p:cNvSpPr txBox="1"/>
          <p:nvPr/>
        </p:nvSpPr>
        <p:spPr>
          <a:xfrm>
            <a:off x="1023922" y="3016255"/>
            <a:ext cx="107887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1"/>
                </a:solidFill>
                <a:effectLst/>
                <a:uLnTx/>
                <a:uFillTx/>
                <a:latin typeface="Helvetica" pitchFamily="2" charset="0"/>
                <a:ea typeface="+mn-ea"/>
                <a:cs typeface="+mn-cs"/>
              </a:rPr>
              <a:t>R= -.63</a:t>
            </a:r>
          </a:p>
        </p:txBody>
      </p:sp>
      <p:sp>
        <p:nvSpPr>
          <p:cNvPr id="25" name="TextBox 24">
            <a:extLst>
              <a:ext uri="{FF2B5EF4-FFF2-40B4-BE49-F238E27FC236}">
                <a16:creationId xmlns:a16="http://schemas.microsoft.com/office/drawing/2014/main" id="{1F820787-57B0-F742-9533-418CEAB183AC}"/>
              </a:ext>
            </a:extLst>
          </p:cNvPr>
          <p:cNvSpPr txBox="1"/>
          <p:nvPr/>
        </p:nvSpPr>
        <p:spPr>
          <a:xfrm>
            <a:off x="9319782" y="3016255"/>
            <a:ext cx="98145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1"/>
                </a:solidFill>
                <a:effectLst/>
                <a:uLnTx/>
                <a:uFillTx/>
                <a:latin typeface="Helvetica" pitchFamily="2" charset="0"/>
                <a:ea typeface="+mn-ea"/>
                <a:cs typeface="+mn-cs"/>
              </a:rPr>
              <a:t>R= -.41</a:t>
            </a:r>
          </a:p>
        </p:txBody>
      </p:sp>
      <p:sp>
        <p:nvSpPr>
          <p:cNvPr id="26" name="TextBox 25">
            <a:extLst>
              <a:ext uri="{FF2B5EF4-FFF2-40B4-BE49-F238E27FC236}">
                <a16:creationId xmlns:a16="http://schemas.microsoft.com/office/drawing/2014/main" id="{BA03F4BB-2847-6C41-9030-AABFC814B554}"/>
              </a:ext>
            </a:extLst>
          </p:cNvPr>
          <p:cNvSpPr txBox="1"/>
          <p:nvPr/>
        </p:nvSpPr>
        <p:spPr>
          <a:xfrm>
            <a:off x="5026078" y="4907656"/>
            <a:ext cx="10699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1"/>
                </a:solidFill>
                <a:effectLst/>
                <a:uLnTx/>
                <a:uFillTx/>
                <a:latin typeface="Helvetica" pitchFamily="2" charset="0"/>
                <a:ea typeface="+mn-ea"/>
                <a:cs typeface="+mn-cs"/>
              </a:rPr>
              <a:t>R= -.56</a:t>
            </a:r>
          </a:p>
        </p:txBody>
      </p:sp>
      <p:sp>
        <p:nvSpPr>
          <p:cNvPr id="27" name="Title 1">
            <a:extLst>
              <a:ext uri="{FF2B5EF4-FFF2-40B4-BE49-F238E27FC236}">
                <a16:creationId xmlns:a16="http://schemas.microsoft.com/office/drawing/2014/main" id="{BACB1CC2-04EA-EB40-8EDB-96E130AECEB2}"/>
              </a:ext>
            </a:extLst>
          </p:cNvPr>
          <p:cNvSpPr txBox="1">
            <a:spLocks/>
          </p:cNvSpPr>
          <p:nvPr/>
        </p:nvSpPr>
        <p:spPr>
          <a:xfrm>
            <a:off x="356407" y="1728629"/>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414041">
                    <a:lumMod val="50000"/>
                  </a:srgbClr>
                </a:solidFill>
                <a:effectLst/>
                <a:uLnTx/>
                <a:uFillTx/>
                <a:latin typeface="Helvetica Light" panose="020B0403020202020204" pitchFamily="34" charset="0"/>
                <a:ea typeface="+mj-ea"/>
                <a:cs typeface="+mj-cs"/>
              </a:rPr>
              <a:t>Leadership Effectiveness</a:t>
            </a:r>
          </a:p>
        </p:txBody>
      </p:sp>
      <p:sp>
        <p:nvSpPr>
          <p:cNvPr id="28" name="Title 1">
            <a:extLst>
              <a:ext uri="{FF2B5EF4-FFF2-40B4-BE49-F238E27FC236}">
                <a16:creationId xmlns:a16="http://schemas.microsoft.com/office/drawing/2014/main" id="{EA086550-5559-984B-BC97-623BD9894079}"/>
              </a:ext>
            </a:extLst>
          </p:cNvPr>
          <p:cNvSpPr txBox="1">
            <a:spLocks/>
          </p:cNvSpPr>
          <p:nvPr/>
        </p:nvSpPr>
        <p:spPr>
          <a:xfrm>
            <a:off x="1789765" y="3688991"/>
            <a:ext cx="825193"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414041">
                    <a:lumMod val="50000"/>
                  </a:srgbClr>
                </a:solidFill>
                <a:effectLst/>
                <a:uLnTx/>
                <a:uFillTx/>
                <a:latin typeface="Helvetica Light" panose="020B0403020202020204" pitchFamily="34" charset="0"/>
                <a:ea typeface="+mj-ea"/>
                <a:cs typeface="+mj-cs"/>
              </a:rPr>
              <a:t>Complying</a:t>
            </a:r>
          </a:p>
        </p:txBody>
      </p:sp>
      <p:sp>
        <p:nvSpPr>
          <p:cNvPr id="29" name="Title 1">
            <a:extLst>
              <a:ext uri="{FF2B5EF4-FFF2-40B4-BE49-F238E27FC236}">
                <a16:creationId xmlns:a16="http://schemas.microsoft.com/office/drawing/2014/main" id="{0085C687-87E5-144C-8B50-D0ED6B6C6B3B}"/>
              </a:ext>
            </a:extLst>
          </p:cNvPr>
          <p:cNvSpPr txBox="1">
            <a:spLocks/>
          </p:cNvSpPr>
          <p:nvPr/>
        </p:nvSpPr>
        <p:spPr>
          <a:xfrm>
            <a:off x="4411731" y="3598313"/>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414041">
                    <a:lumMod val="50000"/>
                  </a:srgbClr>
                </a:solidFill>
                <a:effectLst/>
                <a:uLnTx/>
                <a:uFillTx/>
                <a:latin typeface="Helvetica Light" panose="020B0403020202020204" pitchFamily="34" charset="0"/>
                <a:ea typeface="+mj-ea"/>
                <a:cs typeface="+mj-cs"/>
              </a:rPr>
              <a:t>Leadership Effectiveness</a:t>
            </a:r>
          </a:p>
        </p:txBody>
      </p:sp>
      <p:sp>
        <p:nvSpPr>
          <p:cNvPr id="30" name="Title 1">
            <a:extLst>
              <a:ext uri="{FF2B5EF4-FFF2-40B4-BE49-F238E27FC236}">
                <a16:creationId xmlns:a16="http://schemas.microsoft.com/office/drawing/2014/main" id="{C59ED49B-1B5C-9445-8BB6-19DC88E10C64}"/>
              </a:ext>
            </a:extLst>
          </p:cNvPr>
          <p:cNvSpPr txBox="1">
            <a:spLocks/>
          </p:cNvSpPr>
          <p:nvPr/>
        </p:nvSpPr>
        <p:spPr>
          <a:xfrm>
            <a:off x="5872969" y="5558675"/>
            <a:ext cx="773159"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414041">
                    <a:lumMod val="50000"/>
                  </a:srgbClr>
                </a:solidFill>
                <a:effectLst/>
                <a:uLnTx/>
                <a:uFillTx/>
                <a:latin typeface="Helvetica Light" panose="020B0403020202020204" pitchFamily="34" charset="0"/>
                <a:ea typeface="+mj-ea"/>
                <a:cs typeface="+mj-cs"/>
              </a:rPr>
              <a:t>Protecting</a:t>
            </a:r>
          </a:p>
        </p:txBody>
      </p:sp>
      <p:sp>
        <p:nvSpPr>
          <p:cNvPr id="31" name="Title 1">
            <a:extLst>
              <a:ext uri="{FF2B5EF4-FFF2-40B4-BE49-F238E27FC236}">
                <a16:creationId xmlns:a16="http://schemas.microsoft.com/office/drawing/2014/main" id="{6534C2CD-D49E-F14C-9068-82D460AADAF0}"/>
              </a:ext>
            </a:extLst>
          </p:cNvPr>
          <p:cNvSpPr txBox="1">
            <a:spLocks/>
          </p:cNvSpPr>
          <p:nvPr/>
        </p:nvSpPr>
        <p:spPr>
          <a:xfrm>
            <a:off x="8693793" y="1730483"/>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414041">
                    <a:lumMod val="50000"/>
                  </a:srgbClr>
                </a:solidFill>
                <a:effectLst/>
                <a:uLnTx/>
                <a:uFillTx/>
                <a:latin typeface="Helvetica Light" panose="020B0403020202020204" pitchFamily="34" charset="0"/>
                <a:ea typeface="+mj-ea"/>
                <a:cs typeface="+mj-cs"/>
              </a:rPr>
              <a:t>Leadership Effectiveness</a:t>
            </a:r>
          </a:p>
        </p:txBody>
      </p:sp>
      <p:sp>
        <p:nvSpPr>
          <p:cNvPr id="32" name="Title 1">
            <a:extLst>
              <a:ext uri="{FF2B5EF4-FFF2-40B4-BE49-F238E27FC236}">
                <a16:creationId xmlns:a16="http://schemas.microsoft.com/office/drawing/2014/main" id="{75D21CB0-C8B2-BE4F-BE76-512FC6429922}"/>
              </a:ext>
            </a:extLst>
          </p:cNvPr>
          <p:cNvSpPr txBox="1">
            <a:spLocks/>
          </p:cNvSpPr>
          <p:nvPr/>
        </p:nvSpPr>
        <p:spPr>
          <a:xfrm>
            <a:off x="10127151" y="3690845"/>
            <a:ext cx="825193"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414041">
                    <a:lumMod val="50000"/>
                  </a:srgbClr>
                </a:solidFill>
                <a:effectLst/>
                <a:uLnTx/>
                <a:uFillTx/>
                <a:latin typeface="Helvetica Light" panose="020B0403020202020204" pitchFamily="34" charset="0"/>
                <a:ea typeface="+mj-ea"/>
                <a:cs typeface="+mj-cs"/>
              </a:rPr>
              <a:t>Controlling</a:t>
            </a:r>
          </a:p>
        </p:txBody>
      </p:sp>
    </p:spTree>
    <p:extLst>
      <p:ext uri="{BB962C8B-B14F-4D97-AF65-F5344CB8AC3E}">
        <p14:creationId xmlns:p14="http://schemas.microsoft.com/office/powerpoint/2010/main" val="99415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C - PRODUCT">
  <a:themeElements>
    <a:clrScheme name="LC Color Theme 2021-10">
      <a:dk1>
        <a:srgbClr val="414041"/>
      </a:dk1>
      <a:lt1>
        <a:srgbClr val="FFFFFF"/>
      </a:lt1>
      <a:dk2>
        <a:srgbClr val="002B49"/>
      </a:dk2>
      <a:lt2>
        <a:srgbClr val="BBBEC0"/>
      </a:lt2>
      <a:accent1>
        <a:srgbClr val="92C0E9"/>
      </a:accent1>
      <a:accent2>
        <a:srgbClr val="F1A053"/>
      </a:accent2>
      <a:accent3>
        <a:srgbClr val="A12B2A"/>
      </a:accent3>
      <a:accent4>
        <a:srgbClr val="B7CD96"/>
      </a:accent4>
      <a:accent5>
        <a:srgbClr val="004F51"/>
      </a:accent5>
      <a:accent6>
        <a:srgbClr val="D0B5A8"/>
      </a:accent6>
      <a:hlink>
        <a:srgbClr val="002B49"/>
      </a:hlink>
      <a:folHlink>
        <a:srgbClr val="92C0E9"/>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40387170B7AFE478AE4CD923FF18DBA" ma:contentTypeVersion="15" ma:contentTypeDescription="Create a new document." ma:contentTypeScope="" ma:versionID="ea4f5da268e9662b52d7527554f699f8">
  <xsd:schema xmlns:xsd="http://www.w3.org/2001/XMLSchema" xmlns:xs="http://www.w3.org/2001/XMLSchema" xmlns:p="http://schemas.microsoft.com/office/2006/metadata/properties" xmlns:ns2="e4d3e5a5-6274-471d-a38d-28aadc3f4e01" xmlns:ns3="56490bd0-4618-4416-9b42-ea8ceb45a652" targetNamespace="http://schemas.microsoft.com/office/2006/metadata/properties" ma:root="true" ma:fieldsID="946570e32ff5a5a82d9caa3aff581cd5" ns2:_="" ns3:_="">
    <xsd:import namespace="e4d3e5a5-6274-471d-a38d-28aadc3f4e01"/>
    <xsd:import namespace="56490bd0-4618-4416-9b42-ea8ceb45a65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d3e5a5-6274-471d-a38d-28aadc3f4e0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ca49cccb-935a-4dce-9f2e-36d6ed82d01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490bd0-4618-4416-9b42-ea8ceb45a65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456c6ff-edc8-4aa3-ad22-a18219ba3ed8}" ma:internalName="TaxCatchAll" ma:showField="CatchAllData" ma:web="56490bd0-4618-4416-9b42-ea8ceb45a65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2DA8F9-8F9E-441F-824A-A6ADCCECCDFC}">
  <ds:schemaRefs>
    <ds:schemaRef ds:uri="http://schemas.microsoft.com/sharepoint/v3/contenttype/forms"/>
  </ds:schemaRefs>
</ds:datastoreItem>
</file>

<file path=customXml/itemProps2.xml><?xml version="1.0" encoding="utf-8"?>
<ds:datastoreItem xmlns:ds="http://schemas.openxmlformats.org/officeDocument/2006/customXml" ds:itemID="{631B7007-2B17-495E-A625-408D3556D2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d3e5a5-6274-471d-a38d-28aadc3f4e01"/>
    <ds:schemaRef ds:uri="56490bd0-4618-4416-9b42-ea8ceb45a6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3601</Words>
  <Application>Microsoft Macintosh PowerPoint</Application>
  <PresentationFormat>Widescreen</PresentationFormat>
  <Paragraphs>298</Paragraphs>
  <Slides>16</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ＭＳ Ｐゴシック</vt:lpstr>
      <vt:lpstr>Arial</vt:lpstr>
      <vt:lpstr>Calibri</vt:lpstr>
      <vt:lpstr>Corbel</vt:lpstr>
      <vt:lpstr>Corbel Regular</vt:lpstr>
      <vt:lpstr>Courier New</vt:lpstr>
      <vt:lpstr>Helvetica</vt:lpstr>
      <vt:lpstr>Helvetica Bold Oblique</vt:lpstr>
      <vt:lpstr>Helvetica Light</vt:lpstr>
      <vt:lpstr>System Font Regular</vt:lpstr>
      <vt:lpstr>Wingdings</vt:lpstr>
      <vt:lpstr>LC - PRODUCT</vt:lpstr>
      <vt:lpstr>Leadership Effectiveness Scale &amp; Correlations</vt:lpstr>
      <vt:lpstr>Adult Development Percentages</vt:lpstr>
      <vt:lpstr>Reactive and Creative Leadership</vt:lpstr>
      <vt:lpstr>Research Studies (Kegan, Cook-Greuter, Torbert)</vt:lpstr>
      <vt:lpstr>Correlations</vt:lpstr>
      <vt:lpstr>Leadership Effectiveness Scale Questions</vt:lpstr>
      <vt:lpstr>Leadership Effectiveness &amp; Creative Competencies</vt:lpstr>
      <vt:lpstr>CREATIVE Correlations to  Leadership Effectiveness</vt:lpstr>
      <vt:lpstr>REACTIVE Correlations to  Leadership Effectiveness</vt:lpstr>
      <vt:lpstr>Creative Competencies &amp; Reactive Tendencies</vt:lpstr>
      <vt:lpstr>Opposites: Controlling &amp; Relating</vt:lpstr>
      <vt:lpstr>Opposites: Complying &amp; Achieving</vt:lpstr>
      <vt:lpstr>Opposites: Protecting &amp; Self Awareness</vt:lpstr>
      <vt:lpstr>LCP Correlations to Leadership Effectiveness</vt:lpstr>
      <vt:lpstr>PowerPoint Presentation</vt:lpstr>
      <vt:lpstr>Leadership Effectiveness &amp; Business Performance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Development Percentages</dc:title>
  <dc:creator>Douglas Day</dc:creator>
  <cp:lastModifiedBy>Douglas Day</cp:lastModifiedBy>
  <cp:revision>1</cp:revision>
  <dcterms:created xsi:type="dcterms:W3CDTF">2024-01-16T16:47:03Z</dcterms:created>
  <dcterms:modified xsi:type="dcterms:W3CDTF">2024-05-16T22:33:33Z</dcterms:modified>
</cp:coreProperties>
</file>