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9"/>
  </p:notesMasterIdLst>
  <p:sldIdLst>
    <p:sldId id="304" r:id="rId2"/>
    <p:sldId id="448" r:id="rId3"/>
    <p:sldId id="449" r:id="rId4"/>
    <p:sldId id="450" r:id="rId5"/>
    <p:sldId id="451" r:id="rId6"/>
    <p:sldId id="453" r:id="rId7"/>
    <p:sldId id="454" r:id="rId8"/>
    <p:sldId id="455" r:id="rId9"/>
    <p:sldId id="456" r:id="rId10"/>
    <p:sldId id="457" r:id="rId11"/>
    <p:sldId id="458" r:id="rId12"/>
    <p:sldId id="556" r:id="rId13"/>
    <p:sldId id="557" r:id="rId14"/>
    <p:sldId id="558" r:id="rId15"/>
    <p:sldId id="259"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560" r:id="rId36"/>
    <p:sldId id="281" r:id="rId37"/>
    <p:sldId id="286" r:id="rId38"/>
    <p:sldId id="285" r:id="rId39"/>
    <p:sldId id="284" r:id="rId40"/>
    <p:sldId id="287" r:id="rId41"/>
    <p:sldId id="282" r:id="rId42"/>
    <p:sldId id="283" r:id="rId43"/>
    <p:sldId id="288" r:id="rId44"/>
    <p:sldId id="289" r:id="rId45"/>
    <p:sldId id="290" r:id="rId46"/>
    <p:sldId id="291" r:id="rId47"/>
    <p:sldId id="29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24" d="100"/>
          <a:sy n="124" d="100"/>
        </p:scale>
        <p:origin x="576"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F1240-29A7-4099-B21C-12E1DD9FD9D2}"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AU"/>
        </a:p>
      </dgm:t>
    </dgm:pt>
    <dgm:pt modelId="{738D3EF5-AFB7-4F79-97D8-92EC862281DB}">
      <dgm:prSet/>
      <dgm:spPr/>
      <dgm:t>
        <a:bodyPr/>
        <a:lstStyle/>
        <a:p>
          <a:pPr rtl="0"/>
          <a:r>
            <a:rPr lang="en-US">
              <a:latin typeface="Corbel"/>
              <a:cs typeface="Corbel"/>
            </a:rPr>
            <a:t>I am satisfied with the quality of leadership that this leader provides</a:t>
          </a:r>
          <a:endParaRPr lang="en-AU" dirty="0">
            <a:latin typeface="Corbel"/>
            <a:cs typeface="Corbel"/>
          </a:endParaRPr>
        </a:p>
      </dgm:t>
    </dgm:pt>
    <dgm:pt modelId="{79B2856C-7959-4A5F-9687-185DF9279811}" type="parTrans" cxnId="{764778B3-C6D4-4E4C-A6A4-EAB7FF34E418}">
      <dgm:prSet/>
      <dgm:spPr/>
      <dgm:t>
        <a:bodyPr/>
        <a:lstStyle/>
        <a:p>
          <a:endParaRPr lang="en-AU">
            <a:solidFill>
              <a:schemeClr val="tx1"/>
            </a:solidFill>
            <a:latin typeface="Corbel"/>
            <a:cs typeface="Corbel"/>
          </a:endParaRPr>
        </a:p>
      </dgm:t>
    </dgm:pt>
    <dgm:pt modelId="{ED156DAB-687C-4057-837D-879CEE1094A6}" type="sibTrans" cxnId="{764778B3-C6D4-4E4C-A6A4-EAB7FF34E418}">
      <dgm:prSet/>
      <dgm:spPr/>
      <dgm:t>
        <a:bodyPr/>
        <a:lstStyle/>
        <a:p>
          <a:endParaRPr lang="en-AU">
            <a:solidFill>
              <a:schemeClr val="tx1"/>
            </a:solidFill>
            <a:latin typeface="Corbel"/>
            <a:cs typeface="Corbel"/>
          </a:endParaRPr>
        </a:p>
      </dgm:t>
    </dgm:pt>
    <dgm:pt modelId="{7346412E-5805-43CF-96E1-B26A36101749}">
      <dgm:prSet/>
      <dgm:spPr/>
      <dgm:t>
        <a:bodyPr/>
        <a:lstStyle/>
        <a:p>
          <a:pPr rtl="0"/>
          <a:r>
            <a:rPr lang="en-US">
              <a:latin typeface="Corbel"/>
              <a:cs typeface="Corbel"/>
            </a:rPr>
            <a:t>This leader is the kind of leader that others should aspire to become</a:t>
          </a:r>
          <a:endParaRPr lang="en-AU" dirty="0">
            <a:latin typeface="Corbel"/>
            <a:cs typeface="Corbel"/>
          </a:endParaRPr>
        </a:p>
      </dgm:t>
    </dgm:pt>
    <dgm:pt modelId="{DD635F81-3CF8-47AD-87FF-B6FBE64B4491}" type="parTrans" cxnId="{6C568857-C417-4FA6-99B5-25D4D21AFE61}">
      <dgm:prSet/>
      <dgm:spPr/>
      <dgm:t>
        <a:bodyPr/>
        <a:lstStyle/>
        <a:p>
          <a:endParaRPr lang="en-AU">
            <a:solidFill>
              <a:schemeClr val="tx1"/>
            </a:solidFill>
            <a:latin typeface="Corbel"/>
            <a:cs typeface="Corbel"/>
          </a:endParaRPr>
        </a:p>
      </dgm:t>
    </dgm:pt>
    <dgm:pt modelId="{9D263A51-7741-4726-8F7C-587473CEE42D}" type="sibTrans" cxnId="{6C568857-C417-4FA6-99B5-25D4D21AFE61}">
      <dgm:prSet/>
      <dgm:spPr/>
      <dgm:t>
        <a:bodyPr/>
        <a:lstStyle/>
        <a:p>
          <a:endParaRPr lang="en-AU">
            <a:solidFill>
              <a:schemeClr val="tx1"/>
            </a:solidFill>
            <a:latin typeface="Corbel"/>
            <a:cs typeface="Corbel"/>
          </a:endParaRPr>
        </a:p>
      </dgm:t>
    </dgm:pt>
    <dgm:pt modelId="{E2891A22-9AFD-43EC-8C18-ACC1BD91F500}">
      <dgm:prSet/>
      <dgm:spPr/>
      <dgm:t>
        <a:bodyPr/>
        <a:lstStyle/>
        <a:p>
          <a:pPr rtl="0"/>
          <a:r>
            <a:rPr lang="en-US">
              <a:latin typeface="Corbel"/>
              <a:cs typeface="Corbel"/>
            </a:rPr>
            <a:t>This leader is an example of an ideal leader</a:t>
          </a:r>
          <a:endParaRPr lang="en-AU" dirty="0">
            <a:latin typeface="Corbel"/>
            <a:cs typeface="Corbel"/>
          </a:endParaRPr>
        </a:p>
      </dgm:t>
    </dgm:pt>
    <dgm:pt modelId="{DFD76082-B58E-48F7-BCB8-08EFE7131A19}" type="parTrans" cxnId="{8B3A0653-A24C-488C-95EB-B61D955EA4A2}">
      <dgm:prSet/>
      <dgm:spPr/>
      <dgm:t>
        <a:bodyPr/>
        <a:lstStyle/>
        <a:p>
          <a:endParaRPr lang="en-AU">
            <a:solidFill>
              <a:schemeClr val="tx1"/>
            </a:solidFill>
            <a:latin typeface="Corbel"/>
            <a:cs typeface="Corbel"/>
          </a:endParaRPr>
        </a:p>
      </dgm:t>
    </dgm:pt>
    <dgm:pt modelId="{6515B5FB-8475-4083-9B0A-4332B63E8543}" type="sibTrans" cxnId="{8B3A0653-A24C-488C-95EB-B61D955EA4A2}">
      <dgm:prSet/>
      <dgm:spPr/>
      <dgm:t>
        <a:bodyPr/>
        <a:lstStyle/>
        <a:p>
          <a:endParaRPr lang="en-AU">
            <a:solidFill>
              <a:schemeClr val="tx1"/>
            </a:solidFill>
            <a:latin typeface="Corbel"/>
            <a:cs typeface="Corbel"/>
          </a:endParaRPr>
        </a:p>
      </dgm:t>
    </dgm:pt>
    <dgm:pt modelId="{9EC62E5A-9B48-4FD8-882E-4772C0D4F65D}">
      <dgm:prSet/>
      <dgm:spPr/>
      <dgm:t>
        <a:bodyPr/>
        <a:lstStyle/>
        <a:p>
          <a:pPr rtl="0"/>
          <a:r>
            <a:rPr lang="en-US">
              <a:latin typeface="Corbel"/>
              <a:cs typeface="Corbel"/>
            </a:rPr>
            <a:t>This leader’s leadership helps this organisation to thrive</a:t>
          </a:r>
          <a:endParaRPr lang="en-AU" dirty="0">
            <a:latin typeface="Corbel"/>
            <a:cs typeface="Corbel"/>
          </a:endParaRPr>
        </a:p>
      </dgm:t>
    </dgm:pt>
    <dgm:pt modelId="{638395A0-2553-4AD0-9A16-864C4B06A742}" type="parTrans" cxnId="{FC9B4F7D-C507-4B87-BE12-03CEA7842667}">
      <dgm:prSet/>
      <dgm:spPr/>
      <dgm:t>
        <a:bodyPr/>
        <a:lstStyle/>
        <a:p>
          <a:endParaRPr lang="en-AU">
            <a:solidFill>
              <a:schemeClr val="tx1"/>
            </a:solidFill>
            <a:latin typeface="Corbel"/>
            <a:cs typeface="Corbel"/>
          </a:endParaRPr>
        </a:p>
      </dgm:t>
    </dgm:pt>
    <dgm:pt modelId="{3F3F6D4E-FF56-4785-92EB-BA04A51BD4E1}" type="sibTrans" cxnId="{FC9B4F7D-C507-4B87-BE12-03CEA7842667}">
      <dgm:prSet/>
      <dgm:spPr/>
      <dgm:t>
        <a:bodyPr/>
        <a:lstStyle/>
        <a:p>
          <a:endParaRPr lang="en-AU">
            <a:solidFill>
              <a:schemeClr val="tx1"/>
            </a:solidFill>
            <a:latin typeface="Corbel"/>
            <a:cs typeface="Corbel"/>
          </a:endParaRPr>
        </a:p>
      </dgm:t>
    </dgm:pt>
    <dgm:pt modelId="{6F558489-D6DB-4F98-BBBA-E51DFD0B72C2}">
      <dgm:prSet/>
      <dgm:spPr/>
      <dgm:t>
        <a:bodyPr/>
        <a:lstStyle/>
        <a:p>
          <a:pPr rtl="0"/>
          <a:r>
            <a:rPr lang="en-US" dirty="0">
              <a:latin typeface="Corbel"/>
              <a:cs typeface="Corbel"/>
            </a:rPr>
            <a:t>Overall, this leader provides very effective leadership</a:t>
          </a:r>
          <a:endParaRPr lang="en-AU" dirty="0">
            <a:latin typeface="Corbel"/>
            <a:cs typeface="Corbel"/>
          </a:endParaRPr>
        </a:p>
      </dgm:t>
    </dgm:pt>
    <dgm:pt modelId="{A72F077E-1295-4929-AD3A-79D949FE8AB8}" type="parTrans" cxnId="{7D35664C-7F3A-4A25-A2ED-718BFF02F501}">
      <dgm:prSet/>
      <dgm:spPr/>
      <dgm:t>
        <a:bodyPr/>
        <a:lstStyle/>
        <a:p>
          <a:endParaRPr lang="en-AU">
            <a:solidFill>
              <a:schemeClr val="tx1"/>
            </a:solidFill>
            <a:latin typeface="Corbel"/>
            <a:cs typeface="Corbel"/>
          </a:endParaRPr>
        </a:p>
      </dgm:t>
    </dgm:pt>
    <dgm:pt modelId="{35569A9E-DD86-4648-B31E-94B6C7704060}" type="sibTrans" cxnId="{7D35664C-7F3A-4A25-A2ED-718BFF02F501}">
      <dgm:prSet/>
      <dgm:spPr/>
      <dgm:t>
        <a:bodyPr/>
        <a:lstStyle/>
        <a:p>
          <a:endParaRPr lang="en-AU">
            <a:solidFill>
              <a:schemeClr val="tx1"/>
            </a:solidFill>
            <a:latin typeface="Corbel"/>
            <a:cs typeface="Corbel"/>
          </a:endParaRPr>
        </a:p>
      </dgm:t>
    </dgm:pt>
    <dgm:pt modelId="{1CE4A4E2-1FC0-4235-86CF-E105A15F0190}" type="pres">
      <dgm:prSet presAssocID="{4EAF1240-29A7-4099-B21C-12E1DD9FD9D2}" presName="linear" presStyleCnt="0">
        <dgm:presLayoutVars>
          <dgm:animLvl val="lvl"/>
          <dgm:resizeHandles val="exact"/>
        </dgm:presLayoutVars>
      </dgm:prSet>
      <dgm:spPr/>
    </dgm:pt>
    <dgm:pt modelId="{0FAE5266-1970-40E3-A616-5E8F580F4AF6}" type="pres">
      <dgm:prSet presAssocID="{738D3EF5-AFB7-4F79-97D8-92EC862281DB}" presName="parentText" presStyleLbl="node1" presStyleIdx="0" presStyleCnt="5">
        <dgm:presLayoutVars>
          <dgm:chMax val="0"/>
          <dgm:bulletEnabled val="1"/>
        </dgm:presLayoutVars>
      </dgm:prSet>
      <dgm:spPr/>
    </dgm:pt>
    <dgm:pt modelId="{8955746A-531A-438C-955A-058FCBE8EDCB}" type="pres">
      <dgm:prSet presAssocID="{ED156DAB-687C-4057-837D-879CEE1094A6}" presName="spacer" presStyleCnt="0"/>
      <dgm:spPr/>
    </dgm:pt>
    <dgm:pt modelId="{BE5216BB-409C-4267-AA73-A7120544A708}" type="pres">
      <dgm:prSet presAssocID="{7346412E-5805-43CF-96E1-B26A36101749}" presName="parentText" presStyleLbl="node1" presStyleIdx="1" presStyleCnt="5">
        <dgm:presLayoutVars>
          <dgm:chMax val="0"/>
          <dgm:bulletEnabled val="1"/>
        </dgm:presLayoutVars>
      </dgm:prSet>
      <dgm:spPr/>
    </dgm:pt>
    <dgm:pt modelId="{42191036-FBBF-4819-A134-25F2223858AF}" type="pres">
      <dgm:prSet presAssocID="{9D263A51-7741-4726-8F7C-587473CEE42D}" presName="spacer" presStyleCnt="0"/>
      <dgm:spPr/>
    </dgm:pt>
    <dgm:pt modelId="{1AC06C11-1942-4C21-831E-1E11367D7F2C}" type="pres">
      <dgm:prSet presAssocID="{E2891A22-9AFD-43EC-8C18-ACC1BD91F500}" presName="parentText" presStyleLbl="node1" presStyleIdx="2" presStyleCnt="5">
        <dgm:presLayoutVars>
          <dgm:chMax val="0"/>
          <dgm:bulletEnabled val="1"/>
        </dgm:presLayoutVars>
      </dgm:prSet>
      <dgm:spPr/>
    </dgm:pt>
    <dgm:pt modelId="{AA46E3FE-3C79-4AD1-A433-FE0B1C580D23}" type="pres">
      <dgm:prSet presAssocID="{6515B5FB-8475-4083-9B0A-4332B63E8543}" presName="spacer" presStyleCnt="0"/>
      <dgm:spPr/>
    </dgm:pt>
    <dgm:pt modelId="{34BDD9C0-DA40-4B51-87A0-493CAED11C8C}" type="pres">
      <dgm:prSet presAssocID="{9EC62E5A-9B48-4FD8-882E-4772C0D4F65D}" presName="parentText" presStyleLbl="node1" presStyleIdx="3" presStyleCnt="5">
        <dgm:presLayoutVars>
          <dgm:chMax val="0"/>
          <dgm:bulletEnabled val="1"/>
        </dgm:presLayoutVars>
      </dgm:prSet>
      <dgm:spPr/>
    </dgm:pt>
    <dgm:pt modelId="{813F28F1-7F20-4706-BF3C-21E41994D74F}" type="pres">
      <dgm:prSet presAssocID="{3F3F6D4E-FF56-4785-92EB-BA04A51BD4E1}" presName="spacer" presStyleCnt="0"/>
      <dgm:spPr/>
    </dgm:pt>
    <dgm:pt modelId="{BC2EDE77-A881-4321-BFA8-2FA5D306A9D5}" type="pres">
      <dgm:prSet presAssocID="{6F558489-D6DB-4F98-BBBA-E51DFD0B72C2}" presName="parentText" presStyleLbl="node1" presStyleIdx="4" presStyleCnt="5">
        <dgm:presLayoutVars>
          <dgm:chMax val="0"/>
          <dgm:bulletEnabled val="1"/>
        </dgm:presLayoutVars>
      </dgm:prSet>
      <dgm:spPr/>
    </dgm:pt>
  </dgm:ptLst>
  <dgm:cxnLst>
    <dgm:cxn modelId="{40AA1E08-2252-894B-A621-ABFC360A1726}" type="presOf" srcId="{4EAF1240-29A7-4099-B21C-12E1DD9FD9D2}" destId="{1CE4A4E2-1FC0-4235-86CF-E105A15F0190}" srcOrd="0" destOrd="0" presId="urn:microsoft.com/office/officeart/2005/8/layout/vList2"/>
    <dgm:cxn modelId="{A6088414-1357-324C-915E-8DE99C309D3F}" type="presOf" srcId="{7346412E-5805-43CF-96E1-B26A36101749}" destId="{BE5216BB-409C-4267-AA73-A7120544A708}" srcOrd="0" destOrd="0" presId="urn:microsoft.com/office/officeart/2005/8/layout/vList2"/>
    <dgm:cxn modelId="{5347B23C-B15F-FC44-B6F0-A34A0B9796B3}" type="presOf" srcId="{9EC62E5A-9B48-4FD8-882E-4772C0D4F65D}" destId="{34BDD9C0-DA40-4B51-87A0-493CAED11C8C}" srcOrd="0" destOrd="0" presId="urn:microsoft.com/office/officeart/2005/8/layout/vList2"/>
    <dgm:cxn modelId="{7D35664C-7F3A-4A25-A2ED-718BFF02F501}" srcId="{4EAF1240-29A7-4099-B21C-12E1DD9FD9D2}" destId="{6F558489-D6DB-4F98-BBBA-E51DFD0B72C2}" srcOrd="4" destOrd="0" parTransId="{A72F077E-1295-4929-AD3A-79D949FE8AB8}" sibTransId="{35569A9E-DD86-4648-B31E-94B6C7704060}"/>
    <dgm:cxn modelId="{8B3A0653-A24C-488C-95EB-B61D955EA4A2}" srcId="{4EAF1240-29A7-4099-B21C-12E1DD9FD9D2}" destId="{E2891A22-9AFD-43EC-8C18-ACC1BD91F500}" srcOrd="2" destOrd="0" parTransId="{DFD76082-B58E-48F7-BCB8-08EFE7131A19}" sibTransId="{6515B5FB-8475-4083-9B0A-4332B63E8543}"/>
    <dgm:cxn modelId="{6C568857-C417-4FA6-99B5-25D4D21AFE61}" srcId="{4EAF1240-29A7-4099-B21C-12E1DD9FD9D2}" destId="{7346412E-5805-43CF-96E1-B26A36101749}" srcOrd="1" destOrd="0" parTransId="{DD635F81-3CF8-47AD-87FF-B6FBE64B4491}" sibTransId="{9D263A51-7741-4726-8F7C-587473CEE42D}"/>
    <dgm:cxn modelId="{FC9B4F7D-C507-4B87-BE12-03CEA7842667}" srcId="{4EAF1240-29A7-4099-B21C-12E1DD9FD9D2}" destId="{9EC62E5A-9B48-4FD8-882E-4772C0D4F65D}" srcOrd="3" destOrd="0" parTransId="{638395A0-2553-4AD0-9A16-864C4B06A742}" sibTransId="{3F3F6D4E-FF56-4785-92EB-BA04A51BD4E1}"/>
    <dgm:cxn modelId="{F57591A2-7DAE-4044-9CC5-D0EB618D2E64}" type="presOf" srcId="{738D3EF5-AFB7-4F79-97D8-92EC862281DB}" destId="{0FAE5266-1970-40E3-A616-5E8F580F4AF6}" srcOrd="0" destOrd="0" presId="urn:microsoft.com/office/officeart/2005/8/layout/vList2"/>
    <dgm:cxn modelId="{2D942EAD-AC1A-8D40-87B2-66AB1DFCA5D2}" type="presOf" srcId="{E2891A22-9AFD-43EC-8C18-ACC1BD91F500}" destId="{1AC06C11-1942-4C21-831E-1E11367D7F2C}" srcOrd="0" destOrd="0" presId="urn:microsoft.com/office/officeart/2005/8/layout/vList2"/>
    <dgm:cxn modelId="{764778B3-C6D4-4E4C-A6A4-EAB7FF34E418}" srcId="{4EAF1240-29A7-4099-B21C-12E1DD9FD9D2}" destId="{738D3EF5-AFB7-4F79-97D8-92EC862281DB}" srcOrd="0" destOrd="0" parTransId="{79B2856C-7959-4A5F-9687-185DF9279811}" sibTransId="{ED156DAB-687C-4057-837D-879CEE1094A6}"/>
    <dgm:cxn modelId="{FC2B8CF6-19DF-8D4C-A445-E90CE8F7E3B7}" type="presOf" srcId="{6F558489-D6DB-4F98-BBBA-E51DFD0B72C2}" destId="{BC2EDE77-A881-4321-BFA8-2FA5D306A9D5}" srcOrd="0" destOrd="0" presId="urn:microsoft.com/office/officeart/2005/8/layout/vList2"/>
    <dgm:cxn modelId="{F773732B-B823-3D42-AEC2-CC821E9DADA5}" type="presParOf" srcId="{1CE4A4E2-1FC0-4235-86CF-E105A15F0190}" destId="{0FAE5266-1970-40E3-A616-5E8F580F4AF6}" srcOrd="0" destOrd="0" presId="urn:microsoft.com/office/officeart/2005/8/layout/vList2"/>
    <dgm:cxn modelId="{464B1C41-2FA5-F44E-BED1-3D7C9250B5EF}" type="presParOf" srcId="{1CE4A4E2-1FC0-4235-86CF-E105A15F0190}" destId="{8955746A-531A-438C-955A-058FCBE8EDCB}" srcOrd="1" destOrd="0" presId="urn:microsoft.com/office/officeart/2005/8/layout/vList2"/>
    <dgm:cxn modelId="{71B2194F-80F6-B44A-8144-BD36673613E9}" type="presParOf" srcId="{1CE4A4E2-1FC0-4235-86CF-E105A15F0190}" destId="{BE5216BB-409C-4267-AA73-A7120544A708}" srcOrd="2" destOrd="0" presId="urn:microsoft.com/office/officeart/2005/8/layout/vList2"/>
    <dgm:cxn modelId="{56254FF3-DE28-874C-B8D6-60AC5EAC8DDD}" type="presParOf" srcId="{1CE4A4E2-1FC0-4235-86CF-E105A15F0190}" destId="{42191036-FBBF-4819-A134-25F2223858AF}" srcOrd="3" destOrd="0" presId="urn:microsoft.com/office/officeart/2005/8/layout/vList2"/>
    <dgm:cxn modelId="{C7027FEF-71D2-C240-9EEB-13C1ED1C5682}" type="presParOf" srcId="{1CE4A4E2-1FC0-4235-86CF-E105A15F0190}" destId="{1AC06C11-1942-4C21-831E-1E11367D7F2C}" srcOrd="4" destOrd="0" presId="urn:microsoft.com/office/officeart/2005/8/layout/vList2"/>
    <dgm:cxn modelId="{03D8E89D-9262-D14B-B6F7-C2BE62275CCD}" type="presParOf" srcId="{1CE4A4E2-1FC0-4235-86CF-E105A15F0190}" destId="{AA46E3FE-3C79-4AD1-A433-FE0B1C580D23}" srcOrd="5" destOrd="0" presId="urn:microsoft.com/office/officeart/2005/8/layout/vList2"/>
    <dgm:cxn modelId="{76584F23-4031-6244-96CA-138457AE6FE3}" type="presParOf" srcId="{1CE4A4E2-1FC0-4235-86CF-E105A15F0190}" destId="{34BDD9C0-DA40-4B51-87A0-493CAED11C8C}" srcOrd="6" destOrd="0" presId="urn:microsoft.com/office/officeart/2005/8/layout/vList2"/>
    <dgm:cxn modelId="{EB992895-8835-FE40-B906-CAF15BA4C7F4}" type="presParOf" srcId="{1CE4A4E2-1FC0-4235-86CF-E105A15F0190}" destId="{813F28F1-7F20-4706-BF3C-21E41994D74F}" srcOrd="7" destOrd="0" presId="urn:microsoft.com/office/officeart/2005/8/layout/vList2"/>
    <dgm:cxn modelId="{8DA5799B-C62F-4547-8DC0-0DC9205FBF77}" type="presParOf" srcId="{1CE4A4E2-1FC0-4235-86CF-E105A15F0190}" destId="{BC2EDE77-A881-4321-BFA8-2FA5D306A9D5}" srcOrd="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AF1240-29A7-4099-B21C-12E1DD9FD9D2}"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AU"/>
        </a:p>
      </dgm:t>
    </dgm:pt>
    <dgm:pt modelId="{738D3EF5-AFB7-4F79-97D8-92EC862281DB}">
      <dgm:prSet/>
      <dgm:spPr/>
      <dgm:t>
        <a:bodyPr/>
        <a:lstStyle/>
        <a:p>
          <a:pPr rtl="0"/>
          <a:r>
            <a:rPr lang="en-US">
              <a:latin typeface="Corbel"/>
              <a:cs typeface="Corbel"/>
            </a:rPr>
            <a:t>I am satisfied with the quality of leadership that this leader provides</a:t>
          </a:r>
          <a:endParaRPr lang="en-AU" dirty="0">
            <a:latin typeface="Corbel"/>
            <a:cs typeface="Corbel"/>
          </a:endParaRPr>
        </a:p>
      </dgm:t>
    </dgm:pt>
    <dgm:pt modelId="{79B2856C-7959-4A5F-9687-185DF9279811}" type="parTrans" cxnId="{764778B3-C6D4-4E4C-A6A4-EAB7FF34E418}">
      <dgm:prSet/>
      <dgm:spPr/>
      <dgm:t>
        <a:bodyPr/>
        <a:lstStyle/>
        <a:p>
          <a:endParaRPr lang="en-AU">
            <a:solidFill>
              <a:schemeClr val="tx1"/>
            </a:solidFill>
            <a:latin typeface="Corbel"/>
            <a:cs typeface="Corbel"/>
          </a:endParaRPr>
        </a:p>
      </dgm:t>
    </dgm:pt>
    <dgm:pt modelId="{ED156DAB-687C-4057-837D-879CEE1094A6}" type="sibTrans" cxnId="{764778B3-C6D4-4E4C-A6A4-EAB7FF34E418}">
      <dgm:prSet/>
      <dgm:spPr/>
      <dgm:t>
        <a:bodyPr/>
        <a:lstStyle/>
        <a:p>
          <a:endParaRPr lang="en-AU">
            <a:solidFill>
              <a:schemeClr val="tx1"/>
            </a:solidFill>
            <a:latin typeface="Corbel"/>
            <a:cs typeface="Corbel"/>
          </a:endParaRPr>
        </a:p>
      </dgm:t>
    </dgm:pt>
    <dgm:pt modelId="{7346412E-5805-43CF-96E1-B26A36101749}">
      <dgm:prSet/>
      <dgm:spPr/>
      <dgm:t>
        <a:bodyPr/>
        <a:lstStyle/>
        <a:p>
          <a:pPr rtl="0"/>
          <a:r>
            <a:rPr lang="en-US">
              <a:latin typeface="Corbel"/>
              <a:cs typeface="Corbel"/>
            </a:rPr>
            <a:t>This leader is the kind of leader that others should aspire to become</a:t>
          </a:r>
          <a:endParaRPr lang="en-AU" dirty="0">
            <a:latin typeface="Corbel"/>
            <a:cs typeface="Corbel"/>
          </a:endParaRPr>
        </a:p>
      </dgm:t>
    </dgm:pt>
    <dgm:pt modelId="{DD635F81-3CF8-47AD-87FF-B6FBE64B4491}" type="parTrans" cxnId="{6C568857-C417-4FA6-99B5-25D4D21AFE61}">
      <dgm:prSet/>
      <dgm:spPr/>
      <dgm:t>
        <a:bodyPr/>
        <a:lstStyle/>
        <a:p>
          <a:endParaRPr lang="en-AU">
            <a:solidFill>
              <a:schemeClr val="tx1"/>
            </a:solidFill>
            <a:latin typeface="Corbel"/>
            <a:cs typeface="Corbel"/>
          </a:endParaRPr>
        </a:p>
      </dgm:t>
    </dgm:pt>
    <dgm:pt modelId="{9D263A51-7741-4726-8F7C-587473CEE42D}" type="sibTrans" cxnId="{6C568857-C417-4FA6-99B5-25D4D21AFE61}">
      <dgm:prSet/>
      <dgm:spPr/>
      <dgm:t>
        <a:bodyPr/>
        <a:lstStyle/>
        <a:p>
          <a:endParaRPr lang="en-AU">
            <a:solidFill>
              <a:schemeClr val="tx1"/>
            </a:solidFill>
            <a:latin typeface="Corbel"/>
            <a:cs typeface="Corbel"/>
          </a:endParaRPr>
        </a:p>
      </dgm:t>
    </dgm:pt>
    <dgm:pt modelId="{E2891A22-9AFD-43EC-8C18-ACC1BD91F500}">
      <dgm:prSet/>
      <dgm:spPr/>
      <dgm:t>
        <a:bodyPr/>
        <a:lstStyle/>
        <a:p>
          <a:pPr rtl="0"/>
          <a:r>
            <a:rPr lang="en-US">
              <a:latin typeface="Corbel"/>
              <a:cs typeface="Corbel"/>
            </a:rPr>
            <a:t>This leader is an example of an ideal leader</a:t>
          </a:r>
          <a:endParaRPr lang="en-AU" dirty="0">
            <a:latin typeface="Corbel"/>
            <a:cs typeface="Corbel"/>
          </a:endParaRPr>
        </a:p>
      </dgm:t>
    </dgm:pt>
    <dgm:pt modelId="{DFD76082-B58E-48F7-BCB8-08EFE7131A19}" type="parTrans" cxnId="{8B3A0653-A24C-488C-95EB-B61D955EA4A2}">
      <dgm:prSet/>
      <dgm:spPr/>
      <dgm:t>
        <a:bodyPr/>
        <a:lstStyle/>
        <a:p>
          <a:endParaRPr lang="en-AU">
            <a:solidFill>
              <a:schemeClr val="tx1"/>
            </a:solidFill>
            <a:latin typeface="Corbel"/>
            <a:cs typeface="Corbel"/>
          </a:endParaRPr>
        </a:p>
      </dgm:t>
    </dgm:pt>
    <dgm:pt modelId="{6515B5FB-8475-4083-9B0A-4332B63E8543}" type="sibTrans" cxnId="{8B3A0653-A24C-488C-95EB-B61D955EA4A2}">
      <dgm:prSet/>
      <dgm:spPr/>
      <dgm:t>
        <a:bodyPr/>
        <a:lstStyle/>
        <a:p>
          <a:endParaRPr lang="en-AU">
            <a:solidFill>
              <a:schemeClr val="tx1"/>
            </a:solidFill>
            <a:latin typeface="Corbel"/>
            <a:cs typeface="Corbel"/>
          </a:endParaRPr>
        </a:p>
      </dgm:t>
    </dgm:pt>
    <dgm:pt modelId="{9EC62E5A-9B48-4FD8-882E-4772C0D4F65D}">
      <dgm:prSet/>
      <dgm:spPr/>
      <dgm:t>
        <a:bodyPr/>
        <a:lstStyle/>
        <a:p>
          <a:pPr rtl="0"/>
          <a:r>
            <a:rPr lang="en-US">
              <a:latin typeface="Corbel"/>
              <a:cs typeface="Corbel"/>
            </a:rPr>
            <a:t>This leader’s leadership helps this organisation to thrive</a:t>
          </a:r>
          <a:endParaRPr lang="en-AU" dirty="0">
            <a:latin typeface="Corbel"/>
            <a:cs typeface="Corbel"/>
          </a:endParaRPr>
        </a:p>
      </dgm:t>
    </dgm:pt>
    <dgm:pt modelId="{638395A0-2553-4AD0-9A16-864C4B06A742}" type="parTrans" cxnId="{FC9B4F7D-C507-4B87-BE12-03CEA7842667}">
      <dgm:prSet/>
      <dgm:spPr/>
      <dgm:t>
        <a:bodyPr/>
        <a:lstStyle/>
        <a:p>
          <a:endParaRPr lang="en-AU">
            <a:solidFill>
              <a:schemeClr val="tx1"/>
            </a:solidFill>
            <a:latin typeface="Corbel"/>
            <a:cs typeface="Corbel"/>
          </a:endParaRPr>
        </a:p>
      </dgm:t>
    </dgm:pt>
    <dgm:pt modelId="{3F3F6D4E-FF56-4785-92EB-BA04A51BD4E1}" type="sibTrans" cxnId="{FC9B4F7D-C507-4B87-BE12-03CEA7842667}">
      <dgm:prSet/>
      <dgm:spPr/>
      <dgm:t>
        <a:bodyPr/>
        <a:lstStyle/>
        <a:p>
          <a:endParaRPr lang="en-AU">
            <a:solidFill>
              <a:schemeClr val="tx1"/>
            </a:solidFill>
            <a:latin typeface="Corbel"/>
            <a:cs typeface="Corbel"/>
          </a:endParaRPr>
        </a:p>
      </dgm:t>
    </dgm:pt>
    <dgm:pt modelId="{6F558489-D6DB-4F98-BBBA-E51DFD0B72C2}">
      <dgm:prSet/>
      <dgm:spPr/>
      <dgm:t>
        <a:bodyPr/>
        <a:lstStyle/>
        <a:p>
          <a:pPr rtl="0"/>
          <a:r>
            <a:rPr lang="en-US" dirty="0">
              <a:latin typeface="Corbel"/>
              <a:cs typeface="Corbel"/>
            </a:rPr>
            <a:t>Overall, this leader provides very effective leadership</a:t>
          </a:r>
          <a:endParaRPr lang="en-AU" dirty="0">
            <a:latin typeface="Corbel"/>
            <a:cs typeface="Corbel"/>
          </a:endParaRPr>
        </a:p>
      </dgm:t>
    </dgm:pt>
    <dgm:pt modelId="{A72F077E-1295-4929-AD3A-79D949FE8AB8}" type="parTrans" cxnId="{7D35664C-7F3A-4A25-A2ED-718BFF02F501}">
      <dgm:prSet/>
      <dgm:spPr/>
      <dgm:t>
        <a:bodyPr/>
        <a:lstStyle/>
        <a:p>
          <a:endParaRPr lang="en-AU">
            <a:solidFill>
              <a:schemeClr val="tx1"/>
            </a:solidFill>
            <a:latin typeface="Corbel"/>
            <a:cs typeface="Corbel"/>
          </a:endParaRPr>
        </a:p>
      </dgm:t>
    </dgm:pt>
    <dgm:pt modelId="{35569A9E-DD86-4648-B31E-94B6C7704060}" type="sibTrans" cxnId="{7D35664C-7F3A-4A25-A2ED-718BFF02F501}">
      <dgm:prSet/>
      <dgm:spPr/>
      <dgm:t>
        <a:bodyPr/>
        <a:lstStyle/>
        <a:p>
          <a:endParaRPr lang="en-AU">
            <a:solidFill>
              <a:schemeClr val="tx1"/>
            </a:solidFill>
            <a:latin typeface="Corbel"/>
            <a:cs typeface="Corbel"/>
          </a:endParaRPr>
        </a:p>
      </dgm:t>
    </dgm:pt>
    <dgm:pt modelId="{1CE4A4E2-1FC0-4235-86CF-E105A15F0190}" type="pres">
      <dgm:prSet presAssocID="{4EAF1240-29A7-4099-B21C-12E1DD9FD9D2}" presName="linear" presStyleCnt="0">
        <dgm:presLayoutVars>
          <dgm:animLvl val="lvl"/>
          <dgm:resizeHandles val="exact"/>
        </dgm:presLayoutVars>
      </dgm:prSet>
      <dgm:spPr/>
    </dgm:pt>
    <dgm:pt modelId="{0FAE5266-1970-40E3-A616-5E8F580F4AF6}" type="pres">
      <dgm:prSet presAssocID="{738D3EF5-AFB7-4F79-97D8-92EC862281DB}" presName="parentText" presStyleLbl="node1" presStyleIdx="0" presStyleCnt="5">
        <dgm:presLayoutVars>
          <dgm:chMax val="0"/>
          <dgm:bulletEnabled val="1"/>
        </dgm:presLayoutVars>
      </dgm:prSet>
      <dgm:spPr/>
    </dgm:pt>
    <dgm:pt modelId="{8955746A-531A-438C-955A-058FCBE8EDCB}" type="pres">
      <dgm:prSet presAssocID="{ED156DAB-687C-4057-837D-879CEE1094A6}" presName="spacer" presStyleCnt="0"/>
      <dgm:spPr/>
    </dgm:pt>
    <dgm:pt modelId="{BE5216BB-409C-4267-AA73-A7120544A708}" type="pres">
      <dgm:prSet presAssocID="{7346412E-5805-43CF-96E1-B26A36101749}" presName="parentText" presStyleLbl="node1" presStyleIdx="1" presStyleCnt="5">
        <dgm:presLayoutVars>
          <dgm:chMax val="0"/>
          <dgm:bulletEnabled val="1"/>
        </dgm:presLayoutVars>
      </dgm:prSet>
      <dgm:spPr/>
    </dgm:pt>
    <dgm:pt modelId="{42191036-FBBF-4819-A134-25F2223858AF}" type="pres">
      <dgm:prSet presAssocID="{9D263A51-7741-4726-8F7C-587473CEE42D}" presName="spacer" presStyleCnt="0"/>
      <dgm:spPr/>
    </dgm:pt>
    <dgm:pt modelId="{1AC06C11-1942-4C21-831E-1E11367D7F2C}" type="pres">
      <dgm:prSet presAssocID="{E2891A22-9AFD-43EC-8C18-ACC1BD91F500}" presName="parentText" presStyleLbl="node1" presStyleIdx="2" presStyleCnt="5">
        <dgm:presLayoutVars>
          <dgm:chMax val="0"/>
          <dgm:bulletEnabled val="1"/>
        </dgm:presLayoutVars>
      </dgm:prSet>
      <dgm:spPr/>
    </dgm:pt>
    <dgm:pt modelId="{AA46E3FE-3C79-4AD1-A433-FE0B1C580D23}" type="pres">
      <dgm:prSet presAssocID="{6515B5FB-8475-4083-9B0A-4332B63E8543}" presName="spacer" presStyleCnt="0"/>
      <dgm:spPr/>
    </dgm:pt>
    <dgm:pt modelId="{34BDD9C0-DA40-4B51-87A0-493CAED11C8C}" type="pres">
      <dgm:prSet presAssocID="{9EC62E5A-9B48-4FD8-882E-4772C0D4F65D}" presName="parentText" presStyleLbl="node1" presStyleIdx="3" presStyleCnt="5">
        <dgm:presLayoutVars>
          <dgm:chMax val="0"/>
          <dgm:bulletEnabled val="1"/>
        </dgm:presLayoutVars>
      </dgm:prSet>
      <dgm:spPr/>
    </dgm:pt>
    <dgm:pt modelId="{813F28F1-7F20-4706-BF3C-21E41994D74F}" type="pres">
      <dgm:prSet presAssocID="{3F3F6D4E-FF56-4785-92EB-BA04A51BD4E1}" presName="spacer" presStyleCnt="0"/>
      <dgm:spPr/>
    </dgm:pt>
    <dgm:pt modelId="{BC2EDE77-A881-4321-BFA8-2FA5D306A9D5}" type="pres">
      <dgm:prSet presAssocID="{6F558489-D6DB-4F98-BBBA-E51DFD0B72C2}" presName="parentText" presStyleLbl="node1" presStyleIdx="4" presStyleCnt="5">
        <dgm:presLayoutVars>
          <dgm:chMax val="0"/>
          <dgm:bulletEnabled val="1"/>
        </dgm:presLayoutVars>
      </dgm:prSet>
      <dgm:spPr/>
    </dgm:pt>
  </dgm:ptLst>
  <dgm:cxnLst>
    <dgm:cxn modelId="{40AA1E08-2252-894B-A621-ABFC360A1726}" type="presOf" srcId="{4EAF1240-29A7-4099-B21C-12E1DD9FD9D2}" destId="{1CE4A4E2-1FC0-4235-86CF-E105A15F0190}" srcOrd="0" destOrd="0" presId="urn:microsoft.com/office/officeart/2005/8/layout/vList2"/>
    <dgm:cxn modelId="{A6088414-1357-324C-915E-8DE99C309D3F}" type="presOf" srcId="{7346412E-5805-43CF-96E1-B26A36101749}" destId="{BE5216BB-409C-4267-AA73-A7120544A708}" srcOrd="0" destOrd="0" presId="urn:microsoft.com/office/officeart/2005/8/layout/vList2"/>
    <dgm:cxn modelId="{5347B23C-B15F-FC44-B6F0-A34A0B9796B3}" type="presOf" srcId="{9EC62E5A-9B48-4FD8-882E-4772C0D4F65D}" destId="{34BDD9C0-DA40-4B51-87A0-493CAED11C8C}" srcOrd="0" destOrd="0" presId="urn:microsoft.com/office/officeart/2005/8/layout/vList2"/>
    <dgm:cxn modelId="{7D35664C-7F3A-4A25-A2ED-718BFF02F501}" srcId="{4EAF1240-29A7-4099-B21C-12E1DD9FD9D2}" destId="{6F558489-D6DB-4F98-BBBA-E51DFD0B72C2}" srcOrd="4" destOrd="0" parTransId="{A72F077E-1295-4929-AD3A-79D949FE8AB8}" sibTransId="{35569A9E-DD86-4648-B31E-94B6C7704060}"/>
    <dgm:cxn modelId="{8B3A0653-A24C-488C-95EB-B61D955EA4A2}" srcId="{4EAF1240-29A7-4099-B21C-12E1DD9FD9D2}" destId="{E2891A22-9AFD-43EC-8C18-ACC1BD91F500}" srcOrd="2" destOrd="0" parTransId="{DFD76082-B58E-48F7-BCB8-08EFE7131A19}" sibTransId="{6515B5FB-8475-4083-9B0A-4332B63E8543}"/>
    <dgm:cxn modelId="{6C568857-C417-4FA6-99B5-25D4D21AFE61}" srcId="{4EAF1240-29A7-4099-B21C-12E1DD9FD9D2}" destId="{7346412E-5805-43CF-96E1-B26A36101749}" srcOrd="1" destOrd="0" parTransId="{DD635F81-3CF8-47AD-87FF-B6FBE64B4491}" sibTransId="{9D263A51-7741-4726-8F7C-587473CEE42D}"/>
    <dgm:cxn modelId="{FC9B4F7D-C507-4B87-BE12-03CEA7842667}" srcId="{4EAF1240-29A7-4099-B21C-12E1DD9FD9D2}" destId="{9EC62E5A-9B48-4FD8-882E-4772C0D4F65D}" srcOrd="3" destOrd="0" parTransId="{638395A0-2553-4AD0-9A16-864C4B06A742}" sibTransId="{3F3F6D4E-FF56-4785-92EB-BA04A51BD4E1}"/>
    <dgm:cxn modelId="{F57591A2-7DAE-4044-9CC5-D0EB618D2E64}" type="presOf" srcId="{738D3EF5-AFB7-4F79-97D8-92EC862281DB}" destId="{0FAE5266-1970-40E3-A616-5E8F580F4AF6}" srcOrd="0" destOrd="0" presId="urn:microsoft.com/office/officeart/2005/8/layout/vList2"/>
    <dgm:cxn modelId="{2D942EAD-AC1A-8D40-87B2-66AB1DFCA5D2}" type="presOf" srcId="{E2891A22-9AFD-43EC-8C18-ACC1BD91F500}" destId="{1AC06C11-1942-4C21-831E-1E11367D7F2C}" srcOrd="0" destOrd="0" presId="urn:microsoft.com/office/officeart/2005/8/layout/vList2"/>
    <dgm:cxn modelId="{764778B3-C6D4-4E4C-A6A4-EAB7FF34E418}" srcId="{4EAF1240-29A7-4099-B21C-12E1DD9FD9D2}" destId="{738D3EF5-AFB7-4F79-97D8-92EC862281DB}" srcOrd="0" destOrd="0" parTransId="{79B2856C-7959-4A5F-9687-185DF9279811}" sibTransId="{ED156DAB-687C-4057-837D-879CEE1094A6}"/>
    <dgm:cxn modelId="{FC2B8CF6-19DF-8D4C-A445-E90CE8F7E3B7}" type="presOf" srcId="{6F558489-D6DB-4F98-BBBA-E51DFD0B72C2}" destId="{BC2EDE77-A881-4321-BFA8-2FA5D306A9D5}" srcOrd="0" destOrd="0" presId="urn:microsoft.com/office/officeart/2005/8/layout/vList2"/>
    <dgm:cxn modelId="{F773732B-B823-3D42-AEC2-CC821E9DADA5}" type="presParOf" srcId="{1CE4A4E2-1FC0-4235-86CF-E105A15F0190}" destId="{0FAE5266-1970-40E3-A616-5E8F580F4AF6}" srcOrd="0" destOrd="0" presId="urn:microsoft.com/office/officeart/2005/8/layout/vList2"/>
    <dgm:cxn modelId="{464B1C41-2FA5-F44E-BED1-3D7C9250B5EF}" type="presParOf" srcId="{1CE4A4E2-1FC0-4235-86CF-E105A15F0190}" destId="{8955746A-531A-438C-955A-058FCBE8EDCB}" srcOrd="1" destOrd="0" presId="urn:microsoft.com/office/officeart/2005/8/layout/vList2"/>
    <dgm:cxn modelId="{71B2194F-80F6-B44A-8144-BD36673613E9}" type="presParOf" srcId="{1CE4A4E2-1FC0-4235-86CF-E105A15F0190}" destId="{BE5216BB-409C-4267-AA73-A7120544A708}" srcOrd="2" destOrd="0" presId="urn:microsoft.com/office/officeart/2005/8/layout/vList2"/>
    <dgm:cxn modelId="{56254FF3-DE28-874C-B8D6-60AC5EAC8DDD}" type="presParOf" srcId="{1CE4A4E2-1FC0-4235-86CF-E105A15F0190}" destId="{42191036-FBBF-4819-A134-25F2223858AF}" srcOrd="3" destOrd="0" presId="urn:microsoft.com/office/officeart/2005/8/layout/vList2"/>
    <dgm:cxn modelId="{C7027FEF-71D2-C240-9EEB-13C1ED1C5682}" type="presParOf" srcId="{1CE4A4E2-1FC0-4235-86CF-E105A15F0190}" destId="{1AC06C11-1942-4C21-831E-1E11367D7F2C}" srcOrd="4" destOrd="0" presId="urn:microsoft.com/office/officeart/2005/8/layout/vList2"/>
    <dgm:cxn modelId="{03D8E89D-9262-D14B-B6F7-C2BE62275CCD}" type="presParOf" srcId="{1CE4A4E2-1FC0-4235-86CF-E105A15F0190}" destId="{AA46E3FE-3C79-4AD1-A433-FE0B1C580D23}" srcOrd="5" destOrd="0" presId="urn:microsoft.com/office/officeart/2005/8/layout/vList2"/>
    <dgm:cxn modelId="{76584F23-4031-6244-96CA-138457AE6FE3}" type="presParOf" srcId="{1CE4A4E2-1FC0-4235-86CF-E105A15F0190}" destId="{34BDD9C0-DA40-4B51-87A0-493CAED11C8C}" srcOrd="6" destOrd="0" presId="urn:microsoft.com/office/officeart/2005/8/layout/vList2"/>
    <dgm:cxn modelId="{EB992895-8835-FE40-B906-CAF15BA4C7F4}" type="presParOf" srcId="{1CE4A4E2-1FC0-4235-86CF-E105A15F0190}" destId="{813F28F1-7F20-4706-BF3C-21E41994D74F}" srcOrd="7" destOrd="0" presId="urn:microsoft.com/office/officeart/2005/8/layout/vList2"/>
    <dgm:cxn modelId="{8DA5799B-C62F-4547-8DC0-0DC9205FBF77}" type="presParOf" srcId="{1CE4A4E2-1FC0-4235-86CF-E105A15F0190}" destId="{BC2EDE77-A881-4321-BFA8-2FA5D306A9D5}" srcOrd="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E5266-1970-40E3-A616-5E8F580F4AF6}">
      <dsp:nvSpPr>
        <dsp:cNvPr id="0" name=""/>
        <dsp:cNvSpPr/>
      </dsp:nvSpPr>
      <dsp:spPr>
        <a:xfrm>
          <a:off x="0" y="657292"/>
          <a:ext cx="6564556" cy="431730"/>
        </a:xfrm>
        <a:prstGeom prst="round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I am satisfied with the quality of leadership that this leader provides</a:t>
          </a:r>
          <a:endParaRPr lang="en-AU" sz="1800" kern="1200" dirty="0">
            <a:latin typeface="Corbel"/>
            <a:cs typeface="Corbel"/>
          </a:endParaRPr>
        </a:p>
      </dsp:txBody>
      <dsp:txXfrm>
        <a:off x="21075" y="678367"/>
        <a:ext cx="6522406" cy="389580"/>
      </dsp:txXfrm>
    </dsp:sp>
    <dsp:sp modelId="{BE5216BB-409C-4267-AA73-A7120544A708}">
      <dsp:nvSpPr>
        <dsp:cNvPr id="0" name=""/>
        <dsp:cNvSpPr/>
      </dsp:nvSpPr>
      <dsp:spPr>
        <a:xfrm>
          <a:off x="0" y="1140862"/>
          <a:ext cx="6564556" cy="431730"/>
        </a:xfrm>
        <a:prstGeom prst="roundRect">
          <a:avLst/>
        </a:prstGeom>
        <a:gradFill rotWithShape="0">
          <a:gsLst>
            <a:gs pos="0">
              <a:schemeClr val="accent2">
                <a:alpha val="90000"/>
                <a:hueOff val="0"/>
                <a:satOff val="0"/>
                <a:lumOff val="0"/>
                <a:alphaOff val="-10000"/>
                <a:shade val="51000"/>
                <a:satMod val="130000"/>
              </a:schemeClr>
            </a:gs>
            <a:gs pos="80000">
              <a:schemeClr val="accent2">
                <a:alpha val="90000"/>
                <a:hueOff val="0"/>
                <a:satOff val="0"/>
                <a:lumOff val="0"/>
                <a:alphaOff val="-10000"/>
                <a:shade val="93000"/>
                <a:satMod val="130000"/>
              </a:schemeClr>
            </a:gs>
            <a:gs pos="100000">
              <a:schemeClr val="accent2">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This leader is the kind of leader that others should aspire to become</a:t>
          </a:r>
          <a:endParaRPr lang="en-AU" sz="1800" kern="1200" dirty="0">
            <a:latin typeface="Corbel"/>
            <a:cs typeface="Corbel"/>
          </a:endParaRPr>
        </a:p>
      </dsp:txBody>
      <dsp:txXfrm>
        <a:off x="21075" y="1161937"/>
        <a:ext cx="6522406" cy="389580"/>
      </dsp:txXfrm>
    </dsp:sp>
    <dsp:sp modelId="{1AC06C11-1942-4C21-831E-1E11367D7F2C}">
      <dsp:nvSpPr>
        <dsp:cNvPr id="0" name=""/>
        <dsp:cNvSpPr/>
      </dsp:nvSpPr>
      <dsp:spPr>
        <a:xfrm>
          <a:off x="0" y="1624432"/>
          <a:ext cx="6564556" cy="431730"/>
        </a:xfrm>
        <a:prstGeom prst="roundRect">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This leader is an example of an ideal leader</a:t>
          </a:r>
          <a:endParaRPr lang="en-AU" sz="1800" kern="1200" dirty="0">
            <a:latin typeface="Corbel"/>
            <a:cs typeface="Corbel"/>
          </a:endParaRPr>
        </a:p>
      </dsp:txBody>
      <dsp:txXfrm>
        <a:off x="21075" y="1645507"/>
        <a:ext cx="6522406" cy="389580"/>
      </dsp:txXfrm>
    </dsp:sp>
    <dsp:sp modelId="{34BDD9C0-DA40-4B51-87A0-493CAED11C8C}">
      <dsp:nvSpPr>
        <dsp:cNvPr id="0" name=""/>
        <dsp:cNvSpPr/>
      </dsp:nvSpPr>
      <dsp:spPr>
        <a:xfrm>
          <a:off x="0" y="2108002"/>
          <a:ext cx="6564556" cy="431730"/>
        </a:xfrm>
        <a:prstGeom prst="roundRect">
          <a:avLst/>
        </a:prstGeom>
        <a:gradFill rotWithShape="0">
          <a:gsLst>
            <a:gs pos="0">
              <a:schemeClr val="accent2">
                <a:alpha val="90000"/>
                <a:hueOff val="0"/>
                <a:satOff val="0"/>
                <a:lumOff val="0"/>
                <a:alphaOff val="-30000"/>
                <a:shade val="51000"/>
                <a:satMod val="130000"/>
              </a:schemeClr>
            </a:gs>
            <a:gs pos="80000">
              <a:schemeClr val="accent2">
                <a:alpha val="90000"/>
                <a:hueOff val="0"/>
                <a:satOff val="0"/>
                <a:lumOff val="0"/>
                <a:alphaOff val="-30000"/>
                <a:shade val="93000"/>
                <a:satMod val="130000"/>
              </a:schemeClr>
            </a:gs>
            <a:gs pos="100000">
              <a:schemeClr val="accent2">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This leader’s leadership helps this organisation to thrive</a:t>
          </a:r>
          <a:endParaRPr lang="en-AU" sz="1800" kern="1200" dirty="0">
            <a:latin typeface="Corbel"/>
            <a:cs typeface="Corbel"/>
          </a:endParaRPr>
        </a:p>
      </dsp:txBody>
      <dsp:txXfrm>
        <a:off x="21075" y="2129077"/>
        <a:ext cx="6522406" cy="389580"/>
      </dsp:txXfrm>
    </dsp:sp>
    <dsp:sp modelId="{BC2EDE77-A881-4321-BFA8-2FA5D306A9D5}">
      <dsp:nvSpPr>
        <dsp:cNvPr id="0" name=""/>
        <dsp:cNvSpPr/>
      </dsp:nvSpPr>
      <dsp:spPr>
        <a:xfrm>
          <a:off x="0" y="2591572"/>
          <a:ext cx="6564556" cy="431730"/>
        </a:xfrm>
        <a:prstGeom prst="roundRec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Corbel"/>
              <a:cs typeface="Corbel"/>
            </a:rPr>
            <a:t>Overall, this leader provides very effective leadership</a:t>
          </a:r>
          <a:endParaRPr lang="en-AU" sz="1800" kern="1200" dirty="0">
            <a:latin typeface="Corbel"/>
            <a:cs typeface="Corbel"/>
          </a:endParaRPr>
        </a:p>
      </dsp:txBody>
      <dsp:txXfrm>
        <a:off x="21075" y="2612647"/>
        <a:ext cx="6522406"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E5266-1970-40E3-A616-5E8F580F4AF6}">
      <dsp:nvSpPr>
        <dsp:cNvPr id="0" name=""/>
        <dsp:cNvSpPr/>
      </dsp:nvSpPr>
      <dsp:spPr>
        <a:xfrm>
          <a:off x="0" y="657292"/>
          <a:ext cx="6564556" cy="431730"/>
        </a:xfrm>
        <a:prstGeom prst="round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I am satisfied with the quality of leadership that this leader provides</a:t>
          </a:r>
          <a:endParaRPr lang="en-AU" sz="1800" kern="1200" dirty="0">
            <a:latin typeface="Corbel"/>
            <a:cs typeface="Corbel"/>
          </a:endParaRPr>
        </a:p>
      </dsp:txBody>
      <dsp:txXfrm>
        <a:off x="21075" y="678367"/>
        <a:ext cx="6522406" cy="389580"/>
      </dsp:txXfrm>
    </dsp:sp>
    <dsp:sp modelId="{BE5216BB-409C-4267-AA73-A7120544A708}">
      <dsp:nvSpPr>
        <dsp:cNvPr id="0" name=""/>
        <dsp:cNvSpPr/>
      </dsp:nvSpPr>
      <dsp:spPr>
        <a:xfrm>
          <a:off x="0" y="1140862"/>
          <a:ext cx="6564556" cy="431730"/>
        </a:xfrm>
        <a:prstGeom prst="roundRect">
          <a:avLst/>
        </a:prstGeom>
        <a:gradFill rotWithShape="0">
          <a:gsLst>
            <a:gs pos="0">
              <a:schemeClr val="accent2">
                <a:alpha val="90000"/>
                <a:hueOff val="0"/>
                <a:satOff val="0"/>
                <a:lumOff val="0"/>
                <a:alphaOff val="-10000"/>
                <a:shade val="51000"/>
                <a:satMod val="130000"/>
              </a:schemeClr>
            </a:gs>
            <a:gs pos="80000">
              <a:schemeClr val="accent2">
                <a:alpha val="90000"/>
                <a:hueOff val="0"/>
                <a:satOff val="0"/>
                <a:lumOff val="0"/>
                <a:alphaOff val="-10000"/>
                <a:shade val="93000"/>
                <a:satMod val="130000"/>
              </a:schemeClr>
            </a:gs>
            <a:gs pos="100000">
              <a:schemeClr val="accent2">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This leader is the kind of leader that others should aspire to become</a:t>
          </a:r>
          <a:endParaRPr lang="en-AU" sz="1800" kern="1200" dirty="0">
            <a:latin typeface="Corbel"/>
            <a:cs typeface="Corbel"/>
          </a:endParaRPr>
        </a:p>
      </dsp:txBody>
      <dsp:txXfrm>
        <a:off x="21075" y="1161937"/>
        <a:ext cx="6522406" cy="389580"/>
      </dsp:txXfrm>
    </dsp:sp>
    <dsp:sp modelId="{1AC06C11-1942-4C21-831E-1E11367D7F2C}">
      <dsp:nvSpPr>
        <dsp:cNvPr id="0" name=""/>
        <dsp:cNvSpPr/>
      </dsp:nvSpPr>
      <dsp:spPr>
        <a:xfrm>
          <a:off x="0" y="1624432"/>
          <a:ext cx="6564556" cy="431730"/>
        </a:xfrm>
        <a:prstGeom prst="roundRect">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This leader is an example of an ideal leader</a:t>
          </a:r>
          <a:endParaRPr lang="en-AU" sz="1800" kern="1200" dirty="0">
            <a:latin typeface="Corbel"/>
            <a:cs typeface="Corbel"/>
          </a:endParaRPr>
        </a:p>
      </dsp:txBody>
      <dsp:txXfrm>
        <a:off x="21075" y="1645507"/>
        <a:ext cx="6522406" cy="389580"/>
      </dsp:txXfrm>
    </dsp:sp>
    <dsp:sp modelId="{34BDD9C0-DA40-4B51-87A0-493CAED11C8C}">
      <dsp:nvSpPr>
        <dsp:cNvPr id="0" name=""/>
        <dsp:cNvSpPr/>
      </dsp:nvSpPr>
      <dsp:spPr>
        <a:xfrm>
          <a:off x="0" y="2108002"/>
          <a:ext cx="6564556" cy="431730"/>
        </a:xfrm>
        <a:prstGeom prst="roundRect">
          <a:avLst/>
        </a:prstGeom>
        <a:gradFill rotWithShape="0">
          <a:gsLst>
            <a:gs pos="0">
              <a:schemeClr val="accent2">
                <a:alpha val="90000"/>
                <a:hueOff val="0"/>
                <a:satOff val="0"/>
                <a:lumOff val="0"/>
                <a:alphaOff val="-30000"/>
                <a:shade val="51000"/>
                <a:satMod val="130000"/>
              </a:schemeClr>
            </a:gs>
            <a:gs pos="80000">
              <a:schemeClr val="accent2">
                <a:alpha val="90000"/>
                <a:hueOff val="0"/>
                <a:satOff val="0"/>
                <a:lumOff val="0"/>
                <a:alphaOff val="-30000"/>
                <a:shade val="93000"/>
                <a:satMod val="130000"/>
              </a:schemeClr>
            </a:gs>
            <a:gs pos="100000">
              <a:schemeClr val="accent2">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a:cs typeface="Corbel"/>
            </a:rPr>
            <a:t>This leader’s leadership helps this organisation to thrive</a:t>
          </a:r>
          <a:endParaRPr lang="en-AU" sz="1800" kern="1200" dirty="0">
            <a:latin typeface="Corbel"/>
            <a:cs typeface="Corbel"/>
          </a:endParaRPr>
        </a:p>
      </dsp:txBody>
      <dsp:txXfrm>
        <a:off x="21075" y="2129077"/>
        <a:ext cx="6522406" cy="389580"/>
      </dsp:txXfrm>
    </dsp:sp>
    <dsp:sp modelId="{BC2EDE77-A881-4321-BFA8-2FA5D306A9D5}">
      <dsp:nvSpPr>
        <dsp:cNvPr id="0" name=""/>
        <dsp:cNvSpPr/>
      </dsp:nvSpPr>
      <dsp:spPr>
        <a:xfrm>
          <a:off x="0" y="2591572"/>
          <a:ext cx="6564556" cy="431730"/>
        </a:xfrm>
        <a:prstGeom prst="roundRec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Corbel"/>
              <a:cs typeface="Corbel"/>
            </a:rPr>
            <a:t>Overall, this leader provides very effective leadership</a:t>
          </a:r>
          <a:endParaRPr lang="en-AU" sz="1800" kern="1200" dirty="0">
            <a:latin typeface="Corbel"/>
            <a:cs typeface="Corbel"/>
          </a:endParaRPr>
        </a:p>
      </dsp:txBody>
      <dsp:txXfrm>
        <a:off x="21075" y="2612647"/>
        <a:ext cx="6522406"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C95AA-735D-411E-AAF6-3C4C19509A36}"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E2B7E-3262-4AE5-A00E-36EA6017AA9E}" type="slidenum">
              <a:rPr lang="en-US" smtClean="0"/>
              <a:t>‹#›</a:t>
            </a:fld>
            <a:endParaRPr lang="en-US"/>
          </a:p>
        </p:txBody>
      </p:sp>
    </p:spTree>
    <p:extLst>
      <p:ext uri="{BB962C8B-B14F-4D97-AF65-F5344CB8AC3E}">
        <p14:creationId xmlns:p14="http://schemas.microsoft.com/office/powerpoint/2010/main" val="785747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252650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10</a:t>
            </a:fld>
            <a:endParaRPr lang="en-AU" dirty="0"/>
          </a:p>
        </p:txBody>
      </p:sp>
    </p:spTree>
    <p:extLst>
      <p:ext uri="{BB962C8B-B14F-4D97-AF65-F5344CB8AC3E}">
        <p14:creationId xmlns:p14="http://schemas.microsoft.com/office/powerpoint/2010/main" val="36278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11</a:t>
            </a:fld>
            <a:endParaRPr lang="en-AU" dirty="0"/>
          </a:p>
        </p:txBody>
      </p:sp>
    </p:spTree>
    <p:extLst>
      <p:ext uri="{BB962C8B-B14F-4D97-AF65-F5344CB8AC3E}">
        <p14:creationId xmlns:p14="http://schemas.microsoft.com/office/powerpoint/2010/main" val="208649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12</a:t>
            </a:fld>
            <a:endParaRPr lang="en-AU" dirty="0"/>
          </a:p>
        </p:txBody>
      </p:sp>
    </p:spTree>
    <p:extLst>
      <p:ext uri="{BB962C8B-B14F-4D97-AF65-F5344CB8AC3E}">
        <p14:creationId xmlns:p14="http://schemas.microsoft.com/office/powerpoint/2010/main" val="58365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13</a:t>
            </a:fld>
            <a:endParaRPr lang="en-AU" dirty="0"/>
          </a:p>
        </p:txBody>
      </p:sp>
    </p:spTree>
    <p:extLst>
      <p:ext uri="{BB962C8B-B14F-4D97-AF65-F5344CB8AC3E}">
        <p14:creationId xmlns:p14="http://schemas.microsoft.com/office/powerpoint/2010/main" val="167799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82473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81752">
              <a:defRPr/>
            </a:pPr>
            <a:endParaRPr lang="en-US" sz="1300" kern="1200" dirty="0">
              <a:solidFill>
                <a:schemeClr val="tx1"/>
              </a:solidFill>
              <a:latin typeface="+mn-lt"/>
              <a:ea typeface="Lucida Grande" charset="0"/>
              <a:cs typeface="Lucida Grande" charset="0"/>
              <a:sym typeface="Lucida Grande" charset="0"/>
            </a:endParaRPr>
          </a:p>
          <a:p>
            <a:pPr marL="180657" indent="-180657" defTabSz="481752">
              <a:buFont typeface="Wingdings" charset="2"/>
              <a:buChar char="u"/>
              <a:defRPr/>
            </a:pPr>
            <a:r>
              <a:rPr lang="en-US" sz="1300" kern="1200" dirty="0">
                <a:solidFill>
                  <a:schemeClr val="tx1"/>
                </a:solidFill>
                <a:latin typeface="+mn-lt"/>
                <a:ea typeface="Lucida Grande" charset="0"/>
                <a:cs typeface="Lucida Grande" charset="0"/>
                <a:sym typeface="Lucida Grande" charset="0"/>
              </a:rPr>
              <a:t>Key Leadership Competencies that have been </a:t>
            </a:r>
            <a:r>
              <a:rPr lang="en-US" sz="1300" u="sng" kern="1200" dirty="0">
                <a:solidFill>
                  <a:schemeClr val="tx1"/>
                </a:solidFill>
                <a:latin typeface="+mn-lt"/>
                <a:ea typeface="Lucida Grande" charset="0"/>
                <a:cs typeface="Lucida Grande" charset="0"/>
                <a:sym typeface="Lucida Grande" charset="0"/>
              </a:rPr>
              <a:t>well researched </a:t>
            </a:r>
            <a:r>
              <a:rPr lang="en-US" sz="1300" kern="1200" dirty="0">
                <a:solidFill>
                  <a:schemeClr val="tx1"/>
                </a:solidFill>
                <a:latin typeface="+mn-lt"/>
                <a:ea typeface="Lucida Grande" charset="0"/>
                <a:cs typeface="Lucida Grande" charset="0"/>
                <a:sym typeface="Lucida Grande" charset="0"/>
              </a:rPr>
              <a:t>as being highly correlated to BOTH</a:t>
            </a:r>
          </a:p>
          <a:p>
            <a:pPr marL="180657" indent="-180657" defTabSz="481752">
              <a:buFont typeface="Wingdings" charset="2"/>
              <a:buChar char="u"/>
              <a:defRPr/>
            </a:pPr>
            <a:endParaRPr lang="en-US" sz="1300" kern="1200" dirty="0">
              <a:solidFill>
                <a:schemeClr val="tx1"/>
              </a:solidFill>
              <a:latin typeface="+mn-lt"/>
              <a:ea typeface="Lucida Grande" charset="0"/>
              <a:cs typeface="Lucida Grande" charset="0"/>
              <a:sym typeface="Lucida Grande" charset="0"/>
            </a:endParaRPr>
          </a:p>
          <a:p>
            <a:pPr marL="662409" lvl="1" indent="-180657" defTabSz="481752">
              <a:buFont typeface="Wingdings" charset="2"/>
              <a:buChar char="u"/>
              <a:defRPr/>
            </a:pPr>
            <a:r>
              <a:rPr lang="en-US" sz="1300" kern="1200" dirty="0">
                <a:solidFill>
                  <a:schemeClr val="tx1"/>
                </a:solidFill>
                <a:latin typeface="+mn-lt"/>
                <a:ea typeface="Lucida Grande" charset="0"/>
                <a:cs typeface="Lucida Grande" charset="0"/>
                <a:sym typeface="Lucida Grande" charset="0"/>
              </a:rPr>
              <a:t>Leadership Effectiveness – in the eyes of others</a:t>
            </a:r>
          </a:p>
          <a:p>
            <a:pPr marL="662409" lvl="1" indent="-180657" defTabSz="481752">
              <a:buFont typeface="Wingdings" charset="2"/>
              <a:buChar char="u"/>
              <a:defRPr/>
            </a:pPr>
            <a:r>
              <a:rPr lang="en-US" sz="1300" kern="1200" dirty="0">
                <a:solidFill>
                  <a:schemeClr val="tx1"/>
                </a:solidFill>
                <a:latin typeface="+mn-lt"/>
                <a:ea typeface="Lucida Grande" charset="0"/>
                <a:cs typeface="Lucida Grande" charset="0"/>
                <a:sym typeface="Lucida Grande" charset="0"/>
              </a:rPr>
              <a:t>Business Performance – </a:t>
            </a:r>
          </a:p>
          <a:p>
            <a:pPr marL="662409" lvl="1" indent="-180657" defTabSz="481752">
              <a:buFont typeface="Wingdings" charset="2"/>
              <a:buChar char="u"/>
              <a:defRPr/>
            </a:pPr>
            <a:r>
              <a:rPr lang="en-US" sz="1300" kern="1200" dirty="0">
                <a:solidFill>
                  <a:schemeClr val="tx1"/>
                </a:solidFill>
                <a:latin typeface="+mn-lt"/>
                <a:ea typeface="Lucida Grande" charset="0"/>
                <a:cs typeface="Lucida Grande" charset="0"/>
                <a:sym typeface="Lucida Grande" charset="0"/>
              </a:rPr>
              <a:t>Both of which we will come to in more detail</a:t>
            </a:r>
            <a:r>
              <a:rPr lang="en-US" sz="1300" kern="1200" baseline="0" dirty="0">
                <a:solidFill>
                  <a:schemeClr val="tx1"/>
                </a:solidFill>
                <a:latin typeface="+mn-lt"/>
                <a:ea typeface="Lucida Grande" charset="0"/>
                <a:cs typeface="Lucida Grande" charset="0"/>
                <a:sym typeface="Lucida Grande" charset="0"/>
              </a:rPr>
              <a:t> </a:t>
            </a:r>
            <a:r>
              <a:rPr lang="en-US" sz="1300" kern="1200" dirty="0">
                <a:solidFill>
                  <a:schemeClr val="tx1"/>
                </a:solidFill>
                <a:latin typeface="+mn-lt"/>
                <a:ea typeface="Lucida Grande" charset="0"/>
                <a:cs typeface="Lucida Grande" charset="0"/>
                <a:sym typeface="Lucida Grande" charset="0"/>
              </a:rPr>
              <a:t>shortly</a:t>
            </a:r>
          </a:p>
        </p:txBody>
      </p:sp>
      <p:sp>
        <p:nvSpPr>
          <p:cNvPr id="4" name="Slide Number Placeholder 3"/>
          <p:cNvSpPr>
            <a:spLocks noGrp="1"/>
          </p:cNvSpPr>
          <p:nvPr>
            <p:ph type="sldNum" sz="quarter" idx="10"/>
          </p:nvPr>
        </p:nvSpPr>
        <p:spPr/>
        <p:txBody>
          <a:bodyPr/>
          <a:lstStyle/>
          <a:p>
            <a:fld id="{B0C5EDCB-DDD6-4154-96E5-187E11A1387C}" type="slidenum">
              <a:rPr lang="en-AU" smtClean="0"/>
              <a:pPr/>
              <a:t>19</a:t>
            </a:fld>
            <a:endParaRPr lang="en-AU"/>
          </a:p>
        </p:txBody>
      </p:sp>
    </p:spTree>
    <p:extLst>
      <p:ext uri="{BB962C8B-B14F-4D97-AF65-F5344CB8AC3E}">
        <p14:creationId xmlns:p14="http://schemas.microsoft.com/office/powerpoint/2010/main" val="1080659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81752">
              <a:defRPr/>
            </a:pPr>
            <a:endParaRPr lang="en-US" sz="1300" dirty="0">
              <a:latin typeface="Calibri" panose="020F0502020204030204" pitchFamily="34" charset="0"/>
              <a:ea typeface="Lucida Grande" charset="0"/>
              <a:cs typeface="Lucida Grande" charset="0"/>
              <a:sym typeface="Lucida Grande" charset="0"/>
            </a:endParaRPr>
          </a:p>
          <a:p>
            <a:pPr marL="180657" indent="-180657" defTabSz="481752">
              <a:buFont typeface="Wingdings" charset="2"/>
              <a:buChar char="u"/>
              <a:defRPr/>
            </a:pPr>
            <a:r>
              <a:rPr lang="en-US" sz="1300" dirty="0">
                <a:latin typeface="Calibri" panose="020F0502020204030204" pitchFamily="34" charset="0"/>
                <a:ea typeface="Lucida Grande" charset="0"/>
                <a:cs typeface="Lucida Grande" charset="0"/>
                <a:sym typeface="Lucida Grande" charset="0"/>
              </a:rPr>
              <a:t>Beliefs and Assumptions the either enable or limit</a:t>
            </a:r>
          </a:p>
          <a:p>
            <a:pPr marL="180657" indent="-180657" defTabSz="481752">
              <a:buFont typeface="Wingdings" charset="2"/>
              <a:buChar char="u"/>
              <a:defRPr/>
            </a:pPr>
            <a:endParaRPr lang="en-US" sz="1300" dirty="0">
              <a:latin typeface="Calibri" panose="020F0502020204030204" pitchFamily="34" charset="0"/>
              <a:ea typeface="Lucida Grande" charset="0"/>
              <a:cs typeface="Lucida Grande" charset="0"/>
              <a:sym typeface="Lucida Grande" charset="0"/>
            </a:endParaRPr>
          </a:p>
          <a:p>
            <a:pPr marL="662409" lvl="1" indent="-180657" defTabSz="481752">
              <a:buFont typeface="Wingdings" charset="2"/>
              <a:buChar char="u"/>
              <a:defRPr/>
            </a:pPr>
            <a:r>
              <a:rPr lang="en-US" sz="1300" dirty="0">
                <a:latin typeface="Calibri" panose="020F0502020204030204" pitchFamily="34" charset="0"/>
                <a:ea typeface="Lucida Grande" charset="0"/>
                <a:cs typeface="Lucida Grande" charset="0"/>
                <a:sym typeface="Lucida Grande" charset="0"/>
              </a:rPr>
              <a:t>Leadership Effectiveness – in the eyes of others</a:t>
            </a:r>
          </a:p>
          <a:p>
            <a:pPr marL="662409" lvl="1" indent="-180657" defTabSz="481752">
              <a:buFont typeface="Wingdings" charset="2"/>
              <a:buChar char="u"/>
              <a:defRPr/>
            </a:pPr>
            <a:r>
              <a:rPr lang="en-US" sz="1300" dirty="0">
                <a:latin typeface="Calibri" panose="020F0502020204030204" pitchFamily="34" charset="0"/>
                <a:ea typeface="Lucida Grande" charset="0"/>
                <a:cs typeface="Lucida Grande" charset="0"/>
                <a:sym typeface="Lucida Grande" charset="0"/>
              </a:rPr>
              <a:t>Business Performance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a:latin typeface="Lucida Grande" charset="0"/>
              <a:ea typeface="Lucida Grande" charset="0"/>
              <a:cs typeface="Lucida Grande" charset="0"/>
              <a:sym typeface="Lucida Grande" charset="0"/>
            </a:endParaRPr>
          </a:p>
        </p:txBody>
      </p:sp>
      <p:sp>
        <p:nvSpPr>
          <p:cNvPr id="4" name="Slide Number Placeholder 3"/>
          <p:cNvSpPr>
            <a:spLocks noGrp="1"/>
          </p:cNvSpPr>
          <p:nvPr>
            <p:ph type="sldNum" sz="quarter" idx="10"/>
          </p:nvPr>
        </p:nvSpPr>
        <p:spPr/>
        <p:txBody>
          <a:bodyPr/>
          <a:lstStyle/>
          <a:p>
            <a:fld id="{B0C5EDCB-DDD6-4154-96E5-187E11A1387C}" type="slidenum">
              <a:rPr lang="en-AU" smtClean="0"/>
              <a:pPr/>
              <a:t>24</a:t>
            </a:fld>
            <a:endParaRPr lang="en-AU"/>
          </a:p>
        </p:txBody>
      </p:sp>
    </p:spTree>
    <p:extLst>
      <p:ext uri="{BB962C8B-B14F-4D97-AF65-F5344CB8AC3E}">
        <p14:creationId xmlns:p14="http://schemas.microsoft.com/office/powerpoint/2010/main" val="377587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dirty="0"/>
          </a:p>
        </p:txBody>
      </p:sp>
      <p:sp>
        <p:nvSpPr>
          <p:cNvPr id="104451" name="Slide Number Placeholder 3"/>
          <p:cNvSpPr>
            <a:spLocks noGrp="1"/>
          </p:cNvSpPr>
          <p:nvPr>
            <p:ph type="sldNum" sz="quarter" idx="5"/>
          </p:nvPr>
        </p:nvSpPr>
        <p:spPr bwMode="auto">
          <a:noFill/>
          <a:ln>
            <a:miter lim="800000"/>
            <a:headEnd/>
            <a:tailEnd/>
          </a:ln>
        </p:spPr>
        <p:txBody>
          <a:bodyPr/>
          <a:lstStyle/>
          <a:p>
            <a:fld id="{D1FE9570-6368-4626-BBBC-1F90CDBF2FA7}" type="slidenum">
              <a:rPr lang="en-AU"/>
              <a:pPr/>
              <a:t>31</a:t>
            </a:fld>
            <a:endParaRPr lang="en-AU"/>
          </a:p>
        </p:txBody>
      </p:sp>
    </p:spTree>
    <p:extLst>
      <p:ext uri="{BB962C8B-B14F-4D97-AF65-F5344CB8AC3E}">
        <p14:creationId xmlns:p14="http://schemas.microsoft.com/office/powerpoint/2010/main" val="167375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dirty="0">
              <a:latin typeface="Calibri" charset="0"/>
              <a:ea typeface="MS PGothic"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BF0FD44-7127-5549-BC80-48CE0A9AA4B5}" type="slidenum">
              <a:rPr lang="en-AU" sz="1200"/>
              <a:pPr eaLnBrk="1" hangingPunct="1"/>
              <a:t>32</a:t>
            </a:fld>
            <a:endParaRPr lang="en-AU" sz="1200"/>
          </a:p>
        </p:txBody>
      </p:sp>
    </p:spTree>
    <p:extLst>
      <p:ext uri="{BB962C8B-B14F-4D97-AF65-F5344CB8AC3E}">
        <p14:creationId xmlns:p14="http://schemas.microsoft.com/office/powerpoint/2010/main" val="1373085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96259" name="Slide Number Placeholder 3"/>
          <p:cNvSpPr>
            <a:spLocks noGrp="1"/>
          </p:cNvSpPr>
          <p:nvPr>
            <p:ph type="sldNum" sz="quarter" idx="5"/>
          </p:nvPr>
        </p:nvSpPr>
        <p:spPr bwMode="auto">
          <a:noFill/>
          <a:ln>
            <a:miter lim="800000"/>
            <a:headEnd/>
            <a:tailEnd/>
          </a:ln>
        </p:spPr>
        <p:txBody>
          <a:bodyPr/>
          <a:lstStyle/>
          <a:p>
            <a:fld id="{69E85FE0-C184-474F-ADD9-4876221ABA2A}" type="slidenum">
              <a:rPr lang="en-AU"/>
              <a:pPr/>
              <a:t>33</a:t>
            </a:fld>
            <a:endParaRPr lang="en-AU"/>
          </a:p>
        </p:txBody>
      </p:sp>
    </p:spTree>
    <p:extLst>
      <p:ext uri="{BB962C8B-B14F-4D97-AF65-F5344CB8AC3E}">
        <p14:creationId xmlns:p14="http://schemas.microsoft.com/office/powerpoint/2010/main" val="374437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LCP Manager Edition.</a:t>
            </a:r>
            <a:r>
              <a:rPr lang="en-US" baseline="0" dirty="0"/>
              <a:t>  What do you notice immediately about it? </a:t>
            </a:r>
          </a:p>
          <a:p>
            <a:pPr marL="171450" indent="-171450">
              <a:buFont typeface="Arial" charset="0"/>
              <a:buChar char="•"/>
            </a:pPr>
            <a:endParaRPr lang="en-US" baseline="0" dirty="0"/>
          </a:p>
          <a:p>
            <a:pPr marL="171450" indent="-171450">
              <a:buFont typeface="Arial" charset="0"/>
              <a:buChar char="•"/>
            </a:pPr>
            <a:r>
              <a:rPr lang="en-US" baseline="0" dirty="0"/>
              <a:t>Only three dimensions on the top.</a:t>
            </a:r>
          </a:p>
          <a:p>
            <a:pPr marL="171450" indent="-171450">
              <a:buFont typeface="Arial" charset="0"/>
              <a:buChar char="•"/>
            </a:pPr>
            <a:r>
              <a:rPr lang="en-US" baseline="0" dirty="0"/>
              <a:t>Smaller number of outer circle competencies on the top and reactive tendencies/behaviors on the bottom.</a:t>
            </a:r>
          </a:p>
          <a:p>
            <a:pPr marL="171450" indent="-171450">
              <a:buFont typeface="Arial" charset="0"/>
              <a:buChar char="•"/>
            </a:pPr>
            <a:r>
              <a:rPr lang="en-US" baseline="0" dirty="0"/>
              <a:t>Has a symmetry to it that’s quite beautiful.</a:t>
            </a:r>
          </a:p>
          <a:p>
            <a:pPr marL="171450" indent="-171450">
              <a:buFont typeface="Arial" charset="0"/>
              <a:buChar char="•"/>
            </a:pPr>
            <a:r>
              <a:rPr lang="en-US" baseline="0" dirty="0"/>
              <a:t>And, it’s also mostly like the regular edition of the LCP!</a:t>
            </a:r>
            <a:endParaRPr lang="en-US" dirty="0"/>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2</a:t>
            </a:fld>
            <a:endParaRPr lang="en-AU" dirty="0"/>
          </a:p>
        </p:txBody>
      </p:sp>
    </p:spTree>
    <p:extLst>
      <p:ext uri="{BB962C8B-B14F-4D97-AF65-F5344CB8AC3E}">
        <p14:creationId xmlns:p14="http://schemas.microsoft.com/office/powerpoint/2010/main" val="1011708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dirty="0"/>
          </a:p>
        </p:txBody>
      </p:sp>
      <p:sp>
        <p:nvSpPr>
          <p:cNvPr id="104451" name="Slide Number Placeholder 3"/>
          <p:cNvSpPr>
            <a:spLocks noGrp="1"/>
          </p:cNvSpPr>
          <p:nvPr>
            <p:ph type="sldNum" sz="quarter" idx="5"/>
          </p:nvPr>
        </p:nvSpPr>
        <p:spPr bwMode="auto">
          <a:noFill/>
          <a:ln>
            <a:miter lim="800000"/>
            <a:headEnd/>
            <a:tailEnd/>
          </a:ln>
        </p:spPr>
        <p:txBody>
          <a:bodyPr/>
          <a:lstStyle/>
          <a:p>
            <a:fld id="{D1FE9570-6368-4626-BBBC-1F90CDBF2FA7}" type="slidenum">
              <a:rPr lang="en-AU"/>
              <a:pPr/>
              <a:t>34</a:t>
            </a:fld>
            <a:endParaRPr lang="en-AU"/>
          </a:p>
        </p:txBody>
      </p:sp>
    </p:spTree>
    <p:extLst>
      <p:ext uri="{BB962C8B-B14F-4D97-AF65-F5344CB8AC3E}">
        <p14:creationId xmlns:p14="http://schemas.microsoft.com/office/powerpoint/2010/main" val="533017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dirty="0">
              <a:latin typeface="Calibri" charset="0"/>
              <a:ea typeface="MS PGothic"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BF0FD44-7127-5549-BC80-48CE0A9AA4B5}" type="slidenum">
              <a:rPr lang="en-AU" sz="1200"/>
              <a:pPr eaLnBrk="1" hangingPunct="1"/>
              <a:t>35</a:t>
            </a:fld>
            <a:endParaRPr lang="en-AU" sz="1200"/>
          </a:p>
        </p:txBody>
      </p:sp>
    </p:spTree>
    <p:extLst>
      <p:ext uri="{BB962C8B-B14F-4D97-AF65-F5344CB8AC3E}">
        <p14:creationId xmlns:p14="http://schemas.microsoft.com/office/powerpoint/2010/main" val="3975424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4D8A033-C80D-6649-BA77-D38DA6E044A2}" type="slidenum">
              <a:rPr lang="en-AU" sz="1200"/>
              <a:pPr eaLnBrk="1" hangingPunct="1"/>
              <a:t>36</a:t>
            </a:fld>
            <a:endParaRPr lang="en-AU" sz="1200"/>
          </a:p>
        </p:txBody>
      </p:sp>
    </p:spTree>
    <p:extLst>
      <p:ext uri="{BB962C8B-B14F-4D97-AF65-F5344CB8AC3E}">
        <p14:creationId xmlns:p14="http://schemas.microsoft.com/office/powerpoint/2010/main" val="246676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solidFill>
                  <a:prstClr val="black"/>
                </a:solidFill>
                <a:latin typeface="Calibri"/>
              </a:rPr>
              <a:pPr/>
              <a:t>38</a:t>
            </a:fld>
            <a:endParaRPr lang="en-AU" dirty="0">
              <a:solidFill>
                <a:prstClr val="black"/>
              </a:solidFill>
              <a:latin typeface="Calibri"/>
            </a:endParaRPr>
          </a:p>
        </p:txBody>
      </p:sp>
    </p:spTree>
    <p:extLst>
      <p:ext uri="{BB962C8B-B14F-4D97-AF65-F5344CB8AC3E}">
        <p14:creationId xmlns:p14="http://schemas.microsoft.com/office/powerpoint/2010/main" val="29734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solidFill>
                  <a:prstClr val="black"/>
                </a:solidFill>
                <a:latin typeface="Calibri"/>
              </a:rPr>
              <a:pPr/>
              <a:t>39</a:t>
            </a:fld>
            <a:endParaRPr lang="en-AU" dirty="0">
              <a:solidFill>
                <a:prstClr val="black"/>
              </a:solidFill>
              <a:latin typeface="Calibri"/>
            </a:endParaRPr>
          </a:p>
        </p:txBody>
      </p:sp>
    </p:spTree>
    <p:extLst>
      <p:ext uri="{BB962C8B-B14F-4D97-AF65-F5344CB8AC3E}">
        <p14:creationId xmlns:p14="http://schemas.microsoft.com/office/powerpoint/2010/main" val="3815401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solidFill>
                  <a:prstClr val="black"/>
                </a:solidFill>
                <a:latin typeface="Calibri"/>
              </a:rPr>
              <a:pPr/>
              <a:t>41</a:t>
            </a:fld>
            <a:endParaRPr lang="en-AU" dirty="0">
              <a:solidFill>
                <a:prstClr val="black"/>
              </a:solidFill>
              <a:latin typeface="Calibri"/>
            </a:endParaRPr>
          </a:p>
        </p:txBody>
      </p:sp>
    </p:spTree>
    <p:extLst>
      <p:ext uri="{BB962C8B-B14F-4D97-AF65-F5344CB8AC3E}">
        <p14:creationId xmlns:p14="http://schemas.microsoft.com/office/powerpoint/2010/main" val="568012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Cindy</a:t>
            </a:r>
          </a:p>
        </p:txBody>
      </p:sp>
      <p:sp>
        <p:nvSpPr>
          <p:cNvPr id="4" name="Slide Number Placeholder 3"/>
          <p:cNvSpPr>
            <a:spLocks noGrp="1"/>
          </p:cNvSpPr>
          <p:nvPr>
            <p:ph type="sldNum" sz="quarter" idx="10"/>
          </p:nvPr>
        </p:nvSpPr>
        <p:spPr/>
        <p:txBody>
          <a:bodyPr/>
          <a:lstStyle/>
          <a:p>
            <a:fld id="{34755AA6-0AFC-4C50-BF6D-F71DA842ECD1}"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2922234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solidFill>
                  <a:prstClr val="black"/>
                </a:solidFill>
                <a:latin typeface="Calibri"/>
              </a:rPr>
              <a:pPr/>
              <a:t>43</a:t>
            </a:fld>
            <a:endParaRPr lang="en-US" dirty="0">
              <a:solidFill>
                <a:prstClr val="black"/>
              </a:solidFill>
              <a:latin typeface="Calibri"/>
            </a:endParaRPr>
          </a:p>
        </p:txBody>
      </p:sp>
    </p:spTree>
    <p:extLst>
      <p:ext uri="{BB962C8B-B14F-4D97-AF65-F5344CB8AC3E}">
        <p14:creationId xmlns:p14="http://schemas.microsoft.com/office/powerpoint/2010/main" val="118923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 has</a:t>
            </a:r>
            <a:r>
              <a:rPr lang="en-US" baseline="0" dirty="0"/>
              <a:t> got all the power and life-changing capability that the regular edition has.  It uses the same norm base, and has the same dynamics built into the profile.</a:t>
            </a:r>
          </a:p>
          <a:p>
            <a:endParaRPr lang="en-US" baseline="0" dirty="0"/>
          </a:p>
          <a:p>
            <a:r>
              <a:rPr lang="en-US" b="1" baseline="0" dirty="0"/>
              <a:t>Back story on the development of the ME</a:t>
            </a:r>
            <a:r>
              <a:rPr lang="en-US" baseline="0" dirty="0"/>
              <a:t>: As we began to use the LCP (regular edition) in large scale leadership transformation projects, after working with the top four levels of leadership (L1 to L4), we began working with first-line managers and supervisors.  Our clients began to ask why we were measuring these new managers on competencies that they had no responsibility for, such as Systems Thinking and Community Concern.  In order to provide a more tailored instrument for that level of leader, we deleted a few non-essential scales, reorganized and re-named several things.  Hence, the Manager Edition.</a:t>
            </a:r>
          </a:p>
          <a:p>
            <a:endParaRPr lang="en-US" baseline="0" dirty="0"/>
          </a:p>
          <a:p>
            <a:r>
              <a:rPr lang="en-US" baseline="0" dirty="0"/>
              <a:t>Note: Despite the name, this is NOT a management competency assessment.  It is STILL A LEADERSHIP ASSESSMENT.  Make this point strongly; they will need to make it to their clients.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3</a:t>
            </a:fld>
            <a:endParaRPr lang="en-AU" dirty="0"/>
          </a:p>
        </p:txBody>
      </p:sp>
    </p:spTree>
    <p:extLst>
      <p:ext uri="{BB962C8B-B14F-4D97-AF65-F5344CB8AC3E}">
        <p14:creationId xmlns:p14="http://schemas.microsoft.com/office/powerpoint/2010/main" val="1476892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dirty="0"/>
              <a:t>These are lists</a:t>
            </a:r>
            <a:r>
              <a:rPr lang="en-US" baseline="0" dirty="0"/>
              <a:t> of the types of roles and responsibilities for which it may be appropriate to use the Manager Edition.</a:t>
            </a:r>
            <a:endParaRPr lang="en-US" dirty="0"/>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a:t>
            </a:fld>
            <a:endParaRPr lang="en-AU" dirty="0"/>
          </a:p>
        </p:txBody>
      </p:sp>
    </p:spTree>
    <p:extLst>
      <p:ext uri="{BB962C8B-B14F-4D97-AF65-F5344CB8AC3E}">
        <p14:creationId xmlns:p14="http://schemas.microsoft.com/office/powerpoint/2010/main" val="11659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dirty="0"/>
              <a:t>This</a:t>
            </a:r>
            <a:r>
              <a:rPr lang="en-US" baseline="0" dirty="0"/>
              <a:t> is simply a picture of the whole graph to lead into the next several slides</a:t>
            </a:r>
            <a:r>
              <a:rPr lang="is-I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5</a:t>
            </a:fld>
            <a:endParaRPr lang="en-AU" dirty="0"/>
          </a:p>
        </p:txBody>
      </p:sp>
    </p:spTree>
    <p:extLst>
      <p:ext uri="{BB962C8B-B14F-4D97-AF65-F5344CB8AC3E}">
        <p14:creationId xmlns:p14="http://schemas.microsoft.com/office/powerpoint/2010/main" val="50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91491" name="Notes Placeholder 2"/>
          <p:cNvSpPr>
            <a:spLocks noGrp="1"/>
          </p:cNvSpPr>
          <p:nvPr>
            <p:ph type="body" idx="1"/>
          </p:nvPr>
        </p:nvSpPr>
        <p:spPr bwMode="auto">
          <a:noFill/>
        </p:spPr>
        <p:txBody>
          <a:bodyPr/>
          <a:lstStyle/>
          <a:p>
            <a:pPr marL="0" marR="0" indent="0" algn="l" defTabSz="914186" rtl="0" eaLnBrk="1" fontAlgn="auto" latinLnBrk="0" hangingPunct="1">
              <a:lnSpc>
                <a:spcPct val="100000"/>
              </a:lnSpc>
              <a:spcBef>
                <a:spcPct val="0"/>
              </a:spcBef>
              <a:spcAft>
                <a:spcPts val="0"/>
              </a:spcAft>
              <a:buClrTx/>
              <a:buSzTx/>
              <a:buFontTx/>
              <a:buNone/>
              <a:tabLst/>
              <a:defRPr/>
            </a:pPr>
            <a:r>
              <a:rPr lang="en-AU" dirty="0">
                <a:ea typeface="ＭＳ Ｐゴシック" charset="-128"/>
                <a:cs typeface="ＭＳ Ｐゴシック" charset="-128"/>
              </a:rPr>
              <a:t>Nothing more to say than</a:t>
            </a:r>
            <a:r>
              <a:rPr lang="en-AU" baseline="0" dirty="0">
                <a:ea typeface="ＭＳ Ｐゴシック" charset="-128"/>
                <a:cs typeface="ＭＳ Ｐゴシック" charset="-128"/>
              </a:rPr>
              <a:t> the slide already says.</a:t>
            </a:r>
            <a:endParaRPr lang="en-AU" dirty="0">
              <a:ea typeface="ＭＳ Ｐゴシック" charset="-128"/>
              <a:cs typeface="ＭＳ Ｐゴシック" charset="-128"/>
            </a:endParaRPr>
          </a:p>
          <a:p>
            <a:pPr eaLnBrk="1" hangingPunct="1">
              <a:spcBef>
                <a:spcPct val="0"/>
              </a:spcBef>
            </a:pPr>
            <a:endParaRPr lang="en-AU" dirty="0">
              <a:ea typeface="ＭＳ Ｐゴシック" charset="-128"/>
              <a:cs typeface="ＭＳ Ｐゴシック" charset="-128"/>
            </a:endParaRPr>
          </a:p>
        </p:txBody>
      </p:sp>
      <p:sp>
        <p:nvSpPr>
          <p:cNvPr id="191492" name="Slide Number Placeholder 3"/>
          <p:cNvSpPr>
            <a:spLocks noGrp="1"/>
          </p:cNvSpPr>
          <p:nvPr>
            <p:ph type="sldNum" sz="quarter" idx="5"/>
          </p:nvPr>
        </p:nvSpPr>
        <p:spPr bwMode="auto">
          <a:noFill/>
          <a:ln>
            <a:miter lim="800000"/>
            <a:headEnd/>
            <a:tailEnd/>
          </a:ln>
        </p:spPr>
        <p:txBody>
          <a:bodyPr/>
          <a:lstStyle/>
          <a:p>
            <a:fld id="{55D74882-3DF2-4639-A78D-7A8D1AF7751E}" type="slidenum">
              <a:rPr lang="en-US">
                <a:solidFill>
                  <a:schemeClr val="tx1"/>
                </a:solidFill>
                <a:ea typeface="ＭＳ Ｐゴシック" charset="-128"/>
                <a:cs typeface="ＭＳ Ｐゴシック" charset="-128"/>
              </a:rPr>
              <a:pPr/>
              <a:t>6</a:t>
            </a:fld>
            <a:endParaRPr lang="en-US" dirty="0">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163168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92515" name="Notes Placeholder 2"/>
          <p:cNvSpPr>
            <a:spLocks noGrp="1"/>
          </p:cNvSpPr>
          <p:nvPr>
            <p:ph type="body" idx="1"/>
          </p:nvPr>
        </p:nvSpPr>
        <p:spPr bwMode="auto">
          <a:noFill/>
        </p:spPr>
        <p:txBody>
          <a:bodyPr/>
          <a:lstStyle/>
          <a:p>
            <a:pPr marL="0" marR="0" indent="0" algn="l" defTabSz="914186" rtl="0" eaLnBrk="1" fontAlgn="auto" latinLnBrk="0" hangingPunct="1">
              <a:lnSpc>
                <a:spcPct val="100000"/>
              </a:lnSpc>
              <a:spcBef>
                <a:spcPct val="0"/>
              </a:spcBef>
              <a:spcAft>
                <a:spcPts val="0"/>
              </a:spcAft>
              <a:buClrTx/>
              <a:buSzTx/>
              <a:buFontTx/>
              <a:buNone/>
              <a:tabLst/>
              <a:defRPr/>
            </a:pPr>
            <a:r>
              <a:rPr lang="en-AU" dirty="0">
                <a:ea typeface="ＭＳ Ｐゴシック" charset="-128"/>
                <a:cs typeface="ＭＳ Ｐゴシック" charset="-128"/>
              </a:rPr>
              <a:t>Nothing more to say than</a:t>
            </a:r>
            <a:r>
              <a:rPr lang="en-AU" baseline="0" dirty="0">
                <a:ea typeface="ＭＳ Ｐゴシック" charset="-128"/>
                <a:cs typeface="ＭＳ Ｐゴシック" charset="-128"/>
              </a:rPr>
              <a:t> the slide already says.</a:t>
            </a:r>
            <a:endParaRPr lang="en-AU" dirty="0">
              <a:ea typeface="ＭＳ Ｐゴシック" charset="-128"/>
              <a:cs typeface="ＭＳ Ｐゴシック" charset="-128"/>
            </a:endParaRPr>
          </a:p>
          <a:p>
            <a:pPr eaLnBrk="1" hangingPunct="1">
              <a:spcBef>
                <a:spcPct val="0"/>
              </a:spcBef>
            </a:pPr>
            <a:endParaRPr lang="en-AU" dirty="0">
              <a:ea typeface="ＭＳ Ｐゴシック" charset="-128"/>
              <a:cs typeface="ＭＳ Ｐゴシック" charset="-128"/>
            </a:endParaRPr>
          </a:p>
        </p:txBody>
      </p:sp>
      <p:sp>
        <p:nvSpPr>
          <p:cNvPr id="192516" name="Slide Number Placeholder 3"/>
          <p:cNvSpPr>
            <a:spLocks noGrp="1"/>
          </p:cNvSpPr>
          <p:nvPr>
            <p:ph type="sldNum" sz="quarter" idx="5"/>
          </p:nvPr>
        </p:nvSpPr>
        <p:spPr bwMode="auto">
          <a:noFill/>
          <a:ln>
            <a:miter lim="800000"/>
            <a:headEnd/>
            <a:tailEnd/>
          </a:ln>
        </p:spPr>
        <p:txBody>
          <a:bodyPr/>
          <a:lstStyle/>
          <a:p>
            <a:fld id="{84087AED-2691-40A5-A0A5-4A5B84A480A3}" type="slidenum">
              <a:rPr lang="en-US">
                <a:solidFill>
                  <a:schemeClr val="tx1"/>
                </a:solidFill>
                <a:ea typeface="ＭＳ Ｐゴシック" charset="-128"/>
                <a:cs typeface="ＭＳ Ｐゴシック" charset="-128"/>
              </a:rPr>
              <a:pPr/>
              <a:t>7</a:t>
            </a:fld>
            <a:endParaRPr lang="en-US" dirty="0">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174591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dirty="0"/>
              <a:t>These points are critical to make,</a:t>
            </a:r>
            <a:r>
              <a:rPr lang="en-US" baseline="0" dirty="0"/>
              <a:t> because clients may be concerned that they are getting a less valid or reliable instrument.  </a:t>
            </a:r>
            <a:endParaRPr lang="en-US" dirty="0"/>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8</a:t>
            </a:fld>
            <a:endParaRPr lang="en-AU" dirty="0"/>
          </a:p>
        </p:txBody>
      </p:sp>
    </p:spTree>
    <p:extLst>
      <p:ext uri="{BB962C8B-B14F-4D97-AF65-F5344CB8AC3E}">
        <p14:creationId xmlns:p14="http://schemas.microsoft.com/office/powerpoint/2010/main" val="176900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dirty="0"/>
              <a:t>Note that the survey is significantly shorter (84</a:t>
            </a:r>
            <a:r>
              <a:rPr lang="en-US" baseline="0" dirty="0"/>
              <a:t> vs. 124 questions).  Because of this, there is a slightly smaller chance of rater fatigue on large projects (it may take 5 minutes less to take the ME).</a:t>
            </a:r>
            <a:endParaRPr lang="en-US" dirty="0"/>
          </a:p>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9</a:t>
            </a:fld>
            <a:endParaRPr lang="en-AU" dirty="0"/>
          </a:p>
        </p:txBody>
      </p:sp>
    </p:spTree>
    <p:extLst>
      <p:ext uri="{BB962C8B-B14F-4D97-AF65-F5344CB8AC3E}">
        <p14:creationId xmlns:p14="http://schemas.microsoft.com/office/powerpoint/2010/main" val="1412831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ngerine_Title Slide">
    <p:spTree>
      <p:nvGrpSpPr>
        <p:cNvPr id="1" name=""/>
        <p:cNvGrpSpPr/>
        <p:nvPr/>
      </p:nvGrpSpPr>
      <p:grpSpPr>
        <a:xfrm>
          <a:off x="0" y="0"/>
          <a:ext cx="0" cy="0"/>
          <a:chOff x="0" y="0"/>
          <a:chExt cx="0" cy="0"/>
        </a:xfrm>
      </p:grpSpPr>
      <p:sp>
        <p:nvSpPr>
          <p:cNvPr id="8" name="Rectangle 7"/>
          <p:cNvSpPr/>
          <p:nvPr userDrawn="1"/>
        </p:nvSpPr>
        <p:spPr>
          <a:xfrm>
            <a:off x="-1" y="0"/>
            <a:ext cx="12192001" cy="6857999"/>
          </a:xfrm>
          <a:prstGeom prst="rect">
            <a:avLst/>
          </a:prstGeom>
          <a:solidFill>
            <a:srgbClr val="EE9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sp>
        <p:nvSpPr>
          <p:cNvPr id="13" name="Title 1"/>
          <p:cNvSpPr>
            <a:spLocks noGrp="1"/>
          </p:cNvSpPr>
          <p:nvPr>
            <p:ph type="ctrTitle" hasCustomPrompt="1"/>
          </p:nvPr>
        </p:nvSpPr>
        <p:spPr>
          <a:xfrm>
            <a:off x="2209800" y="1447800"/>
            <a:ext cx="7772400" cy="1619251"/>
          </a:xfrm>
        </p:spPr>
        <p:txBody>
          <a:bodyPr anchor="b">
            <a:normAutofit/>
          </a:bodyPr>
          <a:lstStyle>
            <a:lvl1pPr algn="ctr">
              <a:defRPr sz="4400" b="0" i="0">
                <a:solidFill>
                  <a:schemeClr val="tx1">
                    <a:lumMod val="50000"/>
                  </a:schemeClr>
                </a:solidFill>
                <a:latin typeface="Helvetica Light" panose="020B0403020202020204" pitchFamily="34" charset="0"/>
                <a:cs typeface="Gotham Book" pitchFamily="50" charset="0"/>
              </a:defRPr>
            </a:lvl1pPr>
          </a:lstStyle>
          <a:p>
            <a:r>
              <a:rPr lang="en-US" dirty="0"/>
              <a:t>Title of PowerPoint document will go here</a:t>
            </a:r>
          </a:p>
        </p:txBody>
      </p:sp>
      <p:sp>
        <p:nvSpPr>
          <p:cNvPr id="14" name="Subtitle 2"/>
          <p:cNvSpPr>
            <a:spLocks noGrp="1"/>
          </p:cNvSpPr>
          <p:nvPr>
            <p:ph type="subTitle" idx="1" hasCustomPrompt="1"/>
          </p:nvPr>
        </p:nvSpPr>
        <p:spPr>
          <a:xfrm>
            <a:off x="2946400" y="3276599"/>
            <a:ext cx="6299201" cy="762000"/>
          </a:xfrm>
        </p:spPr>
        <p:txBody>
          <a:bodyPr anchor="ctr">
            <a:noAutofit/>
          </a:bodyPr>
          <a:lstStyle>
            <a:lvl1pPr marL="0" indent="0" algn="ctr">
              <a:buNone/>
              <a:defRPr sz="1800" b="0" i="0" baseline="0">
                <a:solidFill>
                  <a:schemeClr val="tx1">
                    <a:lumMod val="50000"/>
                  </a:schemeClr>
                </a:solidFill>
                <a:latin typeface="Helvetica Light" panose="020B0403020202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9713" y="4852554"/>
            <a:ext cx="5012575" cy="1496291"/>
          </a:xfrm>
          <a:prstGeom prst="rect">
            <a:avLst/>
          </a:prstGeom>
        </p:spPr>
      </p:pic>
    </p:spTree>
    <p:extLst>
      <p:ext uri="{BB962C8B-B14F-4D97-AF65-F5344CB8AC3E}">
        <p14:creationId xmlns:p14="http://schemas.microsoft.com/office/powerpoint/2010/main" val="177113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angerine_Section Header">
    <p:spTree>
      <p:nvGrpSpPr>
        <p:cNvPr id="1" name=""/>
        <p:cNvGrpSpPr/>
        <p:nvPr/>
      </p:nvGrpSpPr>
      <p:grpSpPr>
        <a:xfrm>
          <a:off x="0" y="0"/>
          <a:ext cx="0" cy="0"/>
          <a:chOff x="0" y="0"/>
          <a:chExt cx="0" cy="0"/>
        </a:xfrm>
      </p:grpSpPr>
      <p:sp>
        <p:nvSpPr>
          <p:cNvPr id="7" name="Rectangle 6"/>
          <p:cNvSpPr/>
          <p:nvPr userDrawn="1"/>
        </p:nvSpPr>
        <p:spPr>
          <a:xfrm>
            <a:off x="2904" y="-1"/>
            <a:ext cx="764678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65241" y="2057400"/>
            <a:ext cx="6522112" cy="1828800"/>
          </a:xfrm>
        </p:spPr>
        <p:txBody>
          <a:bodyPr anchor="ctr"/>
          <a:lstStyle>
            <a:lvl1pPr algn="l">
              <a:defRPr sz="4000" b="0" cap="all">
                <a:solidFill>
                  <a:sysClr val="windowText" lastClr="000000"/>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810" r="7929"/>
          <a:stretch/>
        </p:blipFill>
        <p:spPr>
          <a:xfrm>
            <a:off x="7649690" y="14729"/>
            <a:ext cx="4542310" cy="6843270"/>
          </a:xfrm>
          <a:prstGeom prst="rect">
            <a:avLst/>
          </a:prstGeom>
        </p:spPr>
      </p:pic>
    </p:spTree>
    <p:extLst>
      <p:ext uri="{BB962C8B-B14F-4D97-AF65-F5344CB8AC3E}">
        <p14:creationId xmlns:p14="http://schemas.microsoft.com/office/powerpoint/2010/main" val="9436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ngerine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65088" y="2057400"/>
            <a:ext cx="6522112" cy="1828800"/>
          </a:xfrm>
        </p:spPr>
        <p:txBody>
          <a:bodyPr anchor="ctr"/>
          <a:lstStyle>
            <a:lvl1pPr algn="l">
              <a:defRPr sz="4000" b="0" cap="all">
                <a:solidFill>
                  <a:schemeClr val="tx1">
                    <a:lumMod val="50000"/>
                  </a:schemeClr>
                </a:solidFill>
              </a:defRPr>
            </a:lvl1pPr>
          </a:lstStyle>
          <a:p>
            <a:r>
              <a:rPr lang="en-US" dirty="0"/>
              <a:t>Click to edit Master title style</a:t>
            </a:r>
          </a:p>
        </p:txBody>
      </p:sp>
      <p:pic>
        <p:nvPicPr>
          <p:cNvPr id="10" name="Picture 9">
            <a:extLst>
              <a:ext uri="{FF2B5EF4-FFF2-40B4-BE49-F238E27FC236}">
                <a16:creationId xmlns:a16="http://schemas.microsoft.com/office/drawing/2014/main" id="{A6FBFF8E-F4C9-F847-8549-695F1FC3D2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22" r="27922"/>
          <a:stretch/>
        </p:blipFill>
        <p:spPr>
          <a:xfrm>
            <a:off x="0" y="0"/>
            <a:ext cx="4542312" cy="6858000"/>
          </a:xfrm>
          <a:prstGeom prst="rect">
            <a:avLst/>
          </a:prstGeom>
        </p:spPr>
      </p:pic>
    </p:spTree>
    <p:extLst>
      <p:ext uri="{BB962C8B-B14F-4D97-AF65-F5344CB8AC3E}">
        <p14:creationId xmlns:p14="http://schemas.microsoft.com/office/powerpoint/2010/main" val="1553805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ngerine_Section Header">
    <p:spTree>
      <p:nvGrpSpPr>
        <p:cNvPr id="1" name=""/>
        <p:cNvGrpSpPr/>
        <p:nvPr/>
      </p:nvGrpSpPr>
      <p:grpSpPr>
        <a:xfrm>
          <a:off x="0" y="0"/>
          <a:ext cx="0" cy="0"/>
          <a:chOff x="0" y="0"/>
          <a:chExt cx="0" cy="0"/>
        </a:xfrm>
      </p:grpSpPr>
      <p:sp>
        <p:nvSpPr>
          <p:cNvPr id="7" name="Rectangle 6"/>
          <p:cNvSpPr/>
          <p:nvPr userDrawn="1"/>
        </p:nvSpPr>
        <p:spPr>
          <a:xfrm>
            <a:off x="2904" y="-1"/>
            <a:ext cx="76467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65241" y="2057400"/>
            <a:ext cx="6522112" cy="1828800"/>
          </a:xfrm>
        </p:spPr>
        <p:txBody>
          <a:bodyPr anchor="ctr"/>
          <a:lstStyle>
            <a:lvl1pPr algn="l">
              <a:defRPr sz="4000" b="0" cap="all">
                <a:solidFill>
                  <a:schemeClr val="bg1"/>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087"/>
          <a:stretch/>
        </p:blipFill>
        <p:spPr>
          <a:xfrm>
            <a:off x="7649691" y="-1"/>
            <a:ext cx="4542310" cy="6858001"/>
          </a:xfrm>
          <a:prstGeom prst="rect">
            <a:avLst/>
          </a:prstGeom>
        </p:spPr>
      </p:pic>
    </p:spTree>
    <p:extLst>
      <p:ext uri="{BB962C8B-B14F-4D97-AF65-F5344CB8AC3E}">
        <p14:creationId xmlns:p14="http://schemas.microsoft.com/office/powerpoint/2010/main" val="1438511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ngerine-3_Title and Content">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12800" y="1219200"/>
            <a:ext cx="105664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2336800" y="1905001"/>
            <a:ext cx="75184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8129" y="-9144"/>
            <a:ext cx="2293364" cy="349445"/>
          </a:xfrm>
          <a:prstGeom prst="rect">
            <a:avLst/>
          </a:prstGeom>
        </p:spPr>
      </p:pic>
      <p:sp>
        <p:nvSpPr>
          <p:cNvPr id="24" name="TextBox 23"/>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smtClean="0">
                <a:solidFill>
                  <a:schemeClr val="bg1"/>
                </a:solidFill>
                <a:latin typeface="+mj-lt"/>
                <a:cs typeface="Arial" panose="020B0604020202020204" pitchFamily="34" charset="0"/>
              </a:rPr>
              <a:pPr algn="ctr"/>
              <a:t>‹#›</a:t>
            </a:fld>
            <a:endParaRPr lang="en-US" sz="1050" dirty="0">
              <a:solidFill>
                <a:schemeClr val="bg1"/>
              </a:solidFill>
              <a:latin typeface="+mj-lt"/>
              <a:cs typeface="Arial" panose="020B0604020202020204" pitchFamily="34" charset="0"/>
            </a:endParaRPr>
          </a:p>
        </p:txBody>
      </p:sp>
      <p:sp>
        <p:nvSpPr>
          <p:cNvPr id="25"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463296" y="1"/>
            <a:ext cx="609600" cy="276999"/>
          </a:xfrm>
          <a:prstGeom prst="rect">
            <a:avLst/>
          </a:prstGeom>
          <a:noFill/>
        </p:spPr>
        <p:txBody>
          <a:bodyPr wrap="square" rtlCol="0">
            <a:spAutoFit/>
          </a:bodyPr>
          <a:lstStyle/>
          <a:p>
            <a:r>
              <a:rPr lang="en-US" sz="1200" dirty="0">
                <a:solidFill>
                  <a:schemeClr val="bg1"/>
                </a:solidFill>
                <a:latin typeface="Calibri"/>
                <a:cs typeface="Calibri"/>
              </a:rPr>
              <a:t>ǀ</a:t>
            </a:r>
            <a:endParaRPr lang="en-US" sz="1200" dirty="0">
              <a:solidFill>
                <a:schemeClr val="bg1"/>
              </a:solidFill>
              <a:latin typeface="Corbel" panose="020B0503020204020204" pitchFamily="34"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0" y="6187252"/>
            <a:ext cx="2844800" cy="637406"/>
          </a:xfrm>
          <a:prstGeom prst="rect">
            <a:avLst/>
          </a:prstGeom>
        </p:spPr>
      </p:pic>
    </p:spTree>
    <p:extLst>
      <p:ext uri="{BB962C8B-B14F-4D97-AF65-F5344CB8AC3E}">
        <p14:creationId xmlns:p14="http://schemas.microsoft.com/office/powerpoint/2010/main" val="352743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0" y="6182697"/>
            <a:ext cx="2844800" cy="646519"/>
          </a:xfrm>
          <a:prstGeom prst="rect">
            <a:avLst/>
          </a:prstGeom>
        </p:spPr>
      </p:pic>
    </p:spTree>
    <p:extLst>
      <p:ext uri="{BB962C8B-B14F-4D97-AF65-F5344CB8AC3E}">
        <p14:creationId xmlns:p14="http://schemas.microsoft.com/office/powerpoint/2010/main" val="300846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ngerine_Title and Content">
    <p:spTree>
      <p:nvGrpSpPr>
        <p:cNvPr id="1" name=""/>
        <p:cNvGrpSpPr/>
        <p:nvPr/>
      </p:nvGrpSpPr>
      <p:grpSpPr>
        <a:xfrm>
          <a:off x="0" y="0"/>
          <a:ext cx="0" cy="0"/>
          <a:chOff x="0" y="0"/>
          <a:chExt cx="0" cy="0"/>
        </a:xfrm>
      </p:grpSpPr>
      <p:sp>
        <p:nvSpPr>
          <p:cNvPr id="8" name="Rectangle 7"/>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365088" cy="6248400"/>
          </a:xfrm>
          <a:prstGeom prst="rect">
            <a:avLst/>
          </a:prstGeom>
        </p:spPr>
      </p:pic>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TextBox 9"/>
          <p:cNvSpPr txBox="1"/>
          <p:nvPr userDrawn="1"/>
        </p:nvSpPr>
        <p:spPr>
          <a:xfrm>
            <a:off x="9550400" y="18288"/>
            <a:ext cx="23876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28 September 2020</a:t>
            </a:fld>
            <a:endParaRPr lang="en-US" sz="1050" dirty="0">
              <a:solidFill>
                <a:prstClr val="white"/>
              </a:solidFill>
            </a:endParaRPr>
          </a:p>
        </p:txBody>
      </p:sp>
      <p:sp>
        <p:nvSpPr>
          <p:cNvPr id="2" name="Title 1"/>
          <p:cNvSpPr>
            <a:spLocks noGrp="1"/>
          </p:cNvSpPr>
          <p:nvPr>
            <p:ph type="title"/>
          </p:nvPr>
        </p:nvSpPr>
        <p:spPr>
          <a:xfrm>
            <a:off x="5892800" y="1219200"/>
            <a:ext cx="56896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5892800" y="2514600"/>
            <a:ext cx="56896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cxnSp>
        <p:nvCxnSpPr>
          <p:cNvPr id="15" name="Straight Connector 14"/>
          <p:cNvCxnSpPr/>
          <p:nvPr userDrawn="1"/>
        </p:nvCxnSpPr>
        <p:spPr>
          <a:xfrm>
            <a:off x="0" y="6172200"/>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27" name="TextBox 26"/>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8"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9" name="TextBox 28"/>
          <p:cNvSpPr txBox="1"/>
          <p:nvPr userDrawn="1"/>
        </p:nvSpPr>
        <p:spPr>
          <a:xfrm>
            <a:off x="463296" y="1"/>
            <a:ext cx="6096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0" y="6182697"/>
            <a:ext cx="2844800" cy="646519"/>
          </a:xfrm>
          <a:prstGeom prst="rect">
            <a:avLst/>
          </a:prstGeom>
        </p:spPr>
      </p:pic>
    </p:spTree>
    <p:extLst>
      <p:ext uri="{BB962C8B-B14F-4D97-AF65-F5344CB8AC3E}">
        <p14:creationId xmlns:p14="http://schemas.microsoft.com/office/powerpoint/2010/main" val="1627562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angerine-1_Title and Content">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12800" y="1219200"/>
            <a:ext cx="105664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7213600" y="1905001"/>
            <a:ext cx="436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1"/>
          </p:nvPr>
        </p:nvSpPr>
        <p:spPr>
          <a:xfrm>
            <a:off x="812800" y="1905000"/>
            <a:ext cx="6299200" cy="3733800"/>
          </a:xfrm>
        </p:spPr>
        <p:txBody>
          <a:bodyPr/>
          <a:lstStyle/>
          <a:p>
            <a:endParaRPr lang="en-US"/>
          </a:p>
        </p:txBody>
      </p:sp>
      <p:sp>
        <p:nvSpPr>
          <p:cNvPr id="18"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31" name="Rectangle 30"/>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2" name="TextBox 31"/>
          <p:cNvSpPr txBox="1"/>
          <p:nvPr userDrawn="1"/>
        </p:nvSpPr>
        <p:spPr>
          <a:xfrm>
            <a:off x="9550400" y="18288"/>
            <a:ext cx="23876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28 September 2020</a:t>
            </a:fld>
            <a:endParaRPr lang="en-US" sz="1050" dirty="0">
              <a:solidFill>
                <a:prstClr val="white"/>
              </a:solidFill>
            </a:endParaRP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sp>
        <p:nvSpPr>
          <p:cNvPr id="34" name="TextBox 33"/>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35"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36" name="TextBox 35"/>
          <p:cNvSpPr txBox="1"/>
          <p:nvPr userDrawn="1"/>
        </p:nvSpPr>
        <p:spPr>
          <a:xfrm>
            <a:off x="463296" y="1"/>
            <a:ext cx="6096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0" y="6182697"/>
            <a:ext cx="2844800" cy="646519"/>
          </a:xfrm>
          <a:prstGeom prst="rect">
            <a:avLst/>
          </a:prstGeom>
        </p:spPr>
      </p:pic>
    </p:spTree>
    <p:extLst>
      <p:ext uri="{BB962C8B-B14F-4D97-AF65-F5344CB8AC3E}">
        <p14:creationId xmlns:p14="http://schemas.microsoft.com/office/powerpoint/2010/main" val="1143356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ngerine-4_Title Only">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5" name="Straight Connector 14"/>
          <p:cNvCxnSpPr/>
          <p:nvPr userDrawn="1"/>
        </p:nvCxnSpPr>
        <p:spPr>
          <a:xfrm>
            <a:off x="0" y="6172200"/>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2" name="TextBox 21"/>
          <p:cNvSpPr txBox="1"/>
          <p:nvPr userDrawn="1"/>
        </p:nvSpPr>
        <p:spPr>
          <a:xfrm>
            <a:off x="9550400" y="18288"/>
            <a:ext cx="23876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28 September 2020</a:t>
            </a:fld>
            <a:endParaRPr lang="en-US" sz="1050" dirty="0">
              <a:solidFill>
                <a:prstClr val="white"/>
              </a:solidFill>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sp>
        <p:nvSpPr>
          <p:cNvPr id="24" name="TextBox 23"/>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5"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463296" y="1"/>
            <a:ext cx="6096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6" name="Title 1"/>
          <p:cNvSpPr>
            <a:spLocks noGrp="1"/>
          </p:cNvSpPr>
          <p:nvPr>
            <p:ph type="title"/>
          </p:nvPr>
        </p:nvSpPr>
        <p:spPr>
          <a:xfrm>
            <a:off x="463296" y="457200"/>
            <a:ext cx="105664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0" y="6182697"/>
            <a:ext cx="2844800" cy="646519"/>
          </a:xfrm>
          <a:prstGeom prst="rect">
            <a:avLst/>
          </a:prstGeom>
        </p:spPr>
      </p:pic>
    </p:spTree>
    <p:extLst>
      <p:ext uri="{BB962C8B-B14F-4D97-AF65-F5344CB8AC3E}">
        <p14:creationId xmlns:p14="http://schemas.microsoft.com/office/powerpoint/2010/main" val="589503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2192000" cy="838200"/>
          </a:xfrm>
        </p:spPr>
        <p:txBody>
          <a:bodyPr/>
          <a:lstStyle>
            <a:lvl1pPr algn="ctr">
              <a:defRPr sz="2800" b="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00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ky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365088" cy="6248400"/>
          </a:xfrm>
          <a:prstGeom prst="rect">
            <a:avLst/>
          </a:prstGeom>
        </p:spPr>
      </p:pic>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p:cNvCxnSpPr/>
          <p:nvPr userDrawn="1"/>
        </p:nvCxnSpPr>
        <p:spPr>
          <a:xfrm>
            <a:off x="0" y="617220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7" name="Rectangle 16"/>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sp>
        <p:nvSpPr>
          <p:cNvPr id="20" name="TextBox 19"/>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smtClean="0">
                <a:solidFill>
                  <a:schemeClr val="bg1"/>
                </a:solidFill>
                <a:latin typeface="+mj-lt"/>
                <a:cs typeface="Arial" panose="020B0604020202020204" pitchFamily="34" charset="0"/>
              </a:rPr>
              <a:pPr algn="ctr"/>
              <a:t>‹#›</a:t>
            </a:fld>
            <a:endParaRPr lang="en-US" sz="1050" dirty="0">
              <a:solidFill>
                <a:schemeClr val="bg1"/>
              </a:solidFill>
              <a:latin typeface="+mj-lt"/>
              <a:cs typeface="Arial" panose="020B0604020202020204" pitchFamily="34" charset="0"/>
            </a:endParaRPr>
          </a:p>
        </p:txBody>
      </p:sp>
      <p:sp>
        <p:nvSpPr>
          <p:cNvPr id="21"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4" name="TextBox 23"/>
          <p:cNvSpPr txBox="1"/>
          <p:nvPr userDrawn="1"/>
        </p:nvSpPr>
        <p:spPr>
          <a:xfrm>
            <a:off x="463296" y="1"/>
            <a:ext cx="609600" cy="276999"/>
          </a:xfrm>
          <a:prstGeom prst="rect">
            <a:avLst/>
          </a:prstGeom>
          <a:noFill/>
        </p:spPr>
        <p:txBody>
          <a:bodyPr wrap="square" rtlCol="0">
            <a:spAutoFit/>
          </a:bodyPr>
          <a:lstStyle/>
          <a:p>
            <a:r>
              <a:rPr lang="en-US" sz="1200" dirty="0">
                <a:solidFill>
                  <a:schemeClr val="bg1"/>
                </a:solidFill>
                <a:latin typeface="Calibri"/>
                <a:cs typeface="Calibri"/>
              </a:rPr>
              <a:t>ǀ</a:t>
            </a:r>
            <a:endParaRPr lang="en-US" sz="1200" dirty="0">
              <a:solidFill>
                <a:schemeClr val="bg1"/>
              </a:solidFill>
              <a:latin typeface="Corbel" panose="020B0503020204020204" pitchFamily="34" charset="0"/>
            </a:endParaRP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0" y="6187252"/>
            <a:ext cx="2844800" cy="637406"/>
          </a:xfrm>
          <a:prstGeom prst="rect">
            <a:avLst/>
          </a:prstGeom>
        </p:spPr>
      </p:pic>
      <p:sp>
        <p:nvSpPr>
          <p:cNvPr id="25" name="Title 1"/>
          <p:cNvSpPr>
            <a:spLocks noGrp="1"/>
          </p:cNvSpPr>
          <p:nvPr>
            <p:ph type="title"/>
          </p:nvPr>
        </p:nvSpPr>
        <p:spPr>
          <a:xfrm>
            <a:off x="5892800" y="833120"/>
            <a:ext cx="5689600" cy="1143000"/>
          </a:xfrm>
        </p:spPr>
        <p:txBody>
          <a:bodyPr anchor="b">
            <a:noAutofit/>
          </a:bodyPr>
          <a:lstStyle>
            <a:lvl1pPr algn="l">
              <a:defRPr sz="3600">
                <a:solidFill>
                  <a:schemeClr val="tx1">
                    <a:lumMod val="50000"/>
                  </a:schemeClr>
                </a:solidFill>
              </a:defRPr>
            </a:lvl1pPr>
          </a:lstStyle>
          <a:p>
            <a:r>
              <a:rPr lang="en-US" dirty="0"/>
              <a:t>Click to edit Master title style</a:t>
            </a:r>
          </a:p>
        </p:txBody>
      </p:sp>
      <p:sp>
        <p:nvSpPr>
          <p:cNvPr id="26" name="Content Placeholder 2"/>
          <p:cNvSpPr>
            <a:spLocks noGrp="1"/>
          </p:cNvSpPr>
          <p:nvPr>
            <p:ph idx="1"/>
          </p:nvPr>
        </p:nvSpPr>
        <p:spPr>
          <a:xfrm>
            <a:off x="5892800" y="2057401"/>
            <a:ext cx="5689600" cy="3581400"/>
          </a:xfrm>
        </p:spPr>
        <p:txBody>
          <a:bodyPr>
            <a:normAutofit/>
          </a:bodyPr>
          <a:lstStyle>
            <a:lvl1pPr>
              <a:defRPr sz="2800">
                <a:solidFill>
                  <a:schemeClr val="tx1">
                    <a:lumMod val="50000"/>
                  </a:schemeClr>
                </a:solidFill>
              </a:defRPr>
            </a:lvl1pPr>
            <a:lvl2pPr>
              <a:defRPr sz="2400">
                <a:solidFill>
                  <a:schemeClr val="tx1">
                    <a:lumMod val="50000"/>
                  </a:schemeClr>
                </a:solidFill>
              </a:defRPr>
            </a:lvl2pPr>
            <a:lvl3pPr>
              <a:defRPr sz="2000">
                <a:solidFill>
                  <a:schemeClr val="tx1">
                    <a:lumMod val="50000"/>
                  </a:schemeClr>
                </a:solidFill>
              </a:defRPr>
            </a:lvl3pPr>
            <a:lvl4pPr>
              <a:defRPr sz="1800">
                <a:solidFill>
                  <a:schemeClr val="tx1">
                    <a:lumMod val="50000"/>
                  </a:schemeClr>
                </a:solidFill>
              </a:defRPr>
            </a:lvl4pPr>
            <a:lvl5pPr>
              <a:defRPr sz="18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829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457200"/>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392328" y="1295400"/>
            <a:ext cx="11407344" cy="4572000"/>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8" name="TextBox 7">
            <a:extLst>
              <a:ext uri="{FF2B5EF4-FFF2-40B4-BE49-F238E27FC236}">
                <a16:creationId xmlns:a16="http://schemas.microsoft.com/office/drawing/2014/main" id="{8C36FA0F-9A84-8240-9A37-9DD08EFB99A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9" name="TextBox 8">
            <a:extLst>
              <a:ext uri="{FF2B5EF4-FFF2-40B4-BE49-F238E27FC236}">
                <a16:creationId xmlns:a16="http://schemas.microsoft.com/office/drawing/2014/main" id="{63F786F4-8DBD-DB4E-ACBD-F07C266AB966}"/>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1714842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ky-5">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sp>
        <p:nvSpPr>
          <p:cNvPr id="25" name="TextBox 24"/>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smtClean="0">
                <a:solidFill>
                  <a:schemeClr val="bg1"/>
                </a:solidFill>
                <a:latin typeface="+mj-lt"/>
                <a:cs typeface="Arial" panose="020B0604020202020204" pitchFamily="34" charset="0"/>
              </a:rPr>
              <a:pPr algn="ctr"/>
              <a:t>‹#›</a:t>
            </a:fld>
            <a:endParaRPr lang="en-US" sz="1050" dirty="0">
              <a:solidFill>
                <a:schemeClr val="bg1"/>
              </a:solidFill>
              <a:latin typeface="+mj-lt"/>
              <a:cs typeface="Arial" panose="020B0604020202020204" pitchFamily="34" charset="0"/>
            </a:endParaRPr>
          </a:p>
        </p:txBody>
      </p:sp>
      <p:sp>
        <p:nvSpPr>
          <p:cNvPr id="26"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463296" y="1"/>
            <a:ext cx="609600" cy="276999"/>
          </a:xfrm>
          <a:prstGeom prst="rect">
            <a:avLst/>
          </a:prstGeom>
          <a:noFill/>
        </p:spPr>
        <p:txBody>
          <a:bodyPr wrap="square" rtlCol="0">
            <a:spAutoFit/>
          </a:bodyPr>
          <a:lstStyle/>
          <a:p>
            <a:r>
              <a:rPr lang="en-US" sz="1200" dirty="0">
                <a:solidFill>
                  <a:schemeClr val="bg1"/>
                </a:solidFill>
                <a:latin typeface="Calibri"/>
                <a:cs typeface="Calibri"/>
              </a:rPr>
              <a:t>ǀ</a:t>
            </a:r>
            <a:endParaRPr lang="en-US" sz="1200" dirty="0">
              <a:solidFill>
                <a:schemeClr val="bg1"/>
              </a:solidFill>
              <a:latin typeface="Corbel" panose="020B050302020402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0" y="6187252"/>
            <a:ext cx="2844800" cy="637406"/>
          </a:xfrm>
          <a:prstGeom prst="rect">
            <a:avLst/>
          </a:prstGeom>
        </p:spPr>
      </p:pic>
    </p:spTree>
    <p:extLst>
      <p:ext uri="{BB962C8B-B14F-4D97-AF65-F5344CB8AC3E}">
        <p14:creationId xmlns:p14="http://schemas.microsoft.com/office/powerpoint/2010/main" val="3721669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ky-4_Title Only">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17"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Calibri"/>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sp>
        <p:nvSpPr>
          <p:cNvPr id="25" name="TextBox 24"/>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smtClean="0">
                <a:solidFill>
                  <a:prstClr val="white"/>
                </a:solidFill>
                <a:latin typeface="Calibri"/>
                <a:cs typeface="Arial" panose="020B0604020202020204" pitchFamily="34" charset="0"/>
              </a:rPr>
              <a:pPr algn="ctr"/>
              <a:t>‹#›</a:t>
            </a:fld>
            <a:endParaRPr lang="en-US" sz="1050" dirty="0">
              <a:solidFill>
                <a:prstClr val="white"/>
              </a:solidFill>
              <a:latin typeface="Calibri"/>
              <a:cs typeface="Arial" panose="020B0604020202020204" pitchFamily="34" charset="0"/>
            </a:endParaRPr>
          </a:p>
        </p:txBody>
      </p:sp>
      <p:sp>
        <p:nvSpPr>
          <p:cNvPr id="26"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463296" y="1"/>
            <a:ext cx="609600" cy="276999"/>
          </a:xfrm>
          <a:prstGeom prst="rect">
            <a:avLst/>
          </a:prstGeom>
          <a:noFill/>
        </p:spPr>
        <p:txBody>
          <a:bodyPr wrap="square" rtlCol="0">
            <a:spAutoFit/>
          </a:bodyPr>
          <a:lstStyle/>
          <a:p>
            <a:r>
              <a:rPr lang="en-US" sz="1200" dirty="0">
                <a:solidFill>
                  <a:prstClr val="white"/>
                </a:solidFill>
                <a:latin typeface="Calibri"/>
                <a:cs typeface="Calibri"/>
              </a:rPr>
              <a:t>ǀ</a:t>
            </a:r>
            <a:endParaRPr lang="en-US" sz="1200" dirty="0">
              <a:solidFill>
                <a:prstClr val="white"/>
              </a:solidFill>
              <a:latin typeface="Corbel" panose="020B0503020204020204" pitchFamily="34"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0" y="6187252"/>
            <a:ext cx="2844800" cy="637406"/>
          </a:xfrm>
          <a:prstGeom prst="rect">
            <a:avLst/>
          </a:prstGeom>
        </p:spPr>
      </p:pic>
      <p:sp>
        <p:nvSpPr>
          <p:cNvPr id="16" name="Title 1"/>
          <p:cNvSpPr>
            <a:spLocks noGrp="1"/>
          </p:cNvSpPr>
          <p:nvPr>
            <p:ph type="title"/>
          </p:nvPr>
        </p:nvSpPr>
        <p:spPr>
          <a:xfrm>
            <a:off x="392328" y="457200"/>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814617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ky-4_Title and Content">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1"/>
          <p:cNvSpPr>
            <a:spLocks noGrp="1"/>
          </p:cNvSpPr>
          <p:nvPr>
            <p:ph type="title"/>
          </p:nvPr>
        </p:nvSpPr>
        <p:spPr>
          <a:xfrm>
            <a:off x="392328" y="457200"/>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392328" y="1143000"/>
            <a:ext cx="11407344" cy="4724400"/>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508000" y="6375151"/>
            <a:ext cx="73152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1"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Calibri"/>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8129" y="-9144"/>
            <a:ext cx="2293364" cy="349445"/>
          </a:xfrm>
          <a:prstGeom prst="rect">
            <a:avLst/>
          </a:prstGeom>
        </p:spPr>
      </p:pic>
      <p:sp>
        <p:nvSpPr>
          <p:cNvPr id="24" name="TextBox 23"/>
          <p:cNvSpPr txBox="1"/>
          <p:nvPr userDrawn="1"/>
        </p:nvSpPr>
        <p:spPr>
          <a:xfrm>
            <a:off x="73456" y="12411"/>
            <a:ext cx="609600" cy="261610"/>
          </a:xfrm>
          <a:prstGeom prst="rect">
            <a:avLst/>
          </a:prstGeom>
          <a:noFill/>
        </p:spPr>
        <p:txBody>
          <a:bodyPr wrap="square" rtlCol="0">
            <a:spAutoFit/>
          </a:bodyPr>
          <a:lstStyle/>
          <a:p>
            <a:pPr algn="ctr"/>
            <a:fld id="{76716751-6515-4DC7-952D-D14732BA1D89}" type="slidenum">
              <a:rPr lang="en-US" sz="1050" smtClean="0">
                <a:solidFill>
                  <a:prstClr val="white"/>
                </a:solidFill>
                <a:latin typeface="Calibri"/>
                <a:cs typeface="Arial" panose="020B0604020202020204" pitchFamily="34" charset="0"/>
              </a:rPr>
              <a:pPr algn="ctr"/>
              <a:t>‹#›</a:t>
            </a:fld>
            <a:endParaRPr lang="en-US" sz="1050" dirty="0">
              <a:solidFill>
                <a:prstClr val="white"/>
              </a:solidFill>
              <a:latin typeface="Calibri"/>
              <a:cs typeface="Arial" panose="020B0604020202020204" pitchFamily="34" charset="0"/>
            </a:endParaRPr>
          </a:p>
        </p:txBody>
      </p:sp>
      <p:sp>
        <p:nvSpPr>
          <p:cNvPr id="25" name="Text Placeholder 19"/>
          <p:cNvSpPr>
            <a:spLocks noGrp="1"/>
          </p:cNvSpPr>
          <p:nvPr>
            <p:ph type="body" sz="quarter" idx="10" hasCustomPrompt="1"/>
          </p:nvPr>
        </p:nvSpPr>
        <p:spPr>
          <a:xfrm>
            <a:off x="665640" y="18288"/>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463296" y="1"/>
            <a:ext cx="609600" cy="276999"/>
          </a:xfrm>
          <a:prstGeom prst="rect">
            <a:avLst/>
          </a:prstGeom>
          <a:noFill/>
        </p:spPr>
        <p:txBody>
          <a:bodyPr wrap="square" rtlCol="0">
            <a:spAutoFit/>
          </a:bodyPr>
          <a:lstStyle/>
          <a:p>
            <a:r>
              <a:rPr lang="en-US" sz="1200" dirty="0">
                <a:solidFill>
                  <a:prstClr val="white"/>
                </a:solidFill>
                <a:latin typeface="Calibri"/>
                <a:cs typeface="Calibri"/>
              </a:rPr>
              <a:t>ǀ</a:t>
            </a:r>
            <a:endParaRPr lang="en-US" sz="1200" dirty="0">
              <a:solidFill>
                <a:prstClr val="white"/>
              </a:solidFill>
              <a:latin typeface="Corbel" panose="020B0503020204020204" pitchFamily="34"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0" y="6187252"/>
            <a:ext cx="2844800" cy="637406"/>
          </a:xfrm>
          <a:prstGeom prst="rect">
            <a:avLst/>
          </a:prstGeom>
        </p:spPr>
      </p:pic>
    </p:spTree>
    <p:extLst>
      <p:ext uri="{BB962C8B-B14F-4D97-AF65-F5344CB8AC3E}">
        <p14:creationId xmlns:p14="http://schemas.microsoft.com/office/powerpoint/2010/main" val="59627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ngerine-1_Title and Content">
    <p:spTree>
      <p:nvGrpSpPr>
        <p:cNvPr id="1" name=""/>
        <p:cNvGrpSpPr/>
        <p:nvPr/>
      </p:nvGrpSpPr>
      <p:grpSpPr>
        <a:xfrm>
          <a:off x="0" y="0"/>
          <a:ext cx="0" cy="0"/>
          <a:chOff x="0" y="0"/>
          <a:chExt cx="0" cy="0"/>
        </a:xfrm>
      </p:grpSpPr>
      <p:sp>
        <p:nvSpPr>
          <p:cNvPr id="7" name="Rectangle 6"/>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sp>
        <p:nvSpPr>
          <p:cNvPr id="2" name="Title 1"/>
          <p:cNvSpPr>
            <a:spLocks noGrp="1"/>
          </p:cNvSpPr>
          <p:nvPr>
            <p:ph type="title"/>
          </p:nvPr>
        </p:nvSpPr>
        <p:spPr>
          <a:xfrm>
            <a:off x="812800" y="533399"/>
            <a:ext cx="10566400"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7213600" y="1600201"/>
            <a:ext cx="4368800" cy="4038601"/>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812800" y="1600200"/>
            <a:ext cx="6299200" cy="4038600"/>
          </a:xfrm>
        </p:spPr>
        <p:txBody>
          <a:bodyPr/>
          <a:lstStyle>
            <a:lvl1pPr>
              <a:defRPr>
                <a:solidFill>
                  <a:schemeClr val="tx1">
                    <a:lumMod val="50000"/>
                  </a:schemeClr>
                </a:solidFill>
              </a:defRPr>
            </a:lvl1pPr>
          </a:lstStyle>
          <a:p>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9" name="TextBox 8">
            <a:extLst>
              <a:ext uri="{FF2B5EF4-FFF2-40B4-BE49-F238E27FC236}">
                <a16:creationId xmlns:a16="http://schemas.microsoft.com/office/drawing/2014/main" id="{2C39E0F1-FA76-1245-B923-B850E2A8F2B2}"/>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10" name="TextBox 9">
            <a:extLst>
              <a:ext uri="{FF2B5EF4-FFF2-40B4-BE49-F238E27FC236}">
                <a16:creationId xmlns:a16="http://schemas.microsoft.com/office/drawing/2014/main" id="{D89AE7BC-9C31-6843-936E-1F8C83787062}"/>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421891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ngerin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08800" y="1219200"/>
            <a:ext cx="4673600" cy="11430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6908800" y="2362201"/>
            <a:ext cx="4673600" cy="3276600"/>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609600" y="1219200"/>
            <a:ext cx="5994400" cy="4419600"/>
          </a:xfrm>
        </p:spPr>
        <p:txBody>
          <a:bodyPr/>
          <a:lstStyle>
            <a:lvl1pPr>
              <a:defRPr>
                <a:solidFill>
                  <a:schemeClr val="tx1">
                    <a:lumMod val="50000"/>
                  </a:schemeClr>
                </a:solidFill>
              </a:defRPr>
            </a:lvl1pPr>
          </a:lstStyle>
          <a:p>
            <a:endParaRPr lang="en-US" dirty="0"/>
          </a:p>
        </p:txBody>
      </p:sp>
      <p:sp>
        <p:nvSpPr>
          <p:cNvPr id="17" name="Rectangle 16">
            <a:extLst>
              <a:ext uri="{FF2B5EF4-FFF2-40B4-BE49-F238E27FC236}">
                <a16:creationId xmlns:a16="http://schemas.microsoft.com/office/drawing/2014/main" id="{CEA11F47-88DB-544D-A3F9-595115015917}"/>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3419DC4C-1E8F-1841-8921-5930011080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9" name="TextBox 8">
            <a:extLst>
              <a:ext uri="{FF2B5EF4-FFF2-40B4-BE49-F238E27FC236}">
                <a16:creationId xmlns:a16="http://schemas.microsoft.com/office/drawing/2014/main" id="{826376BE-B066-DE4B-83F7-1D17A88A719E}"/>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10" name="TextBox 9">
            <a:extLst>
              <a:ext uri="{FF2B5EF4-FFF2-40B4-BE49-F238E27FC236}">
                <a16:creationId xmlns:a16="http://schemas.microsoft.com/office/drawing/2014/main" id="{9EDB4F40-5BEB-234C-9960-646512061480}"/>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329123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ky-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219200"/>
            <a:ext cx="10566400" cy="533400"/>
          </a:xfrm>
        </p:spPr>
        <p:txBody>
          <a:bodyPr anchor="t">
            <a:noAutofit/>
          </a:bodyPr>
          <a:lstStyle>
            <a:lvl1pPr algn="ctr">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336800" y="1905001"/>
            <a:ext cx="7518400" cy="3733801"/>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64DDED48-8A32-5746-A440-42F37EA399C2}"/>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15" name="Picture 14">
            <a:extLst>
              <a:ext uri="{FF2B5EF4-FFF2-40B4-BE49-F238E27FC236}">
                <a16:creationId xmlns:a16="http://schemas.microsoft.com/office/drawing/2014/main" id="{1891D87B-84C1-0D4E-A870-432975B98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16" name="TextBox 15">
            <a:extLst>
              <a:ext uri="{FF2B5EF4-FFF2-40B4-BE49-F238E27FC236}">
                <a16:creationId xmlns:a16="http://schemas.microsoft.com/office/drawing/2014/main" id="{EFA93DF4-F459-514D-8537-8F992E4C2A9E}"/>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19" name="TextBox 18">
            <a:extLst>
              <a:ext uri="{FF2B5EF4-FFF2-40B4-BE49-F238E27FC236}">
                <a16:creationId xmlns:a16="http://schemas.microsoft.com/office/drawing/2014/main" id="{3BA599E2-B829-0F47-8684-F7F082006831}"/>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271123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208062"/>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4" name="TextBox 3">
            <a:extLst>
              <a:ext uri="{FF2B5EF4-FFF2-40B4-BE49-F238E27FC236}">
                <a16:creationId xmlns:a16="http://schemas.microsoft.com/office/drawing/2014/main" id="{4117C5BC-B114-594D-99C3-EE64FDE5732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5" name="TextBox 4">
            <a:extLst>
              <a:ext uri="{FF2B5EF4-FFF2-40B4-BE49-F238E27FC236}">
                <a16:creationId xmlns:a16="http://schemas.microsoft.com/office/drawing/2014/main" id="{E0CD6678-BCC2-4340-8E7C-E6DD6E1D1923}"/>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239110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12800" y="228600"/>
            <a:ext cx="10566400" cy="533400"/>
          </a:xfrm>
        </p:spPr>
        <p:txBody>
          <a:bodyPr anchor="b">
            <a:noAutofit/>
          </a:bodyPr>
          <a:lstStyle>
            <a:lvl1pPr algn="ctr">
              <a:defRPr sz="3200">
                <a:solidFill>
                  <a:schemeClr val="tx1">
                    <a:lumMod val="50000"/>
                  </a:schemeClr>
                </a:solidFill>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84080" y="6126480"/>
            <a:ext cx="2132215" cy="635924"/>
          </a:xfrm>
          <a:prstGeom prst="rect">
            <a:avLst/>
          </a:prstGeom>
        </p:spPr>
      </p:pic>
    </p:spTree>
    <p:extLst>
      <p:ext uri="{BB962C8B-B14F-4D97-AF65-F5344CB8AC3E}">
        <p14:creationId xmlns:p14="http://schemas.microsoft.com/office/powerpoint/2010/main" val="98224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84080" y="6126480"/>
            <a:ext cx="2132215" cy="635924"/>
          </a:xfrm>
          <a:prstGeom prst="rect">
            <a:avLst/>
          </a:prstGeom>
        </p:spPr>
      </p:pic>
      <p:sp>
        <p:nvSpPr>
          <p:cNvPr id="4" name="Title 1">
            <a:extLst>
              <a:ext uri="{FF2B5EF4-FFF2-40B4-BE49-F238E27FC236}">
                <a16:creationId xmlns:a16="http://schemas.microsoft.com/office/drawing/2014/main" id="{A872F6D8-4D85-284E-9BE9-E4C743D5601F}"/>
              </a:ext>
            </a:extLst>
          </p:cNvPr>
          <p:cNvSpPr>
            <a:spLocks noGrp="1"/>
          </p:cNvSpPr>
          <p:nvPr>
            <p:ph type="title"/>
          </p:nvPr>
        </p:nvSpPr>
        <p:spPr>
          <a:xfrm>
            <a:off x="812800" y="228600"/>
            <a:ext cx="10566400" cy="533400"/>
          </a:xfrm>
        </p:spPr>
        <p:txBody>
          <a:bodyPr anchor="b">
            <a:noAutofit/>
          </a:bodyPr>
          <a:lstStyle>
            <a:lvl1pPr algn="ct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8766656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angerine_Section Header">
    <p:spTree>
      <p:nvGrpSpPr>
        <p:cNvPr id="1" name=""/>
        <p:cNvGrpSpPr/>
        <p:nvPr/>
      </p:nvGrpSpPr>
      <p:grpSpPr>
        <a:xfrm>
          <a:off x="0" y="0"/>
          <a:ext cx="0" cy="0"/>
          <a:chOff x="0" y="0"/>
          <a:chExt cx="0" cy="0"/>
        </a:xfrm>
      </p:grpSpPr>
      <p:sp>
        <p:nvSpPr>
          <p:cNvPr id="7" name="Rectangle 6"/>
          <p:cNvSpPr/>
          <p:nvPr userDrawn="1"/>
        </p:nvSpPr>
        <p:spPr>
          <a:xfrm>
            <a:off x="4542312" y="-1"/>
            <a:ext cx="764678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365088" y="2057400"/>
            <a:ext cx="6522112" cy="1828800"/>
          </a:xfrm>
        </p:spPr>
        <p:txBody>
          <a:bodyPr anchor="ctr"/>
          <a:lstStyle>
            <a:lvl1pPr algn="l">
              <a:defRPr sz="4000" b="0" cap="all">
                <a:solidFill>
                  <a:schemeClr val="tx1">
                    <a:lumMod val="50000"/>
                  </a:schemeClr>
                </a:solidFill>
              </a:defRPr>
            </a:lvl1pPr>
          </a:lstStyle>
          <a:p>
            <a:r>
              <a:rPr lang="en-US" dirty="0"/>
              <a:t>Click to edit Master title style</a:t>
            </a:r>
          </a:p>
        </p:txBody>
      </p:sp>
      <p:pic>
        <p:nvPicPr>
          <p:cNvPr id="4" name="Picture 3" descr="A picture containing water, yellow, board, surfing&#10;&#10;Description automatically generated">
            <a:extLst>
              <a:ext uri="{FF2B5EF4-FFF2-40B4-BE49-F238E27FC236}">
                <a16:creationId xmlns:a16="http://schemas.microsoft.com/office/drawing/2014/main" id="{61F4B6FC-35F2-C34B-9511-1C6580FD8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542312" cy="6858000"/>
          </a:xfrm>
          <a:prstGeom prst="rect">
            <a:avLst/>
          </a:prstGeom>
        </p:spPr>
      </p:pic>
    </p:spTree>
    <p:extLst>
      <p:ext uri="{BB962C8B-B14F-4D97-AF65-F5344CB8AC3E}">
        <p14:creationId xmlns:p14="http://schemas.microsoft.com/office/powerpoint/2010/main" val="245770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Light" panose="020B0403020202020204" pitchFamily="34" charset="0"/>
              </a:defRPr>
            </a:lvl1pPr>
          </a:lstStyle>
          <a:p>
            <a:fld id="{210EB655-06B3-F344-BB8C-73FE7D070BF6}" type="datetime1">
              <a:rPr lang="en-US" smtClean="0"/>
              <a:t>9/28/20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Light" panose="020B0403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Light" panose="020B0403020202020204" pitchFamily="34" charset="0"/>
              </a:defRPr>
            </a:lvl1pPr>
          </a:lstStyle>
          <a:p>
            <a:fld id="{4E547FC5-224D-4B2B-AB96-D4331BB3CBEC}" type="slidenum">
              <a:rPr lang="en-US" smtClean="0"/>
              <a:pPr/>
              <a:t>‹#›</a:t>
            </a:fld>
            <a:endParaRPr lang="en-US" dirty="0"/>
          </a:p>
        </p:txBody>
      </p:sp>
    </p:spTree>
    <p:extLst>
      <p:ext uri="{BB962C8B-B14F-4D97-AF65-F5344CB8AC3E}">
        <p14:creationId xmlns:p14="http://schemas.microsoft.com/office/powerpoint/2010/main" val="246490590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81"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2" r:id="rId19"/>
    <p:sldLayoutId id="2147483683" r:id="rId20"/>
    <p:sldLayoutId id="2147483684" r:id="rId21"/>
    <p:sldLayoutId id="2147483685" r:id="rId22"/>
  </p:sldLayoutIdLst>
  <p:hf hdr="0" ftr="0" dt="0"/>
  <p:txStyles>
    <p:title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0E4C-7497-674A-9384-62FF991E2B6E}"/>
              </a:ext>
            </a:extLst>
          </p:cNvPr>
          <p:cNvSpPr>
            <a:spLocks noGrp="1"/>
          </p:cNvSpPr>
          <p:nvPr>
            <p:ph type="title"/>
          </p:nvPr>
        </p:nvSpPr>
        <p:spPr>
          <a:xfrm>
            <a:off x="6594549" y="3892908"/>
            <a:ext cx="5048102" cy="1074163"/>
          </a:xfrm>
        </p:spPr>
        <p:txBody>
          <a:bodyPr/>
          <a:lstStyle/>
          <a:p>
            <a:r>
              <a:rPr lang="en-US" dirty="0"/>
              <a:t>Evolving the Conscious Practice of Leadership</a:t>
            </a:r>
          </a:p>
        </p:txBody>
      </p:sp>
      <p:pic>
        <p:nvPicPr>
          <p:cNvPr id="3" name="Picture 2">
            <a:extLst>
              <a:ext uri="{FF2B5EF4-FFF2-40B4-BE49-F238E27FC236}">
                <a16:creationId xmlns:a16="http://schemas.microsoft.com/office/drawing/2014/main" id="{35DBD7A3-0FBE-8747-A4F1-9D9F98388CC3}"/>
              </a:ext>
            </a:extLst>
          </p:cNvPr>
          <p:cNvPicPr>
            <a:picLocks noChangeAspect="1"/>
          </p:cNvPicPr>
          <p:nvPr/>
        </p:nvPicPr>
        <p:blipFill rotWithShape="1">
          <a:blip r:embed="rId3">
            <a:extLst>
              <a:ext uri="{28A0092B-C50C-407E-A947-70E740481C1C}">
                <a14:useLocalDpi xmlns:a14="http://schemas.microsoft.com/office/drawing/2010/main" val="0"/>
              </a:ext>
            </a:extLst>
          </a:blip>
          <a:srcRect l="30183" t="24075"/>
          <a:stretch/>
        </p:blipFill>
        <p:spPr>
          <a:xfrm>
            <a:off x="0" y="0"/>
            <a:ext cx="6186806" cy="6738670"/>
          </a:xfrm>
          <a:prstGeom prst="rect">
            <a:avLst/>
          </a:prstGeom>
        </p:spPr>
      </p:pic>
      <p:pic>
        <p:nvPicPr>
          <p:cNvPr id="5" name="Picture 4">
            <a:extLst>
              <a:ext uri="{FF2B5EF4-FFF2-40B4-BE49-F238E27FC236}">
                <a16:creationId xmlns:a16="http://schemas.microsoft.com/office/drawing/2014/main" id="{ED155DFC-4383-084D-9C8F-A7EEFDF0ED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3028" y="1831182"/>
            <a:ext cx="4673937" cy="1761446"/>
          </a:xfrm>
          <a:prstGeom prst="rect">
            <a:avLst/>
          </a:prstGeom>
        </p:spPr>
      </p:pic>
    </p:spTree>
    <p:extLst>
      <p:ext uri="{BB962C8B-B14F-4D97-AF65-F5344CB8AC3E}">
        <p14:creationId xmlns:p14="http://schemas.microsoft.com/office/powerpoint/2010/main" val="41868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435040" y="990610"/>
          <a:ext cx="6989108" cy="4963306"/>
        </p:xfrm>
        <a:graphic>
          <a:graphicData uri="http://schemas.openxmlformats.org/drawingml/2006/table">
            <a:tbl>
              <a:tblPr firstRow="1" bandRow="1">
                <a:tableStyleId>{EB344D84-9AFB-497E-A393-DC336BA19D2E}</a:tableStyleId>
              </a:tblPr>
              <a:tblGrid>
                <a:gridCol w="2591794">
                  <a:extLst>
                    <a:ext uri="{9D8B030D-6E8A-4147-A177-3AD203B41FA5}">
                      <a16:colId xmlns:a16="http://schemas.microsoft.com/office/drawing/2014/main" val="20000"/>
                    </a:ext>
                  </a:extLst>
                </a:gridCol>
                <a:gridCol w="2067612">
                  <a:extLst>
                    <a:ext uri="{9D8B030D-6E8A-4147-A177-3AD203B41FA5}">
                      <a16:colId xmlns:a16="http://schemas.microsoft.com/office/drawing/2014/main" val="20001"/>
                    </a:ext>
                  </a:extLst>
                </a:gridCol>
                <a:gridCol w="2329702">
                  <a:extLst>
                    <a:ext uri="{9D8B030D-6E8A-4147-A177-3AD203B41FA5}">
                      <a16:colId xmlns:a16="http://schemas.microsoft.com/office/drawing/2014/main" val="20002"/>
                    </a:ext>
                  </a:extLst>
                </a:gridCol>
              </a:tblGrid>
              <a:tr h="352796">
                <a:tc>
                  <a:txBody>
                    <a:bodyPr/>
                    <a:lstStyle/>
                    <a:p>
                      <a:pPr marL="457200" lvl="0" indent="-457200">
                        <a:spcBef>
                          <a:spcPts val="0"/>
                        </a:spcBef>
                        <a:spcAft>
                          <a:spcPts val="600"/>
                        </a:spcAft>
                        <a:buSzPct val="100000"/>
                        <a:defRPr/>
                      </a:pPr>
                      <a:r>
                        <a:rPr lang="en-US" sz="1300" b="0" i="0" kern="1200" dirty="0">
                          <a:solidFill>
                            <a:schemeClr val="tx1">
                              <a:lumMod val="50000"/>
                            </a:schemeClr>
                          </a:solidFill>
                          <a:latin typeface="Corbel Regular" charset="0"/>
                          <a:ea typeface="+mn-ea"/>
                          <a:cs typeface="+mn-cs"/>
                        </a:rPr>
                        <a:t>Leadership Circle Profile</a:t>
                      </a:r>
                    </a:p>
                  </a:txBody>
                  <a:tcPr marL="84432" marR="84432" marT="43495" marB="43495" anchor="ctr">
                    <a:solidFill>
                      <a:schemeClr val="accent3"/>
                    </a:solidFill>
                  </a:tcPr>
                </a:tc>
                <a:tc gridSpan="2">
                  <a:txBody>
                    <a:bodyPr/>
                    <a:lstStyle/>
                    <a:p>
                      <a:pPr marL="457200" lvl="0" indent="-457200" algn="ctr">
                        <a:spcBef>
                          <a:spcPts val="0"/>
                        </a:spcBef>
                        <a:spcAft>
                          <a:spcPts val="600"/>
                        </a:spcAft>
                        <a:buSzPct val="100000"/>
                        <a:defRPr/>
                      </a:pPr>
                      <a:r>
                        <a:rPr lang="en-US" sz="1300" b="0" i="0" kern="1200" dirty="0">
                          <a:solidFill>
                            <a:schemeClr val="tx1">
                              <a:lumMod val="50000"/>
                            </a:schemeClr>
                          </a:solidFill>
                          <a:latin typeface="Corbel Regular" charset="0"/>
                          <a:ea typeface="+mn-ea"/>
                          <a:cs typeface="+mn-cs"/>
                        </a:rPr>
                        <a:t>Leadership Circle Profile Manager Edition</a:t>
                      </a:r>
                    </a:p>
                  </a:txBody>
                  <a:tcPr marL="84432" marR="84432" marT="43495" marB="43495" anchor="ctr">
                    <a:solidFill>
                      <a:schemeClr val="accent2"/>
                    </a:solidFill>
                  </a:tcPr>
                </a:tc>
                <a:tc hMerge="1">
                  <a:txBody>
                    <a:bodyPr/>
                    <a:lstStyle/>
                    <a:p>
                      <a:endParaRPr lang="en-US" dirty="0"/>
                    </a:p>
                  </a:txBody>
                  <a:tcPr>
                    <a:solidFill>
                      <a:srgbClr val="870150"/>
                    </a:solidFill>
                  </a:tcPr>
                </a:tc>
                <a:extLst>
                  <a:ext uri="{0D108BD9-81ED-4DB2-BD59-A6C34878D82A}">
                    <a16:rowId xmlns:a16="http://schemas.microsoft.com/office/drawing/2014/main" val="10000"/>
                  </a:ext>
                </a:extLst>
              </a:tr>
              <a:tr h="1130880">
                <a:tc>
                  <a:txBody>
                    <a:bodyPr/>
                    <a:lstStyle/>
                    <a:p>
                      <a:r>
                        <a:rPr lang="en-US" sz="1100" b="0" i="0" kern="1200" dirty="0">
                          <a:solidFill>
                            <a:srgbClr val="000000"/>
                          </a:solidFill>
                          <a:effectLst/>
                          <a:latin typeface="Corbel Regular" charset="0"/>
                          <a:ea typeface="+mn-ea"/>
                          <a:cs typeface="+mn-cs"/>
                        </a:rPr>
                        <a:t>Relating</a:t>
                      </a:r>
                    </a:p>
                    <a:p>
                      <a:pPr marL="114300" lvl="1" indent="0"/>
                      <a:r>
                        <a:rPr lang="en-US" sz="1100" b="0" i="0" kern="1200" dirty="0">
                          <a:solidFill>
                            <a:srgbClr val="000000"/>
                          </a:solidFill>
                          <a:effectLst/>
                          <a:latin typeface="Corbel Regular" charset="0"/>
                          <a:ea typeface="+mn-ea"/>
                          <a:cs typeface="+mn-cs"/>
                        </a:rPr>
                        <a:t>•   Caring Connection</a:t>
                      </a:r>
                    </a:p>
                    <a:p>
                      <a:pPr marL="114300" lvl="1" indent="0"/>
                      <a:r>
                        <a:rPr lang="en-US" sz="1100" b="0" i="0" kern="1200" dirty="0">
                          <a:solidFill>
                            <a:srgbClr val="000000"/>
                          </a:solidFill>
                          <a:effectLst/>
                          <a:latin typeface="Corbel Regular" charset="0"/>
                          <a:ea typeface="+mn-ea"/>
                          <a:cs typeface="+mn-cs"/>
                        </a:rPr>
                        <a:t>•   Fosters Team Play</a:t>
                      </a:r>
                    </a:p>
                    <a:p>
                      <a:pPr marL="114300" lvl="1" indent="0"/>
                      <a:r>
                        <a:rPr lang="en-US" sz="1100" b="0" i="0" kern="1200" dirty="0">
                          <a:solidFill>
                            <a:srgbClr val="000000"/>
                          </a:solidFill>
                          <a:effectLst/>
                          <a:latin typeface="Corbel Regular" charset="0"/>
                          <a:ea typeface="+mn-ea"/>
                          <a:cs typeface="+mn-cs"/>
                        </a:rPr>
                        <a:t>•   Collaborator</a:t>
                      </a:r>
                    </a:p>
                    <a:p>
                      <a:pPr marL="114300" lvl="1" indent="0"/>
                      <a:r>
                        <a:rPr lang="en-US" sz="1100" b="0" i="0" kern="1200" dirty="0">
                          <a:solidFill>
                            <a:srgbClr val="000000"/>
                          </a:solidFill>
                          <a:effectLst/>
                          <a:latin typeface="Corbel Regular" charset="0"/>
                          <a:ea typeface="+mn-ea"/>
                          <a:cs typeface="+mn-cs"/>
                        </a:rPr>
                        <a:t>•   Mentoring &amp; Developing</a:t>
                      </a:r>
                    </a:p>
                    <a:p>
                      <a:pPr marL="114300" lvl="1" indent="0"/>
                      <a:r>
                        <a:rPr lang="en-US" sz="1100" b="0" i="0" kern="1200" dirty="0">
                          <a:solidFill>
                            <a:srgbClr val="000000"/>
                          </a:solidFill>
                          <a:effectLst/>
                          <a:latin typeface="Corbel Regular" charset="0"/>
                          <a:ea typeface="+mn-ea"/>
                          <a:cs typeface="+mn-cs"/>
                        </a:rPr>
                        <a:t>•   Interpersonal Intelligence</a:t>
                      </a:r>
                      <a:r>
                        <a:rPr lang="en-US" sz="1100" b="0" i="0" dirty="0">
                          <a:solidFill>
                            <a:srgbClr val="000000"/>
                          </a:solidFill>
                          <a:effectLst/>
                          <a:latin typeface="Corbel Regular" charset="0"/>
                        </a:rPr>
                        <a:t> </a:t>
                      </a:r>
                    </a:p>
                  </a:txBody>
                  <a:tcPr marL="84432" marR="84432" marT="43495" marB="43495">
                    <a:solidFill>
                      <a:schemeClr val="tx1">
                        <a:lumMod val="20000"/>
                        <a:lumOff val="80000"/>
                      </a:schemeClr>
                    </a:solidFill>
                  </a:tcPr>
                </a:tc>
                <a:tc>
                  <a:txBody>
                    <a:bodyPr/>
                    <a:lstStyle/>
                    <a:p>
                      <a:r>
                        <a:rPr lang="en-US" sz="1100" b="0" i="0" kern="1200" dirty="0">
                          <a:solidFill>
                            <a:srgbClr val="000000"/>
                          </a:solidFill>
                          <a:effectLst/>
                          <a:latin typeface="Corbel Regular" charset="0"/>
                          <a:ea typeface="+mn-ea"/>
                          <a:cs typeface="+mn-cs"/>
                        </a:rPr>
                        <a:t>Relating</a:t>
                      </a:r>
                    </a:p>
                    <a:p>
                      <a:pPr marL="114300" lvl="1" indent="0"/>
                      <a:r>
                        <a:rPr lang="en-US" sz="1100" b="0" i="0" kern="1200" dirty="0">
                          <a:solidFill>
                            <a:srgbClr val="000000"/>
                          </a:solidFill>
                          <a:effectLst/>
                          <a:latin typeface="Corbel Regular" charset="0"/>
                          <a:ea typeface="+mn-ea"/>
                          <a:cs typeface="+mn-cs"/>
                        </a:rPr>
                        <a:t>•   Caring</a:t>
                      </a:r>
                    </a:p>
                    <a:p>
                      <a:pPr marL="114300" lvl="1" indent="0"/>
                      <a:r>
                        <a:rPr lang="en-US" sz="1100" b="0" i="0" kern="1200" dirty="0">
                          <a:solidFill>
                            <a:srgbClr val="000000"/>
                          </a:solidFill>
                          <a:effectLst/>
                          <a:latin typeface="Corbel Regular" charset="0"/>
                          <a:ea typeface="+mn-ea"/>
                          <a:cs typeface="+mn-cs"/>
                        </a:rPr>
                        <a:t>•   Mentoring</a:t>
                      </a:r>
                    </a:p>
                    <a:p>
                      <a:pPr marL="114300" lvl="1" indent="0"/>
                      <a:r>
                        <a:rPr lang="en-US" sz="1100" b="0" i="0" kern="1200" dirty="0">
                          <a:solidFill>
                            <a:srgbClr val="000000"/>
                          </a:solidFill>
                          <a:effectLst/>
                          <a:latin typeface="Corbel Regular" charset="0"/>
                          <a:ea typeface="+mn-ea"/>
                          <a:cs typeface="+mn-cs"/>
                        </a:rPr>
                        <a:t>•   Teamwork</a:t>
                      </a:r>
                    </a:p>
                    <a:p>
                      <a:pPr marL="114300" lvl="1" indent="0"/>
                      <a:r>
                        <a:rPr lang="en-US" sz="1100" b="0" i="0" kern="1200" dirty="0">
                          <a:solidFill>
                            <a:srgbClr val="000000"/>
                          </a:solidFill>
                          <a:effectLst/>
                          <a:latin typeface="Corbel Regular" charset="0"/>
                          <a:ea typeface="+mn-ea"/>
                          <a:cs typeface="+mn-cs"/>
                        </a:rPr>
                        <a:t>•   Interpersonal</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noFill/>
                  </a:tcPr>
                </a:tc>
                <a:tc>
                  <a:txBody>
                    <a:bodyPr/>
                    <a:lstStyle/>
                    <a:p>
                      <a:r>
                        <a:rPr lang="en-US" sz="1100" b="0" i="0" kern="1200" dirty="0">
                          <a:solidFill>
                            <a:srgbClr val="000000"/>
                          </a:solidFill>
                          <a:effectLst/>
                          <a:latin typeface="Corbel Regular" charset="0"/>
                          <a:ea typeface="+mn-ea"/>
                          <a:cs typeface="+mn-cs"/>
                        </a:rPr>
                        <a:t>Not included in Manager Edition</a:t>
                      </a:r>
                    </a:p>
                    <a:p>
                      <a:pPr marL="114300" lvl="1" indent="0"/>
                      <a:r>
                        <a:rPr lang="en-US" sz="1100" b="0" i="0" kern="1200" dirty="0">
                          <a:solidFill>
                            <a:srgbClr val="000000"/>
                          </a:solidFill>
                          <a:effectLst/>
                          <a:latin typeface="Corbel Regular" charset="0"/>
                          <a:ea typeface="+mn-ea"/>
                          <a:cs typeface="+mn-cs"/>
                        </a:rPr>
                        <a:t>•   Collaborator</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noFill/>
                  </a:tcPr>
                </a:tc>
                <a:extLst>
                  <a:ext uri="{0D108BD9-81ED-4DB2-BD59-A6C34878D82A}">
                    <a16:rowId xmlns:a16="http://schemas.microsoft.com/office/drawing/2014/main" val="10001"/>
                  </a:ext>
                </a:extLst>
              </a:tr>
              <a:tr h="1130880">
                <a:tc>
                  <a:txBody>
                    <a:bodyPr/>
                    <a:lstStyle/>
                    <a:p>
                      <a:r>
                        <a:rPr lang="en-US" sz="1100" b="0" i="0" kern="1200" dirty="0">
                          <a:solidFill>
                            <a:srgbClr val="000000"/>
                          </a:solidFill>
                          <a:effectLst/>
                          <a:latin typeface="Corbel Regular" charset="0"/>
                          <a:ea typeface="+mn-ea"/>
                          <a:cs typeface="+mn-cs"/>
                        </a:rPr>
                        <a:t>Self-Awareness</a:t>
                      </a:r>
                    </a:p>
                    <a:p>
                      <a:pPr marL="114300" lvl="1" indent="0"/>
                      <a:r>
                        <a:rPr lang="en-US" sz="1100" b="0" i="0" kern="1200" dirty="0">
                          <a:solidFill>
                            <a:srgbClr val="000000"/>
                          </a:solidFill>
                          <a:effectLst/>
                          <a:latin typeface="Corbel Regular" charset="0"/>
                          <a:ea typeface="+mn-ea"/>
                          <a:cs typeface="+mn-cs"/>
                        </a:rPr>
                        <a:t>•  Selfless  Leader</a:t>
                      </a:r>
                    </a:p>
                    <a:p>
                      <a:pPr marL="114300" lvl="1" indent="0"/>
                      <a:r>
                        <a:rPr lang="en-US" sz="1100" b="0" i="0" kern="1200" dirty="0">
                          <a:solidFill>
                            <a:srgbClr val="000000"/>
                          </a:solidFill>
                          <a:effectLst/>
                          <a:latin typeface="Corbel Regular" charset="0"/>
                          <a:ea typeface="+mn-ea"/>
                          <a:cs typeface="+mn-cs"/>
                        </a:rPr>
                        <a:t>•   Balance</a:t>
                      </a:r>
                    </a:p>
                    <a:p>
                      <a:pPr marL="114300" lvl="1" indent="0"/>
                      <a:r>
                        <a:rPr lang="en-US" sz="1100" b="0" i="0" kern="1200" dirty="0">
                          <a:solidFill>
                            <a:srgbClr val="000000"/>
                          </a:solidFill>
                          <a:effectLst/>
                          <a:latin typeface="Corbel Regular" charset="0"/>
                          <a:ea typeface="+mn-ea"/>
                          <a:cs typeface="+mn-cs"/>
                        </a:rPr>
                        <a:t>•   Composure</a:t>
                      </a:r>
                    </a:p>
                    <a:p>
                      <a:pPr marL="114300" lvl="1" indent="0"/>
                      <a:r>
                        <a:rPr lang="en-US" sz="1100" b="0" i="0" kern="1200" dirty="0">
                          <a:solidFill>
                            <a:srgbClr val="000000"/>
                          </a:solidFill>
                          <a:effectLst/>
                          <a:latin typeface="Corbel Regular" charset="0"/>
                          <a:ea typeface="+mn-ea"/>
                          <a:cs typeface="+mn-cs"/>
                        </a:rPr>
                        <a:t>•   Personal Learner</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solidFill>
                      <a:schemeClr val="tx1">
                        <a:lumMod val="20000"/>
                        <a:lumOff val="80000"/>
                      </a:schemeClr>
                    </a:solidFill>
                  </a:tcPr>
                </a:tc>
                <a:tc>
                  <a:txBody>
                    <a:bodyPr/>
                    <a:lstStyle/>
                    <a:p>
                      <a:r>
                        <a:rPr lang="en-US" sz="1100" b="0" i="0" kern="1200" dirty="0">
                          <a:solidFill>
                            <a:srgbClr val="000000"/>
                          </a:solidFill>
                          <a:effectLst/>
                          <a:latin typeface="Corbel Regular" charset="0"/>
                          <a:ea typeface="+mn-ea"/>
                          <a:cs typeface="+mn-cs"/>
                        </a:rPr>
                        <a:t>Being</a:t>
                      </a:r>
                    </a:p>
                    <a:p>
                      <a:pPr marL="114300" lvl="1" indent="0"/>
                      <a:r>
                        <a:rPr lang="en-US" sz="1100" b="0" i="0" kern="1200" dirty="0">
                          <a:solidFill>
                            <a:srgbClr val="000000"/>
                          </a:solidFill>
                          <a:effectLst/>
                          <a:latin typeface="Corbel Regular" charset="0"/>
                          <a:ea typeface="+mn-ea"/>
                          <a:cs typeface="+mn-cs"/>
                        </a:rPr>
                        <a:t>•   Balance</a:t>
                      </a:r>
                    </a:p>
                    <a:p>
                      <a:pPr marL="114300" lvl="1" indent="0"/>
                      <a:r>
                        <a:rPr lang="en-US" sz="1100" b="0" i="0" kern="1200" dirty="0">
                          <a:solidFill>
                            <a:srgbClr val="000000"/>
                          </a:solidFill>
                          <a:effectLst/>
                          <a:latin typeface="Corbel Regular" charset="0"/>
                          <a:ea typeface="+mn-ea"/>
                          <a:cs typeface="+mn-cs"/>
                        </a:rPr>
                        <a:t>•   Composure</a:t>
                      </a:r>
                    </a:p>
                    <a:p>
                      <a:pPr marL="114300" lvl="1" indent="0"/>
                      <a:r>
                        <a:rPr lang="en-US" sz="1100" b="0" i="0" kern="1200" dirty="0">
                          <a:solidFill>
                            <a:srgbClr val="000000"/>
                          </a:solidFill>
                          <a:effectLst/>
                          <a:latin typeface="Corbel Regular" charset="0"/>
                          <a:ea typeface="+mn-ea"/>
                          <a:cs typeface="+mn-cs"/>
                        </a:rPr>
                        <a:t>•   Integrity</a:t>
                      </a:r>
                    </a:p>
                    <a:p>
                      <a:pPr marL="114300" lvl="1" indent="0"/>
                      <a:r>
                        <a:rPr lang="en-US" sz="1100" b="0" i="0" kern="1200" dirty="0">
                          <a:solidFill>
                            <a:srgbClr val="000000"/>
                          </a:solidFill>
                          <a:effectLst/>
                          <a:latin typeface="Corbel Regular" charset="0"/>
                          <a:ea typeface="+mn-ea"/>
                          <a:cs typeface="+mn-cs"/>
                        </a:rPr>
                        <a:t>•   Courage</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noFill/>
                  </a:tcPr>
                </a:tc>
                <a:tc>
                  <a:txBody>
                    <a:bodyPr/>
                    <a:lstStyle/>
                    <a:p>
                      <a:r>
                        <a:rPr lang="en-US" sz="1100" b="0" i="0" kern="1200" dirty="0">
                          <a:solidFill>
                            <a:srgbClr val="000000"/>
                          </a:solidFill>
                          <a:effectLst/>
                          <a:latin typeface="Corbel Regular" charset="0"/>
                          <a:ea typeface="+mn-ea"/>
                          <a:cs typeface="+mn-cs"/>
                        </a:rPr>
                        <a:t>Not included in Manager Edition</a:t>
                      </a:r>
                    </a:p>
                    <a:p>
                      <a:pPr marL="177800" lvl="1" indent="0">
                        <a:tabLst>
                          <a:tab pos="114300" algn="l"/>
                        </a:tabLst>
                      </a:pPr>
                      <a:r>
                        <a:rPr lang="en-US" sz="1100" b="0" i="0" kern="1200" dirty="0">
                          <a:solidFill>
                            <a:srgbClr val="000000"/>
                          </a:solidFill>
                          <a:effectLst/>
                          <a:latin typeface="Corbel Regular" charset="0"/>
                          <a:ea typeface="+mn-ea"/>
                          <a:cs typeface="+mn-cs"/>
                        </a:rPr>
                        <a:t>•  Selfless  Leader</a:t>
                      </a:r>
                    </a:p>
                    <a:p>
                      <a:pPr marL="177800" lvl="1" indent="0">
                        <a:tabLst>
                          <a:tab pos="114300" algn="l"/>
                        </a:tabLst>
                      </a:pPr>
                      <a:r>
                        <a:rPr lang="en-US" sz="1100" b="0" i="0" kern="1200" dirty="0">
                          <a:solidFill>
                            <a:srgbClr val="000000"/>
                          </a:solidFill>
                          <a:effectLst/>
                          <a:latin typeface="Corbel Regular" charset="0"/>
                          <a:ea typeface="+mn-ea"/>
                          <a:cs typeface="+mn-cs"/>
                        </a:rPr>
                        <a:t>•   Personal Learner</a:t>
                      </a:r>
                    </a:p>
                    <a:p>
                      <a:pPr marL="177800" lvl="1" indent="0">
                        <a:tabLst>
                          <a:tab pos="114300" algn="l"/>
                        </a:tabLst>
                      </a:pPr>
                      <a:r>
                        <a:rPr lang="en-US" sz="1100" b="0" i="0" kern="1200" dirty="0">
                          <a:solidFill>
                            <a:srgbClr val="000000"/>
                          </a:solidFill>
                          <a:effectLst/>
                          <a:latin typeface="Corbel Regular" charset="0"/>
                          <a:ea typeface="+mn-ea"/>
                          <a:cs typeface="+mn-cs"/>
                        </a:rPr>
                        <a:t>•   Community Concern</a:t>
                      </a:r>
                    </a:p>
                    <a:p>
                      <a:pPr marL="177800" lvl="1" indent="0">
                        <a:tabLst>
                          <a:tab pos="114300" algn="l"/>
                        </a:tabLst>
                      </a:pPr>
                      <a:r>
                        <a:rPr lang="en-US" sz="1100" b="0" i="0" kern="1200" dirty="0">
                          <a:solidFill>
                            <a:srgbClr val="000000"/>
                          </a:solidFill>
                          <a:effectLst/>
                          <a:latin typeface="Corbel Regular" charset="0"/>
                          <a:ea typeface="+mn-ea"/>
                          <a:cs typeface="+mn-cs"/>
                        </a:rPr>
                        <a:t>•   Sustainable Productivity</a:t>
                      </a:r>
                    </a:p>
                    <a:p>
                      <a:pPr marL="177800" lvl="1" indent="0">
                        <a:tabLst>
                          <a:tab pos="114300" algn="l"/>
                        </a:tabLst>
                      </a:pPr>
                      <a:r>
                        <a:rPr lang="en-US" sz="1100" b="0" i="0" kern="1200" dirty="0">
                          <a:solidFill>
                            <a:srgbClr val="000000"/>
                          </a:solidFill>
                          <a:effectLst/>
                          <a:latin typeface="Corbel Regular" charset="0"/>
                          <a:ea typeface="+mn-ea"/>
                          <a:cs typeface="+mn-cs"/>
                        </a:rPr>
                        <a:t>•   Systems Thinker</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noFill/>
                  </a:tcPr>
                </a:tc>
                <a:extLst>
                  <a:ext uri="{0D108BD9-81ED-4DB2-BD59-A6C34878D82A}">
                    <a16:rowId xmlns:a16="http://schemas.microsoft.com/office/drawing/2014/main" val="10002"/>
                  </a:ext>
                </a:extLst>
              </a:tr>
              <a:tr h="608935">
                <a:tc>
                  <a:txBody>
                    <a:bodyPr/>
                    <a:lstStyle/>
                    <a:p>
                      <a:r>
                        <a:rPr lang="en-US" sz="1100" b="0" i="0" kern="1200" dirty="0">
                          <a:solidFill>
                            <a:srgbClr val="000000"/>
                          </a:solidFill>
                          <a:effectLst/>
                          <a:latin typeface="Corbel Regular" charset="0"/>
                          <a:ea typeface="+mn-ea"/>
                          <a:cs typeface="+mn-cs"/>
                        </a:rPr>
                        <a:t>Authenticity</a:t>
                      </a:r>
                    </a:p>
                    <a:p>
                      <a:pPr marL="114300" lvl="1" indent="0"/>
                      <a:r>
                        <a:rPr lang="en-US" sz="1100" b="0" i="0" kern="1200" dirty="0">
                          <a:solidFill>
                            <a:srgbClr val="000000"/>
                          </a:solidFill>
                          <a:effectLst/>
                          <a:latin typeface="Corbel Regular" charset="0"/>
                          <a:ea typeface="+mn-ea"/>
                          <a:cs typeface="+mn-cs"/>
                        </a:rPr>
                        <a:t>•   Integrity</a:t>
                      </a:r>
                    </a:p>
                    <a:p>
                      <a:pPr marL="114300" lvl="1" indent="0"/>
                      <a:r>
                        <a:rPr lang="en-US" sz="1100" b="0" i="0" kern="1200" dirty="0">
                          <a:solidFill>
                            <a:srgbClr val="000000"/>
                          </a:solidFill>
                          <a:effectLst/>
                          <a:latin typeface="Corbel Regular" charset="0"/>
                          <a:ea typeface="+mn-ea"/>
                          <a:cs typeface="+mn-cs"/>
                        </a:rPr>
                        <a:t>•   Courageous Authenticity</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solidFill>
                      <a:schemeClr val="tx1">
                        <a:lumMod val="20000"/>
                        <a:lumOff val="80000"/>
                      </a:schemeClr>
                    </a:solidFill>
                  </a:tcPr>
                </a:tc>
                <a:tc>
                  <a:txBody>
                    <a:bodyPr/>
                    <a:lstStyle/>
                    <a:p>
                      <a:endParaRPr lang="en-US" sz="1100" b="0" i="0" dirty="0">
                        <a:solidFill>
                          <a:srgbClr val="000000"/>
                        </a:solidFill>
                        <a:latin typeface="Corbel Regular" charset="0"/>
                      </a:endParaRPr>
                    </a:p>
                  </a:txBody>
                  <a:tcPr marL="84432" marR="84432" marT="43495" marB="43495">
                    <a:noFill/>
                  </a:tcPr>
                </a:tc>
                <a:tc>
                  <a:txBody>
                    <a:bodyPr/>
                    <a:lstStyle/>
                    <a:p>
                      <a:endParaRPr lang="en-US" sz="1100" b="0" i="0" dirty="0">
                        <a:solidFill>
                          <a:srgbClr val="000000"/>
                        </a:solidFill>
                        <a:latin typeface="Corbel Regular" charset="0"/>
                      </a:endParaRPr>
                    </a:p>
                  </a:txBody>
                  <a:tcPr marL="84432" marR="84432" marT="43495" marB="43495">
                    <a:noFill/>
                  </a:tcPr>
                </a:tc>
                <a:extLst>
                  <a:ext uri="{0D108BD9-81ED-4DB2-BD59-A6C34878D82A}">
                    <a16:rowId xmlns:a16="http://schemas.microsoft.com/office/drawing/2014/main" val="10003"/>
                  </a:ext>
                </a:extLst>
              </a:tr>
              <a:tr h="782917">
                <a:tc>
                  <a:txBody>
                    <a:bodyPr/>
                    <a:lstStyle/>
                    <a:p>
                      <a:r>
                        <a:rPr lang="en-US" sz="1100" b="0" i="0" kern="1200" dirty="0">
                          <a:solidFill>
                            <a:srgbClr val="000000"/>
                          </a:solidFill>
                          <a:effectLst/>
                          <a:latin typeface="Corbel Regular" charset="0"/>
                          <a:ea typeface="+mn-ea"/>
                          <a:cs typeface="+mn-cs"/>
                        </a:rPr>
                        <a:t>Systems Awareness</a:t>
                      </a:r>
                    </a:p>
                    <a:p>
                      <a:pPr marL="114300" lvl="1" indent="0"/>
                      <a:r>
                        <a:rPr lang="en-US" sz="1100" b="0" i="0" kern="1200" dirty="0">
                          <a:solidFill>
                            <a:srgbClr val="000000"/>
                          </a:solidFill>
                          <a:effectLst/>
                          <a:latin typeface="Corbel Regular" charset="0"/>
                          <a:ea typeface="+mn-ea"/>
                          <a:cs typeface="+mn-cs"/>
                        </a:rPr>
                        <a:t>•   Community Concern</a:t>
                      </a:r>
                    </a:p>
                    <a:p>
                      <a:pPr marL="114300" lvl="1" indent="0"/>
                      <a:r>
                        <a:rPr lang="en-US" sz="1100" b="0" i="0" kern="1200" dirty="0">
                          <a:solidFill>
                            <a:srgbClr val="000000"/>
                          </a:solidFill>
                          <a:effectLst/>
                          <a:latin typeface="Corbel Regular" charset="0"/>
                          <a:ea typeface="+mn-ea"/>
                          <a:cs typeface="+mn-cs"/>
                        </a:rPr>
                        <a:t>•   Sustainable Productivity</a:t>
                      </a:r>
                    </a:p>
                    <a:p>
                      <a:pPr marL="114300" lvl="1" indent="0"/>
                      <a:r>
                        <a:rPr lang="en-US" sz="1100" b="0" i="0" kern="1200" dirty="0">
                          <a:solidFill>
                            <a:srgbClr val="000000"/>
                          </a:solidFill>
                          <a:effectLst/>
                          <a:latin typeface="Corbel Regular" charset="0"/>
                          <a:ea typeface="+mn-ea"/>
                          <a:cs typeface="+mn-cs"/>
                        </a:rPr>
                        <a:t>•   Systems Thinker</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solidFill>
                      <a:schemeClr val="tx1">
                        <a:lumMod val="20000"/>
                        <a:lumOff val="80000"/>
                      </a:schemeClr>
                    </a:solidFill>
                  </a:tcPr>
                </a:tc>
                <a:tc>
                  <a:txBody>
                    <a:bodyPr/>
                    <a:lstStyle/>
                    <a:p>
                      <a:endParaRPr lang="en-US" sz="1100" b="0" i="0" dirty="0">
                        <a:solidFill>
                          <a:srgbClr val="000000"/>
                        </a:solidFill>
                        <a:latin typeface="Corbel Regular" charset="0"/>
                      </a:endParaRPr>
                    </a:p>
                  </a:txBody>
                  <a:tcPr marL="84432" marR="84432" marT="43495" marB="43495">
                    <a:noFill/>
                  </a:tcPr>
                </a:tc>
                <a:tc>
                  <a:txBody>
                    <a:bodyPr/>
                    <a:lstStyle/>
                    <a:p>
                      <a:endParaRPr lang="en-US" sz="1100" b="0" i="0" dirty="0">
                        <a:solidFill>
                          <a:srgbClr val="000000"/>
                        </a:solidFill>
                        <a:latin typeface="Corbel Regular" charset="0"/>
                      </a:endParaRPr>
                    </a:p>
                  </a:txBody>
                  <a:tcPr marL="84432" marR="84432" marT="43495" marB="43495">
                    <a:noFill/>
                  </a:tcPr>
                </a:tc>
                <a:extLst>
                  <a:ext uri="{0D108BD9-81ED-4DB2-BD59-A6C34878D82A}">
                    <a16:rowId xmlns:a16="http://schemas.microsoft.com/office/drawing/2014/main" val="10004"/>
                  </a:ext>
                </a:extLst>
              </a:tr>
              <a:tr h="956898">
                <a:tc>
                  <a:txBody>
                    <a:bodyPr/>
                    <a:lstStyle/>
                    <a:p>
                      <a:r>
                        <a:rPr lang="en-US" sz="1100" b="0" i="0" kern="1200" dirty="0">
                          <a:solidFill>
                            <a:srgbClr val="000000"/>
                          </a:solidFill>
                          <a:effectLst/>
                          <a:latin typeface="Corbel Regular" charset="0"/>
                          <a:ea typeface="+mn-ea"/>
                          <a:cs typeface="+mn-cs"/>
                        </a:rPr>
                        <a:t>Achieving</a:t>
                      </a:r>
                    </a:p>
                    <a:p>
                      <a:pPr marL="114300" lvl="1" indent="0"/>
                      <a:r>
                        <a:rPr lang="en-US" sz="1100" b="0" i="0" kern="1200" dirty="0">
                          <a:solidFill>
                            <a:srgbClr val="000000"/>
                          </a:solidFill>
                          <a:effectLst/>
                          <a:latin typeface="Corbel Regular" charset="0"/>
                          <a:ea typeface="+mn-ea"/>
                          <a:cs typeface="+mn-cs"/>
                        </a:rPr>
                        <a:t>•   Strategic Focus</a:t>
                      </a:r>
                    </a:p>
                    <a:p>
                      <a:pPr marL="114300" lvl="1" indent="0"/>
                      <a:r>
                        <a:rPr lang="en-US" sz="1100" b="0" i="0" kern="1200" dirty="0">
                          <a:solidFill>
                            <a:srgbClr val="000000"/>
                          </a:solidFill>
                          <a:effectLst/>
                          <a:latin typeface="Corbel Regular" charset="0"/>
                          <a:ea typeface="+mn-ea"/>
                          <a:cs typeface="+mn-cs"/>
                        </a:rPr>
                        <a:t>•   Purposeful &amp; Visionary</a:t>
                      </a:r>
                    </a:p>
                    <a:p>
                      <a:pPr marL="114300" lvl="1" indent="0"/>
                      <a:r>
                        <a:rPr lang="en-US" sz="1100" b="0" i="0" kern="1200" dirty="0">
                          <a:solidFill>
                            <a:srgbClr val="000000"/>
                          </a:solidFill>
                          <a:effectLst/>
                          <a:latin typeface="Corbel Regular" charset="0"/>
                          <a:ea typeface="+mn-ea"/>
                          <a:cs typeface="+mn-cs"/>
                        </a:rPr>
                        <a:t>•   Achieves Results</a:t>
                      </a:r>
                    </a:p>
                    <a:p>
                      <a:pPr marL="114300" lvl="1" indent="0"/>
                      <a:r>
                        <a:rPr lang="en-US" sz="1100" b="0" i="0" kern="1200" dirty="0">
                          <a:solidFill>
                            <a:srgbClr val="000000"/>
                          </a:solidFill>
                          <a:effectLst/>
                          <a:latin typeface="Corbel Regular" charset="0"/>
                          <a:ea typeface="+mn-ea"/>
                          <a:cs typeface="+mn-cs"/>
                        </a:rPr>
                        <a:t>•   Decisiveness</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solidFill>
                      <a:schemeClr val="tx1">
                        <a:lumMod val="20000"/>
                        <a:lumOff val="80000"/>
                      </a:schemeClr>
                    </a:solidFill>
                  </a:tcPr>
                </a:tc>
                <a:tc>
                  <a:txBody>
                    <a:bodyPr/>
                    <a:lstStyle/>
                    <a:p>
                      <a:r>
                        <a:rPr lang="en-US" sz="1100" b="0" i="0" kern="1200" dirty="0">
                          <a:solidFill>
                            <a:srgbClr val="000000"/>
                          </a:solidFill>
                          <a:effectLst/>
                          <a:latin typeface="Corbel Regular" charset="0"/>
                          <a:ea typeface="+mn-ea"/>
                          <a:cs typeface="+mn-cs"/>
                        </a:rPr>
                        <a:t>Achieving</a:t>
                      </a:r>
                    </a:p>
                    <a:p>
                      <a:pPr marL="114300" lvl="1" indent="0"/>
                      <a:r>
                        <a:rPr lang="en-US" sz="1100" b="0" i="0" kern="1200" dirty="0">
                          <a:solidFill>
                            <a:srgbClr val="000000"/>
                          </a:solidFill>
                          <a:effectLst/>
                          <a:latin typeface="Corbel Regular" charset="0"/>
                          <a:ea typeface="+mn-ea"/>
                          <a:cs typeface="+mn-cs"/>
                        </a:rPr>
                        <a:t>•   Vision</a:t>
                      </a:r>
                    </a:p>
                    <a:p>
                      <a:pPr marL="114300" lvl="1" indent="0"/>
                      <a:r>
                        <a:rPr lang="en-US" sz="1100" b="0" i="0" kern="1200" dirty="0">
                          <a:solidFill>
                            <a:srgbClr val="000000"/>
                          </a:solidFill>
                          <a:effectLst/>
                          <a:latin typeface="Corbel Regular" charset="0"/>
                          <a:ea typeface="+mn-ea"/>
                          <a:cs typeface="+mn-cs"/>
                        </a:rPr>
                        <a:t>•   Strategy</a:t>
                      </a:r>
                    </a:p>
                    <a:p>
                      <a:pPr marL="114300" lvl="1" indent="0"/>
                      <a:r>
                        <a:rPr lang="en-US" sz="1100" b="0" i="0" kern="1200" dirty="0">
                          <a:solidFill>
                            <a:srgbClr val="000000"/>
                          </a:solidFill>
                          <a:effectLst/>
                          <a:latin typeface="Corbel Regular" charset="0"/>
                          <a:ea typeface="+mn-ea"/>
                          <a:cs typeface="+mn-cs"/>
                        </a:rPr>
                        <a:t>•   Results</a:t>
                      </a:r>
                    </a:p>
                    <a:p>
                      <a:pPr marL="114300" lvl="1" indent="0"/>
                      <a:r>
                        <a:rPr lang="en-US" sz="1100" b="0" i="0" kern="1200" dirty="0">
                          <a:solidFill>
                            <a:srgbClr val="000000"/>
                          </a:solidFill>
                          <a:effectLst/>
                          <a:latin typeface="Corbel Regular" charset="0"/>
                          <a:ea typeface="+mn-ea"/>
                          <a:cs typeface="+mn-cs"/>
                        </a:rPr>
                        <a:t>•   Decisions</a:t>
                      </a:r>
                      <a:r>
                        <a:rPr lang="en-US" sz="1100" b="0" i="0" dirty="0">
                          <a:solidFill>
                            <a:srgbClr val="000000"/>
                          </a:solidFill>
                          <a:effectLst/>
                          <a:latin typeface="Corbel Regular" charset="0"/>
                        </a:rPr>
                        <a:t> </a:t>
                      </a:r>
                      <a:endParaRPr lang="en-US" sz="1100" b="0" i="0" dirty="0">
                        <a:solidFill>
                          <a:srgbClr val="000000"/>
                        </a:solidFill>
                        <a:latin typeface="Corbel Regular" charset="0"/>
                      </a:endParaRPr>
                    </a:p>
                  </a:txBody>
                  <a:tcPr marL="84432" marR="84432" marT="43495" marB="43495">
                    <a:noFill/>
                  </a:tcPr>
                </a:tc>
                <a:tc>
                  <a:txBody>
                    <a:bodyPr/>
                    <a:lstStyle/>
                    <a:p>
                      <a:endParaRPr lang="en-US" sz="1100" b="0" i="0" dirty="0">
                        <a:solidFill>
                          <a:srgbClr val="000000"/>
                        </a:solidFill>
                        <a:latin typeface="Corbel Regular" charset="0"/>
                      </a:endParaRPr>
                    </a:p>
                  </a:txBody>
                  <a:tcPr marL="84432" marR="84432" marT="43495" marB="43495">
                    <a:noFill/>
                  </a:tcPr>
                </a:tc>
                <a:extLst>
                  <a:ext uri="{0D108BD9-81ED-4DB2-BD59-A6C34878D82A}">
                    <a16:rowId xmlns:a16="http://schemas.microsoft.com/office/drawing/2014/main" val="10005"/>
                  </a:ext>
                </a:extLst>
              </a:tr>
            </a:tbl>
          </a:graphicData>
        </a:graphic>
      </p:graphicFrame>
      <p:cxnSp>
        <p:nvCxnSpPr>
          <p:cNvPr id="9" name="Straight Connector 8"/>
          <p:cNvCxnSpPr/>
          <p:nvPr/>
        </p:nvCxnSpPr>
        <p:spPr bwMode="auto">
          <a:xfrm flipV="1">
            <a:off x="2435040" y="2501901"/>
            <a:ext cx="6915150" cy="12700"/>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2435040" y="5029200"/>
            <a:ext cx="6915150" cy="0"/>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2435041" y="3632200"/>
            <a:ext cx="2699497" cy="0"/>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bwMode="auto">
          <a:xfrm>
            <a:off x="2435041" y="4241800"/>
            <a:ext cx="2699497" cy="0"/>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bwMode="auto">
          <a:xfrm>
            <a:off x="6983506" y="1317318"/>
            <a:ext cx="0" cy="4626282"/>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Comparison of Creative Dimensions</a:t>
            </a:r>
          </a:p>
        </p:txBody>
      </p:sp>
    </p:spTree>
    <p:extLst>
      <p:ext uri="{BB962C8B-B14F-4D97-AF65-F5344CB8AC3E}">
        <p14:creationId xmlns:p14="http://schemas.microsoft.com/office/powerpoint/2010/main" val="11578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dirty="0"/>
              <a:t>Comparison of Reactive Dimensions</a:t>
            </a:r>
          </a:p>
        </p:txBody>
      </p:sp>
      <p:graphicFrame>
        <p:nvGraphicFramePr>
          <p:cNvPr id="7" name="Table 6"/>
          <p:cNvGraphicFramePr>
            <a:graphicFrameLocks noGrp="1"/>
          </p:cNvGraphicFramePr>
          <p:nvPr/>
        </p:nvGraphicFramePr>
        <p:xfrm>
          <a:off x="2435041" y="1600213"/>
          <a:ext cx="7346577" cy="3280783"/>
        </p:xfrm>
        <a:graphic>
          <a:graphicData uri="http://schemas.openxmlformats.org/drawingml/2006/table">
            <a:tbl>
              <a:tblPr firstRow="1" bandRow="1">
                <a:tableStyleId>{EB344D84-9AFB-497E-A393-DC336BA19D2E}</a:tableStyleId>
              </a:tblPr>
              <a:tblGrid>
                <a:gridCol w="2724356">
                  <a:extLst>
                    <a:ext uri="{9D8B030D-6E8A-4147-A177-3AD203B41FA5}">
                      <a16:colId xmlns:a16="http://schemas.microsoft.com/office/drawing/2014/main" val="20000"/>
                    </a:ext>
                  </a:extLst>
                </a:gridCol>
                <a:gridCol w="2173362">
                  <a:extLst>
                    <a:ext uri="{9D8B030D-6E8A-4147-A177-3AD203B41FA5}">
                      <a16:colId xmlns:a16="http://schemas.microsoft.com/office/drawing/2014/main" val="20001"/>
                    </a:ext>
                  </a:extLst>
                </a:gridCol>
                <a:gridCol w="2448859">
                  <a:extLst>
                    <a:ext uri="{9D8B030D-6E8A-4147-A177-3AD203B41FA5}">
                      <a16:colId xmlns:a16="http://schemas.microsoft.com/office/drawing/2014/main" val="20002"/>
                    </a:ext>
                  </a:extLst>
                </a:gridCol>
              </a:tblGrid>
              <a:tr h="370840">
                <a:tc>
                  <a:txBody>
                    <a:bodyPr/>
                    <a:lstStyle/>
                    <a:p>
                      <a:pPr marL="457200" lvl="0" indent="-457200">
                        <a:spcBef>
                          <a:spcPts val="0"/>
                        </a:spcBef>
                        <a:spcAft>
                          <a:spcPts val="600"/>
                        </a:spcAft>
                        <a:buSzPct val="100000"/>
                        <a:defRPr/>
                      </a:pPr>
                      <a:r>
                        <a:rPr lang="en-US" sz="1400" b="0" i="0" kern="1200" dirty="0">
                          <a:solidFill>
                            <a:schemeClr val="tx1">
                              <a:lumMod val="50000"/>
                            </a:schemeClr>
                          </a:solidFill>
                          <a:latin typeface="Corbel Regular" charset="0"/>
                          <a:ea typeface="+mn-ea"/>
                          <a:cs typeface="+mn-cs"/>
                        </a:rPr>
                        <a:t>Leadership Circle Profile</a:t>
                      </a:r>
                    </a:p>
                  </a:txBody>
                  <a:tcPr marL="88751" marR="88751">
                    <a:solidFill>
                      <a:schemeClr val="accent3"/>
                    </a:solidFill>
                  </a:tcPr>
                </a:tc>
                <a:tc gridSpan="2">
                  <a:txBody>
                    <a:bodyPr/>
                    <a:lstStyle/>
                    <a:p>
                      <a:pPr marL="457200" lvl="0" indent="-457200" algn="ctr">
                        <a:spcBef>
                          <a:spcPts val="0"/>
                        </a:spcBef>
                        <a:spcAft>
                          <a:spcPts val="600"/>
                        </a:spcAft>
                        <a:buSzPct val="100000"/>
                        <a:defRPr/>
                      </a:pPr>
                      <a:r>
                        <a:rPr lang="en-US" sz="1400" b="0" i="0" kern="1200" dirty="0">
                          <a:solidFill>
                            <a:schemeClr val="tx1">
                              <a:lumMod val="50000"/>
                            </a:schemeClr>
                          </a:solidFill>
                          <a:latin typeface="Corbel Regular" charset="0"/>
                          <a:ea typeface="+mn-ea"/>
                          <a:cs typeface="+mn-cs"/>
                        </a:rPr>
                        <a:t>Leadership Circle Profile Manager Edition</a:t>
                      </a:r>
                    </a:p>
                  </a:txBody>
                  <a:tcPr marL="88751" marR="88751">
                    <a:solidFill>
                      <a:schemeClr val="accent2"/>
                    </a:solidFill>
                  </a:tcPr>
                </a:tc>
                <a:tc hMerge="1">
                  <a:txBody>
                    <a:bodyPr/>
                    <a:lstStyle/>
                    <a:p>
                      <a:endParaRPr lang="en-US" dirty="0"/>
                    </a:p>
                  </a:txBody>
                  <a:tcPr>
                    <a:solidFill>
                      <a:srgbClr val="870150"/>
                    </a:solidFill>
                  </a:tcPr>
                </a:tc>
                <a:extLst>
                  <a:ext uri="{0D108BD9-81ED-4DB2-BD59-A6C34878D82A}">
                    <a16:rowId xmlns:a16="http://schemas.microsoft.com/office/drawing/2014/main" val="10000"/>
                  </a:ext>
                </a:extLst>
              </a:tr>
              <a:tr h="1032734">
                <a:tc>
                  <a:txBody>
                    <a:bodyPr/>
                    <a:lstStyle/>
                    <a:p>
                      <a:r>
                        <a:rPr lang="en-US" sz="1200" b="0" i="0" kern="1200" dirty="0">
                          <a:solidFill>
                            <a:srgbClr val="000000"/>
                          </a:solidFill>
                          <a:effectLst/>
                          <a:latin typeface="Corbel Regular" charset="0"/>
                          <a:ea typeface="+mn-ea"/>
                          <a:cs typeface="+mn-cs"/>
                        </a:rPr>
                        <a:t>Controlling</a:t>
                      </a:r>
                    </a:p>
                    <a:p>
                      <a:pPr marL="114300" lvl="1" indent="0"/>
                      <a:r>
                        <a:rPr lang="en-US" sz="1200" b="0" i="0" kern="1200" dirty="0">
                          <a:solidFill>
                            <a:srgbClr val="000000"/>
                          </a:solidFill>
                          <a:effectLst/>
                          <a:latin typeface="Corbel Regular" charset="0"/>
                          <a:ea typeface="+mn-ea"/>
                          <a:cs typeface="+mn-cs"/>
                        </a:rPr>
                        <a:t>•   Perfect</a:t>
                      </a:r>
                    </a:p>
                    <a:p>
                      <a:pPr marL="114300" lvl="1" indent="0"/>
                      <a:r>
                        <a:rPr lang="en-US" sz="1200" b="0" i="0" kern="1200" dirty="0">
                          <a:solidFill>
                            <a:srgbClr val="000000"/>
                          </a:solidFill>
                          <a:effectLst/>
                          <a:latin typeface="Corbel Regular" charset="0"/>
                          <a:ea typeface="+mn-ea"/>
                          <a:cs typeface="+mn-cs"/>
                        </a:rPr>
                        <a:t>•   Driven</a:t>
                      </a:r>
                    </a:p>
                    <a:p>
                      <a:pPr marL="114300" lvl="1" indent="0"/>
                      <a:r>
                        <a:rPr lang="en-US" sz="1200" b="0" i="0" kern="1200" dirty="0">
                          <a:solidFill>
                            <a:srgbClr val="000000"/>
                          </a:solidFill>
                          <a:effectLst/>
                          <a:latin typeface="Corbel Regular" charset="0"/>
                          <a:ea typeface="+mn-ea"/>
                          <a:cs typeface="+mn-cs"/>
                        </a:rPr>
                        <a:t>•   Ambition</a:t>
                      </a:r>
                    </a:p>
                    <a:p>
                      <a:pPr marL="114300" lvl="1" indent="0"/>
                      <a:r>
                        <a:rPr lang="en-US" sz="1200" b="0" i="0" kern="1200" dirty="0">
                          <a:solidFill>
                            <a:srgbClr val="000000"/>
                          </a:solidFill>
                          <a:effectLst/>
                          <a:latin typeface="Corbel Regular" charset="0"/>
                          <a:ea typeface="+mn-ea"/>
                          <a:cs typeface="+mn-cs"/>
                        </a:rPr>
                        <a:t>•   Autocratic</a:t>
                      </a:r>
                    </a:p>
                  </a:txBody>
                  <a:tcPr marL="88751" marR="88751">
                    <a:solidFill>
                      <a:schemeClr val="tx1">
                        <a:lumMod val="20000"/>
                        <a:lumOff val="80000"/>
                      </a:schemeClr>
                    </a:solidFill>
                  </a:tcPr>
                </a:tc>
                <a:tc>
                  <a:txBody>
                    <a:bodyPr/>
                    <a:lstStyle/>
                    <a:p>
                      <a:r>
                        <a:rPr lang="en-US" sz="1200" b="0" i="0" kern="1200" dirty="0">
                          <a:solidFill>
                            <a:srgbClr val="000000"/>
                          </a:solidFill>
                          <a:effectLst/>
                          <a:latin typeface="Corbel Regular" charset="0"/>
                          <a:ea typeface="+mn-ea"/>
                          <a:cs typeface="+mn-cs"/>
                        </a:rPr>
                        <a:t>Controlling</a:t>
                      </a:r>
                    </a:p>
                    <a:p>
                      <a:pPr marL="114300" lvl="1" indent="0"/>
                      <a:r>
                        <a:rPr lang="en-US" sz="1200" b="0" i="0" kern="1200" dirty="0">
                          <a:solidFill>
                            <a:srgbClr val="000000"/>
                          </a:solidFill>
                          <a:effectLst/>
                          <a:latin typeface="Corbel Regular" charset="0"/>
                          <a:ea typeface="+mn-ea"/>
                          <a:cs typeface="+mn-cs"/>
                        </a:rPr>
                        <a:t>•   Perfectionist</a:t>
                      </a:r>
                    </a:p>
                    <a:p>
                      <a:pPr marL="114300" lvl="1" indent="0"/>
                      <a:r>
                        <a:rPr lang="en-US" sz="1200" b="0" i="0" kern="1200" dirty="0">
                          <a:solidFill>
                            <a:srgbClr val="000000"/>
                          </a:solidFill>
                          <a:effectLst/>
                          <a:latin typeface="Corbel Regular" charset="0"/>
                          <a:ea typeface="+mn-ea"/>
                          <a:cs typeface="+mn-cs"/>
                        </a:rPr>
                        <a:t>•   Ambitious</a:t>
                      </a:r>
                    </a:p>
                    <a:p>
                      <a:pPr marL="114300" lvl="1" indent="0"/>
                      <a:r>
                        <a:rPr lang="en-US" sz="1200" b="0" i="0" kern="1200" dirty="0">
                          <a:solidFill>
                            <a:srgbClr val="000000"/>
                          </a:solidFill>
                          <a:effectLst/>
                          <a:latin typeface="Corbel Regular" charset="0"/>
                          <a:ea typeface="+mn-ea"/>
                          <a:cs typeface="+mn-cs"/>
                        </a:rPr>
                        <a:t>•   Autocratic</a:t>
                      </a:r>
                    </a:p>
                  </a:txBody>
                  <a:tcPr marL="88751" marR="88751">
                    <a:noFill/>
                  </a:tcPr>
                </a:tc>
                <a:tc>
                  <a:txBody>
                    <a:bodyPr/>
                    <a:lstStyle/>
                    <a:p>
                      <a:r>
                        <a:rPr lang="en-US" sz="1200" b="0" i="0" kern="1200" dirty="0">
                          <a:solidFill>
                            <a:srgbClr val="000000"/>
                          </a:solidFill>
                          <a:effectLst/>
                          <a:latin typeface="Corbel Regular" charset="0"/>
                          <a:ea typeface="+mn-ea"/>
                          <a:cs typeface="+mn-cs"/>
                        </a:rPr>
                        <a:t>Not included in Manager Edition</a:t>
                      </a:r>
                    </a:p>
                    <a:p>
                      <a:pPr marL="114300" lvl="1" indent="0"/>
                      <a:r>
                        <a:rPr lang="en-US" sz="1200" b="0" i="0" kern="1200" dirty="0">
                          <a:solidFill>
                            <a:srgbClr val="000000"/>
                          </a:solidFill>
                          <a:effectLst/>
                          <a:latin typeface="Corbel Regular" charset="0"/>
                          <a:ea typeface="+mn-ea"/>
                          <a:cs typeface="+mn-cs"/>
                        </a:rPr>
                        <a:t>•   Driven</a:t>
                      </a:r>
                      <a:r>
                        <a:rPr lang="en-US" sz="1200" b="0" i="0" dirty="0">
                          <a:solidFill>
                            <a:srgbClr val="000000"/>
                          </a:solidFill>
                          <a:effectLst/>
                          <a:latin typeface="Corbel Regular" charset="0"/>
                        </a:rPr>
                        <a:t> </a:t>
                      </a:r>
                      <a:endParaRPr lang="en-US" sz="1200" b="0" i="0" dirty="0">
                        <a:solidFill>
                          <a:srgbClr val="000000"/>
                        </a:solidFill>
                        <a:latin typeface="Corbel Regular" charset="0"/>
                      </a:endParaRPr>
                    </a:p>
                  </a:txBody>
                  <a:tcPr marL="88751" marR="88751">
                    <a:noFill/>
                  </a:tcPr>
                </a:tc>
                <a:extLst>
                  <a:ext uri="{0D108BD9-81ED-4DB2-BD59-A6C34878D82A}">
                    <a16:rowId xmlns:a16="http://schemas.microsoft.com/office/drawing/2014/main" val="10001"/>
                  </a:ext>
                </a:extLst>
              </a:tr>
              <a:tr h="844475">
                <a:tc>
                  <a:txBody>
                    <a:bodyPr/>
                    <a:lstStyle/>
                    <a:p>
                      <a:r>
                        <a:rPr lang="en-US" sz="1200" b="0" i="0" kern="1200" dirty="0">
                          <a:solidFill>
                            <a:srgbClr val="000000"/>
                          </a:solidFill>
                          <a:effectLst/>
                          <a:latin typeface="Corbel Regular" charset="0"/>
                          <a:ea typeface="+mn-ea"/>
                          <a:cs typeface="+mn-cs"/>
                        </a:rPr>
                        <a:t>Protecting</a:t>
                      </a:r>
                    </a:p>
                    <a:p>
                      <a:pPr marL="114300" lvl="1" indent="0"/>
                      <a:r>
                        <a:rPr lang="en-US" sz="1200" b="0" i="0" kern="1200" dirty="0">
                          <a:solidFill>
                            <a:srgbClr val="000000"/>
                          </a:solidFill>
                          <a:effectLst/>
                          <a:latin typeface="Corbel Regular" charset="0"/>
                          <a:ea typeface="+mn-ea"/>
                          <a:cs typeface="+mn-cs"/>
                        </a:rPr>
                        <a:t>•  </a:t>
                      </a:r>
                      <a:r>
                        <a:rPr lang="en-US" sz="1200" b="0" i="0" kern="1200" baseline="0" dirty="0">
                          <a:solidFill>
                            <a:srgbClr val="000000"/>
                          </a:solidFill>
                          <a:effectLst/>
                          <a:latin typeface="Corbel Regular" charset="0"/>
                          <a:ea typeface="+mn-ea"/>
                          <a:cs typeface="+mn-cs"/>
                        </a:rPr>
                        <a:t> Arrogance</a:t>
                      </a:r>
                      <a:endParaRPr lang="en-US" sz="1200" b="0" i="0" kern="1200" dirty="0">
                        <a:solidFill>
                          <a:srgbClr val="000000"/>
                        </a:solidFill>
                        <a:effectLst/>
                        <a:latin typeface="Corbel Regular" charset="0"/>
                        <a:ea typeface="+mn-ea"/>
                        <a:cs typeface="+mn-cs"/>
                      </a:endParaRPr>
                    </a:p>
                    <a:p>
                      <a:pPr marL="114300" lvl="1" indent="0"/>
                      <a:r>
                        <a:rPr lang="en-US" sz="1200" b="0" i="0" kern="1200" dirty="0">
                          <a:solidFill>
                            <a:srgbClr val="000000"/>
                          </a:solidFill>
                          <a:effectLst/>
                          <a:latin typeface="Corbel Regular" charset="0"/>
                          <a:ea typeface="+mn-ea"/>
                          <a:cs typeface="+mn-cs"/>
                        </a:rPr>
                        <a:t>•   Critical</a:t>
                      </a:r>
                    </a:p>
                    <a:p>
                      <a:pPr marL="114300" lvl="1" indent="0"/>
                      <a:r>
                        <a:rPr lang="en-US" sz="1200" b="0" i="0" kern="1200" dirty="0">
                          <a:solidFill>
                            <a:srgbClr val="000000"/>
                          </a:solidFill>
                          <a:effectLst/>
                          <a:latin typeface="Corbel Regular" charset="0"/>
                          <a:ea typeface="+mn-ea"/>
                          <a:cs typeface="+mn-cs"/>
                        </a:rPr>
                        <a:t>•   Distance</a:t>
                      </a:r>
                    </a:p>
                  </a:txBody>
                  <a:tcPr marL="88751" marR="88751">
                    <a:solidFill>
                      <a:schemeClr val="tx1">
                        <a:lumMod val="20000"/>
                        <a:lumOff val="80000"/>
                      </a:schemeClr>
                    </a:solidFill>
                  </a:tcPr>
                </a:tc>
                <a:tc>
                  <a:txBody>
                    <a:bodyPr/>
                    <a:lstStyle/>
                    <a:p>
                      <a:r>
                        <a:rPr lang="en-US" sz="1200" b="0" i="0" kern="1200" dirty="0">
                          <a:solidFill>
                            <a:srgbClr val="000000"/>
                          </a:solidFill>
                          <a:effectLst/>
                          <a:latin typeface="Corbel Regular" charset="0"/>
                          <a:ea typeface="+mn-ea"/>
                          <a:cs typeface="+mn-cs"/>
                        </a:rPr>
                        <a:t>Protecting</a:t>
                      </a:r>
                    </a:p>
                    <a:p>
                      <a:pPr marL="114300" lvl="1" indent="0"/>
                      <a:r>
                        <a:rPr lang="en-US" sz="1200" b="0" i="0" kern="1200" dirty="0">
                          <a:solidFill>
                            <a:srgbClr val="000000"/>
                          </a:solidFill>
                          <a:effectLst/>
                          <a:latin typeface="Corbel Regular" charset="0"/>
                          <a:ea typeface="+mn-ea"/>
                          <a:cs typeface="+mn-cs"/>
                        </a:rPr>
                        <a:t>•   Arrogant</a:t>
                      </a:r>
                    </a:p>
                    <a:p>
                      <a:pPr marL="114300" lvl="1" indent="0"/>
                      <a:r>
                        <a:rPr lang="en-US" sz="1200" b="0" i="0" kern="1200" dirty="0">
                          <a:solidFill>
                            <a:srgbClr val="000000"/>
                          </a:solidFill>
                          <a:effectLst/>
                          <a:latin typeface="Corbel Regular" charset="0"/>
                          <a:ea typeface="+mn-ea"/>
                          <a:cs typeface="+mn-cs"/>
                        </a:rPr>
                        <a:t>•   Critical</a:t>
                      </a:r>
                    </a:p>
                    <a:p>
                      <a:pPr marL="114300" lvl="1" indent="0"/>
                      <a:r>
                        <a:rPr lang="en-US" sz="1200" b="0" i="0" kern="1200" dirty="0">
                          <a:solidFill>
                            <a:srgbClr val="000000"/>
                          </a:solidFill>
                          <a:effectLst/>
                          <a:latin typeface="Corbel Regular" charset="0"/>
                          <a:ea typeface="+mn-ea"/>
                          <a:cs typeface="+mn-cs"/>
                        </a:rPr>
                        <a:t>•   Distant</a:t>
                      </a:r>
                      <a:r>
                        <a:rPr lang="en-US" sz="1200" b="0" i="0" dirty="0">
                          <a:solidFill>
                            <a:srgbClr val="000000"/>
                          </a:solidFill>
                          <a:effectLst/>
                          <a:latin typeface="Corbel Regular" charset="0"/>
                        </a:rPr>
                        <a:t> </a:t>
                      </a:r>
                      <a:endParaRPr lang="en-US" sz="1200" b="0" i="0" dirty="0">
                        <a:solidFill>
                          <a:srgbClr val="000000"/>
                        </a:solidFill>
                        <a:latin typeface="Corbel Regular" charset="0"/>
                      </a:endParaRPr>
                    </a:p>
                  </a:txBody>
                  <a:tcPr marL="88751" marR="88751">
                    <a:noFill/>
                  </a:tcPr>
                </a:tc>
                <a:tc>
                  <a:txBody>
                    <a:bodyPr/>
                    <a:lstStyle/>
                    <a:p>
                      <a:endParaRPr lang="en-US" sz="1200" b="0" i="0" dirty="0">
                        <a:solidFill>
                          <a:srgbClr val="000000"/>
                        </a:solidFill>
                        <a:latin typeface="Corbel Regular" charset="0"/>
                      </a:endParaRPr>
                    </a:p>
                  </a:txBody>
                  <a:tcPr marL="88751" marR="88751">
                    <a:noFill/>
                  </a:tcPr>
                </a:tc>
                <a:extLst>
                  <a:ext uri="{0D108BD9-81ED-4DB2-BD59-A6C34878D82A}">
                    <a16:rowId xmlns:a16="http://schemas.microsoft.com/office/drawing/2014/main" val="10002"/>
                  </a:ext>
                </a:extLst>
              </a:tr>
              <a:tr h="1032734">
                <a:tc>
                  <a:txBody>
                    <a:bodyPr/>
                    <a:lstStyle/>
                    <a:p>
                      <a:r>
                        <a:rPr lang="en-US" sz="1200" b="0" i="0" kern="1200" dirty="0">
                          <a:solidFill>
                            <a:srgbClr val="000000"/>
                          </a:solidFill>
                          <a:effectLst/>
                          <a:latin typeface="Corbel Regular" charset="0"/>
                          <a:ea typeface="+mn-ea"/>
                          <a:cs typeface="+mn-cs"/>
                        </a:rPr>
                        <a:t>Complying</a:t>
                      </a:r>
                    </a:p>
                    <a:p>
                      <a:pPr marL="114300" lvl="1" indent="0"/>
                      <a:r>
                        <a:rPr lang="en-US" sz="1200" b="0" i="0" kern="1200" dirty="0">
                          <a:solidFill>
                            <a:srgbClr val="000000"/>
                          </a:solidFill>
                          <a:effectLst/>
                          <a:latin typeface="Corbel Regular" charset="0"/>
                          <a:ea typeface="+mn-ea"/>
                          <a:cs typeface="+mn-cs"/>
                        </a:rPr>
                        <a:t>•   Passive</a:t>
                      </a:r>
                    </a:p>
                    <a:p>
                      <a:pPr marL="114300" lvl="1" indent="0"/>
                      <a:r>
                        <a:rPr lang="en-US" sz="1200" b="0" i="0" kern="1200" dirty="0">
                          <a:solidFill>
                            <a:srgbClr val="000000"/>
                          </a:solidFill>
                          <a:effectLst/>
                          <a:latin typeface="Corbel Regular" charset="0"/>
                          <a:ea typeface="+mn-ea"/>
                          <a:cs typeface="+mn-cs"/>
                        </a:rPr>
                        <a:t>•   Belonging</a:t>
                      </a:r>
                    </a:p>
                    <a:p>
                      <a:pPr marL="114300" lvl="1" indent="0"/>
                      <a:r>
                        <a:rPr lang="en-US" sz="1200" b="0" i="0" kern="1200" dirty="0">
                          <a:solidFill>
                            <a:srgbClr val="000000"/>
                          </a:solidFill>
                          <a:effectLst/>
                          <a:latin typeface="Corbel Regular" charset="0"/>
                          <a:ea typeface="+mn-ea"/>
                          <a:cs typeface="+mn-cs"/>
                        </a:rPr>
                        <a:t>•   Pleasing</a:t>
                      </a:r>
                    </a:p>
                    <a:p>
                      <a:pPr marL="114300" lvl="1" indent="0"/>
                      <a:r>
                        <a:rPr lang="en-US" sz="1200" b="0" i="0" kern="1200" dirty="0">
                          <a:solidFill>
                            <a:srgbClr val="000000"/>
                          </a:solidFill>
                          <a:effectLst/>
                          <a:latin typeface="Corbel Regular" charset="0"/>
                          <a:ea typeface="+mn-ea"/>
                          <a:cs typeface="+mn-cs"/>
                        </a:rPr>
                        <a:t>•   Conservative</a:t>
                      </a:r>
                      <a:r>
                        <a:rPr lang="en-US" sz="1200" b="0" i="0" dirty="0">
                          <a:solidFill>
                            <a:srgbClr val="000000"/>
                          </a:solidFill>
                          <a:effectLst/>
                          <a:latin typeface="Corbel Regular" charset="0"/>
                        </a:rPr>
                        <a:t> </a:t>
                      </a:r>
                      <a:endParaRPr lang="en-US" sz="1200" b="0" i="0" dirty="0">
                        <a:solidFill>
                          <a:srgbClr val="000000"/>
                        </a:solidFill>
                        <a:latin typeface="Corbel Regular" charset="0"/>
                      </a:endParaRPr>
                    </a:p>
                  </a:txBody>
                  <a:tcPr marL="88751" marR="88751">
                    <a:solidFill>
                      <a:schemeClr val="tx1">
                        <a:lumMod val="20000"/>
                        <a:lumOff val="80000"/>
                      </a:schemeClr>
                    </a:solidFill>
                  </a:tcPr>
                </a:tc>
                <a:tc>
                  <a:txBody>
                    <a:bodyPr/>
                    <a:lstStyle/>
                    <a:p>
                      <a:r>
                        <a:rPr lang="en-US" sz="1200" b="0" i="0" kern="1200" dirty="0">
                          <a:solidFill>
                            <a:srgbClr val="000000"/>
                          </a:solidFill>
                          <a:effectLst/>
                          <a:latin typeface="Corbel Regular" charset="0"/>
                          <a:ea typeface="+mn-ea"/>
                          <a:cs typeface="+mn-cs"/>
                        </a:rPr>
                        <a:t>Complying</a:t>
                      </a:r>
                    </a:p>
                    <a:p>
                      <a:pPr marL="114300" lvl="1" indent="0"/>
                      <a:r>
                        <a:rPr lang="en-US" sz="1200" b="0" i="0" kern="1200" dirty="0">
                          <a:solidFill>
                            <a:srgbClr val="000000"/>
                          </a:solidFill>
                          <a:effectLst/>
                          <a:latin typeface="Corbel Regular" charset="0"/>
                          <a:ea typeface="+mn-ea"/>
                          <a:cs typeface="+mn-cs"/>
                        </a:rPr>
                        <a:t>•   Passive</a:t>
                      </a:r>
                    </a:p>
                    <a:p>
                      <a:pPr marL="114300" lvl="1" indent="0"/>
                      <a:r>
                        <a:rPr lang="en-US" sz="1200" b="0" i="0" kern="1200" dirty="0">
                          <a:solidFill>
                            <a:srgbClr val="000000"/>
                          </a:solidFill>
                          <a:effectLst/>
                          <a:latin typeface="Corbel Regular" charset="0"/>
                          <a:ea typeface="+mn-ea"/>
                          <a:cs typeface="+mn-cs"/>
                        </a:rPr>
                        <a:t>•   Belonging</a:t>
                      </a:r>
                    </a:p>
                    <a:p>
                      <a:pPr marL="114300" lvl="1" indent="0"/>
                      <a:r>
                        <a:rPr lang="en-US" sz="1200" b="0" i="0" kern="1200" dirty="0">
                          <a:solidFill>
                            <a:srgbClr val="000000"/>
                          </a:solidFill>
                          <a:effectLst/>
                          <a:latin typeface="Corbel Regular" charset="0"/>
                          <a:ea typeface="+mn-ea"/>
                          <a:cs typeface="+mn-cs"/>
                        </a:rPr>
                        <a:t>•   Pleasing</a:t>
                      </a:r>
                      <a:r>
                        <a:rPr lang="en-US" sz="1200" b="0" i="0" dirty="0">
                          <a:solidFill>
                            <a:srgbClr val="000000"/>
                          </a:solidFill>
                          <a:effectLst/>
                          <a:latin typeface="Corbel Regular" charset="0"/>
                        </a:rPr>
                        <a:t> </a:t>
                      </a:r>
                      <a:endParaRPr lang="en-US" sz="1200" b="0" i="0" dirty="0">
                        <a:solidFill>
                          <a:srgbClr val="000000"/>
                        </a:solidFill>
                        <a:latin typeface="Corbel Regular" charset="0"/>
                      </a:endParaRPr>
                    </a:p>
                  </a:txBody>
                  <a:tcPr marL="88751" marR="88751">
                    <a:noFill/>
                  </a:tcPr>
                </a:tc>
                <a:tc>
                  <a:txBody>
                    <a:bodyPr/>
                    <a:lstStyle/>
                    <a:p>
                      <a:r>
                        <a:rPr lang="en-US" sz="1200" b="0" i="0" kern="1200" dirty="0">
                          <a:solidFill>
                            <a:srgbClr val="000000"/>
                          </a:solidFill>
                          <a:effectLst/>
                          <a:latin typeface="Corbel Regular" charset="0"/>
                          <a:ea typeface="+mn-ea"/>
                          <a:cs typeface="+mn-cs"/>
                        </a:rPr>
                        <a:t>Not included in Manager Edition</a:t>
                      </a:r>
                    </a:p>
                    <a:p>
                      <a:pPr marL="114300" lvl="1" indent="0"/>
                      <a:r>
                        <a:rPr lang="en-US" sz="1200" b="0" i="0" kern="1200" dirty="0">
                          <a:solidFill>
                            <a:srgbClr val="000000"/>
                          </a:solidFill>
                          <a:effectLst/>
                          <a:latin typeface="Corbel Regular" charset="0"/>
                          <a:ea typeface="+mn-ea"/>
                          <a:cs typeface="+mn-cs"/>
                        </a:rPr>
                        <a:t>•   Conservative</a:t>
                      </a:r>
                      <a:r>
                        <a:rPr lang="en-US" sz="1200" b="0" i="0" dirty="0">
                          <a:solidFill>
                            <a:srgbClr val="000000"/>
                          </a:solidFill>
                          <a:effectLst/>
                          <a:latin typeface="Corbel Regular" charset="0"/>
                        </a:rPr>
                        <a:t> </a:t>
                      </a:r>
                      <a:endParaRPr lang="en-US" sz="1200" b="0" i="0" dirty="0">
                        <a:solidFill>
                          <a:srgbClr val="000000"/>
                        </a:solidFill>
                        <a:latin typeface="Corbel Regular" charset="0"/>
                      </a:endParaRPr>
                    </a:p>
                    <a:p>
                      <a:endParaRPr lang="en-US" sz="1200" b="0" i="0" dirty="0">
                        <a:solidFill>
                          <a:srgbClr val="000000"/>
                        </a:solidFill>
                        <a:latin typeface="Corbel Regular" charset="0"/>
                      </a:endParaRPr>
                    </a:p>
                  </a:txBody>
                  <a:tcPr marL="88751" marR="88751">
                    <a:noFill/>
                  </a:tcPr>
                </a:tc>
                <a:extLst>
                  <a:ext uri="{0D108BD9-81ED-4DB2-BD59-A6C34878D82A}">
                    <a16:rowId xmlns:a16="http://schemas.microsoft.com/office/drawing/2014/main" val="10003"/>
                  </a:ext>
                </a:extLst>
              </a:tr>
            </a:tbl>
          </a:graphicData>
        </a:graphic>
      </p:graphicFrame>
      <p:cxnSp>
        <p:nvCxnSpPr>
          <p:cNvPr id="8" name="Straight Connector 7"/>
          <p:cNvCxnSpPr/>
          <p:nvPr/>
        </p:nvCxnSpPr>
        <p:spPr bwMode="auto">
          <a:xfrm flipV="1">
            <a:off x="2435041" y="2959104"/>
            <a:ext cx="7420535" cy="25400"/>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flipV="1">
            <a:off x="2435041" y="3797304"/>
            <a:ext cx="7420535" cy="25400"/>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7247080" y="1986368"/>
            <a:ext cx="0" cy="2847996"/>
          </a:xfrm>
          <a:prstGeom prst="line">
            <a:avLst/>
          </a:prstGeom>
          <a:ln w="3175" cmpd="sng">
            <a:prstDash val="dot"/>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015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ea typeface="ＭＳ Ｐゴシック" charset="-128"/>
                <a:cs typeface="ＭＳ Ｐゴシック" charset="-128"/>
              </a:rPr>
              <a:t>LCP-ME – Correlations to Leadership Effectiveness</a:t>
            </a:r>
            <a:endParaRPr lang="en-US" dirty="0"/>
          </a:p>
        </p:txBody>
      </p:sp>
      <p:sp>
        <p:nvSpPr>
          <p:cNvPr id="13" name="Text Box 5"/>
          <p:cNvSpPr txBox="1">
            <a:spLocks noChangeArrowheads="1"/>
          </p:cNvSpPr>
          <p:nvPr/>
        </p:nvSpPr>
        <p:spPr bwMode="auto">
          <a:xfrm>
            <a:off x="7638631" y="1075766"/>
            <a:ext cx="3185888" cy="923672"/>
          </a:xfrm>
          <a:prstGeom prst="rect">
            <a:avLst/>
          </a:prstGeom>
          <a:noFill/>
          <a:ln w="9525" algn="ctr">
            <a:noFill/>
            <a:miter lim="800000"/>
            <a:headEnd/>
            <a:tailEnd/>
          </a:ln>
          <a:effectLst/>
        </p:spPr>
        <p:txBody>
          <a:bodyPr wrap="square" lIns="71771" tIns="35888" rIns="71771" bIns="35888">
            <a:spAutoFit/>
          </a:bodyPr>
          <a:lstStyle/>
          <a:p>
            <a:pPr eaLnBrk="0" hangingPunct="0">
              <a:lnSpc>
                <a:spcPct val="95000"/>
              </a:lnSpc>
              <a:buClr>
                <a:schemeClr val="folHlink"/>
              </a:buClr>
              <a:buSzPct val="70000"/>
              <a:defRPr/>
            </a:pPr>
            <a:r>
              <a:rPr lang="en-US" sz="1941" dirty="0">
                <a:solidFill>
                  <a:srgbClr val="333333"/>
                </a:solidFill>
                <a:latin typeface="Corbel" panose="020B0503020204020204" pitchFamily="34" charset="0"/>
                <a:cs typeface="Arial" pitchFamily="34" charset="0"/>
              </a:rPr>
              <a:t>I am satisfied with the quality of leadership that this leader provides.</a:t>
            </a:r>
          </a:p>
        </p:txBody>
      </p:sp>
      <p:sp>
        <p:nvSpPr>
          <p:cNvPr id="14" name="Text Box 8"/>
          <p:cNvSpPr txBox="1">
            <a:spLocks noChangeArrowheads="1"/>
          </p:cNvSpPr>
          <p:nvPr/>
        </p:nvSpPr>
        <p:spPr bwMode="auto">
          <a:xfrm>
            <a:off x="7638630" y="2151531"/>
            <a:ext cx="3185888" cy="923672"/>
          </a:xfrm>
          <a:prstGeom prst="rect">
            <a:avLst/>
          </a:prstGeom>
          <a:noFill/>
          <a:ln w="9525" algn="ctr">
            <a:noFill/>
            <a:miter lim="800000"/>
            <a:headEnd/>
            <a:tailEnd/>
          </a:ln>
          <a:effectLst/>
        </p:spPr>
        <p:txBody>
          <a:bodyPr wrap="square" lIns="71771" tIns="35888" rIns="71771" bIns="35888">
            <a:spAutoFit/>
          </a:bodyPr>
          <a:lstStyle/>
          <a:p>
            <a:pPr eaLnBrk="0" hangingPunct="0">
              <a:lnSpc>
                <a:spcPct val="95000"/>
              </a:lnSpc>
              <a:buClr>
                <a:schemeClr val="folHlink"/>
              </a:buClr>
              <a:buSzPct val="70000"/>
              <a:defRPr/>
            </a:pPr>
            <a:r>
              <a:rPr lang="en-US" sz="1941" dirty="0">
                <a:solidFill>
                  <a:srgbClr val="333333"/>
                </a:solidFill>
                <a:latin typeface="Corbel" panose="020B0503020204020204" pitchFamily="34" charset="0"/>
                <a:cs typeface="Arial" pitchFamily="34" charset="0"/>
              </a:rPr>
              <a:t>This leader is the kind of leader that others should aspire to become.</a:t>
            </a:r>
          </a:p>
        </p:txBody>
      </p:sp>
      <p:sp>
        <p:nvSpPr>
          <p:cNvPr id="15" name="Text Box 11"/>
          <p:cNvSpPr txBox="1">
            <a:spLocks noChangeArrowheads="1"/>
          </p:cNvSpPr>
          <p:nvPr/>
        </p:nvSpPr>
        <p:spPr bwMode="auto">
          <a:xfrm>
            <a:off x="7638637" y="4120569"/>
            <a:ext cx="3185880" cy="639940"/>
          </a:xfrm>
          <a:prstGeom prst="rect">
            <a:avLst/>
          </a:prstGeom>
          <a:noFill/>
          <a:ln w="9525" algn="ctr">
            <a:noFill/>
            <a:miter lim="800000"/>
            <a:headEnd/>
            <a:tailEnd/>
          </a:ln>
          <a:effectLst/>
        </p:spPr>
        <p:txBody>
          <a:bodyPr wrap="square" lIns="71771" tIns="35888" rIns="71771" bIns="35888">
            <a:spAutoFit/>
          </a:bodyPr>
          <a:lstStyle/>
          <a:p>
            <a:pPr eaLnBrk="0" hangingPunct="0">
              <a:lnSpc>
                <a:spcPct val="95000"/>
              </a:lnSpc>
              <a:buClr>
                <a:schemeClr val="folHlink"/>
              </a:buClr>
              <a:buSzPct val="70000"/>
              <a:defRPr/>
            </a:pPr>
            <a:r>
              <a:rPr lang="en-US" sz="1941" dirty="0">
                <a:solidFill>
                  <a:srgbClr val="333333"/>
                </a:solidFill>
                <a:latin typeface="Corbel" panose="020B0503020204020204" pitchFamily="34" charset="0"/>
                <a:cs typeface="Arial" pitchFamily="34" charset="0"/>
              </a:rPr>
              <a:t>This leader’s leadership helps this organization to thrive.</a:t>
            </a:r>
          </a:p>
        </p:txBody>
      </p:sp>
      <p:sp>
        <p:nvSpPr>
          <p:cNvPr id="16" name="AutoShape 13"/>
          <p:cNvSpPr>
            <a:spLocks noChangeArrowheads="1"/>
          </p:cNvSpPr>
          <p:nvPr/>
        </p:nvSpPr>
        <p:spPr bwMode="auto">
          <a:xfrm>
            <a:off x="7171765" y="4250270"/>
            <a:ext cx="352846" cy="361950"/>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89718" tIns="44860" rIns="89718" bIns="44860" anchor="ctr"/>
          <a:lstStyle/>
          <a:p>
            <a:pPr>
              <a:defRPr/>
            </a:pPr>
            <a:endParaRPr lang="en-US" sz="1588" dirty="0">
              <a:latin typeface="Corbel Regular" charset="0"/>
            </a:endParaRPr>
          </a:p>
        </p:txBody>
      </p:sp>
      <p:sp>
        <p:nvSpPr>
          <p:cNvPr id="17" name="Rectangle 14"/>
          <p:cNvSpPr>
            <a:spLocks noChangeArrowheads="1"/>
          </p:cNvSpPr>
          <p:nvPr/>
        </p:nvSpPr>
        <p:spPr bwMode="auto">
          <a:xfrm>
            <a:off x="7239579" y="4107574"/>
            <a:ext cx="436017" cy="665439"/>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none" lIns="0" tIns="0" rIns="0" bIns="0" anchor="ctr" anchorCtr="1">
            <a:spAutoFit/>
          </a:bodyPr>
          <a:lstStyle/>
          <a:p>
            <a:r>
              <a:rPr lang="en-US" sz="4324" dirty="0">
                <a:solidFill>
                  <a:schemeClr val="accent4"/>
                </a:solidFill>
                <a:latin typeface="Wingdings" pitchFamily="2" charset="2"/>
              </a:rPr>
              <a:t>ü</a:t>
            </a:r>
          </a:p>
        </p:txBody>
      </p:sp>
      <p:sp>
        <p:nvSpPr>
          <p:cNvPr id="18" name="Text Box 17"/>
          <p:cNvSpPr txBox="1">
            <a:spLocks noChangeArrowheads="1"/>
          </p:cNvSpPr>
          <p:nvPr/>
        </p:nvSpPr>
        <p:spPr bwMode="auto">
          <a:xfrm>
            <a:off x="7638630" y="3265044"/>
            <a:ext cx="3185887" cy="639940"/>
          </a:xfrm>
          <a:prstGeom prst="rect">
            <a:avLst/>
          </a:prstGeom>
          <a:noFill/>
          <a:ln w="9525" algn="ctr">
            <a:noFill/>
            <a:miter lim="800000"/>
            <a:headEnd/>
            <a:tailEnd/>
          </a:ln>
          <a:effectLst/>
        </p:spPr>
        <p:txBody>
          <a:bodyPr wrap="square" lIns="71771" tIns="35888" rIns="71771" bIns="35888">
            <a:spAutoFit/>
          </a:bodyPr>
          <a:lstStyle/>
          <a:p>
            <a:pPr eaLnBrk="0" hangingPunct="0">
              <a:lnSpc>
                <a:spcPct val="95000"/>
              </a:lnSpc>
              <a:buClr>
                <a:schemeClr val="folHlink"/>
              </a:buClr>
              <a:buSzPct val="70000"/>
              <a:defRPr/>
            </a:pPr>
            <a:r>
              <a:rPr lang="en-US" sz="1941" dirty="0">
                <a:solidFill>
                  <a:srgbClr val="333333"/>
                </a:solidFill>
                <a:latin typeface="Corbel" panose="020B0503020204020204" pitchFamily="34" charset="0"/>
                <a:cs typeface="Arial" pitchFamily="34" charset="0"/>
              </a:rPr>
              <a:t>This leader is an example of an ideal leader.</a:t>
            </a:r>
          </a:p>
        </p:txBody>
      </p:sp>
      <p:sp>
        <p:nvSpPr>
          <p:cNvPr id="19" name="AutoShape 19"/>
          <p:cNvSpPr>
            <a:spLocks noChangeArrowheads="1"/>
          </p:cNvSpPr>
          <p:nvPr/>
        </p:nvSpPr>
        <p:spPr bwMode="auto">
          <a:xfrm>
            <a:off x="7171765" y="3376211"/>
            <a:ext cx="352846" cy="361950"/>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89718" tIns="44860" rIns="89718" bIns="44860" anchor="ctr"/>
          <a:lstStyle/>
          <a:p>
            <a:pPr>
              <a:defRPr/>
            </a:pPr>
            <a:endParaRPr lang="en-US" sz="1588" dirty="0">
              <a:latin typeface="Corbel Regular" charset="0"/>
            </a:endParaRPr>
          </a:p>
        </p:txBody>
      </p:sp>
      <p:sp>
        <p:nvSpPr>
          <p:cNvPr id="20" name="Rectangle 20"/>
          <p:cNvSpPr>
            <a:spLocks noChangeArrowheads="1"/>
          </p:cNvSpPr>
          <p:nvPr/>
        </p:nvSpPr>
        <p:spPr bwMode="auto">
          <a:xfrm>
            <a:off x="7239579" y="3233515"/>
            <a:ext cx="436017" cy="665439"/>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none" lIns="0" tIns="0" rIns="0" bIns="0" anchor="ctr" anchorCtr="1">
            <a:spAutoFit/>
          </a:bodyPr>
          <a:lstStyle/>
          <a:p>
            <a:r>
              <a:rPr lang="en-US" sz="4324" dirty="0">
                <a:solidFill>
                  <a:schemeClr val="accent4"/>
                </a:solidFill>
                <a:latin typeface="Wingdings" pitchFamily="2" charset="2"/>
              </a:rPr>
              <a:t>ü</a:t>
            </a:r>
          </a:p>
        </p:txBody>
      </p:sp>
      <p:sp>
        <p:nvSpPr>
          <p:cNvPr id="21" name="AutoShape 22"/>
          <p:cNvSpPr>
            <a:spLocks noChangeArrowheads="1"/>
          </p:cNvSpPr>
          <p:nvPr/>
        </p:nvSpPr>
        <p:spPr bwMode="auto">
          <a:xfrm>
            <a:off x="7171765" y="2351461"/>
            <a:ext cx="352846" cy="361950"/>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89718" tIns="44860" rIns="89718" bIns="44860" anchor="ctr"/>
          <a:lstStyle/>
          <a:p>
            <a:pPr>
              <a:defRPr/>
            </a:pPr>
            <a:endParaRPr lang="en-US" sz="1588" dirty="0">
              <a:latin typeface="Corbel Regular" charset="0"/>
            </a:endParaRPr>
          </a:p>
        </p:txBody>
      </p:sp>
      <p:sp>
        <p:nvSpPr>
          <p:cNvPr id="22" name="Rectangle 23"/>
          <p:cNvSpPr>
            <a:spLocks noChangeArrowheads="1"/>
          </p:cNvSpPr>
          <p:nvPr/>
        </p:nvSpPr>
        <p:spPr bwMode="auto">
          <a:xfrm>
            <a:off x="7207206" y="2216404"/>
            <a:ext cx="436017" cy="665439"/>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none" lIns="0" tIns="0" rIns="0" bIns="0" anchor="ctr" anchorCtr="1">
            <a:spAutoFit/>
          </a:bodyPr>
          <a:lstStyle/>
          <a:p>
            <a:r>
              <a:rPr lang="en-US" sz="4324" dirty="0">
                <a:solidFill>
                  <a:schemeClr val="accent4"/>
                </a:solidFill>
                <a:latin typeface="Wingdings" pitchFamily="2" charset="2"/>
              </a:rPr>
              <a:t>ü</a:t>
            </a:r>
          </a:p>
        </p:txBody>
      </p:sp>
      <p:sp>
        <p:nvSpPr>
          <p:cNvPr id="23" name="AutoShape 25"/>
          <p:cNvSpPr>
            <a:spLocks noChangeArrowheads="1"/>
          </p:cNvSpPr>
          <p:nvPr/>
        </p:nvSpPr>
        <p:spPr bwMode="auto">
          <a:xfrm>
            <a:off x="7171765" y="1326184"/>
            <a:ext cx="352846" cy="361950"/>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89718" tIns="44860" rIns="89718" bIns="44860" anchor="ctr"/>
          <a:lstStyle/>
          <a:p>
            <a:pPr>
              <a:defRPr/>
            </a:pPr>
            <a:endParaRPr lang="en-US" sz="1588" dirty="0">
              <a:latin typeface="Corbel Regular" charset="0"/>
            </a:endParaRPr>
          </a:p>
        </p:txBody>
      </p:sp>
      <p:sp>
        <p:nvSpPr>
          <p:cNvPr id="24" name="Rectangle 26"/>
          <p:cNvSpPr>
            <a:spLocks noChangeArrowheads="1"/>
          </p:cNvSpPr>
          <p:nvPr/>
        </p:nvSpPr>
        <p:spPr bwMode="auto">
          <a:xfrm>
            <a:off x="7218008" y="1183488"/>
            <a:ext cx="436017" cy="665439"/>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none" lIns="0" tIns="0" rIns="0" bIns="0" anchor="ctr" anchorCtr="1">
            <a:spAutoFit/>
          </a:bodyPr>
          <a:lstStyle/>
          <a:p>
            <a:r>
              <a:rPr lang="en-US" sz="4324" dirty="0">
                <a:solidFill>
                  <a:schemeClr val="accent4"/>
                </a:solidFill>
                <a:latin typeface="Wingdings" pitchFamily="2" charset="2"/>
              </a:rPr>
              <a:t>ü</a:t>
            </a:r>
          </a:p>
        </p:txBody>
      </p:sp>
      <p:sp>
        <p:nvSpPr>
          <p:cNvPr id="25" name="Text Box 29"/>
          <p:cNvSpPr txBox="1">
            <a:spLocks noChangeArrowheads="1"/>
          </p:cNvSpPr>
          <p:nvPr/>
        </p:nvSpPr>
        <p:spPr bwMode="auto">
          <a:xfrm>
            <a:off x="7638631" y="5042649"/>
            <a:ext cx="3185880" cy="639940"/>
          </a:xfrm>
          <a:prstGeom prst="rect">
            <a:avLst/>
          </a:prstGeom>
          <a:noFill/>
          <a:ln w="9525" algn="ctr">
            <a:noFill/>
            <a:miter lim="800000"/>
            <a:headEnd/>
            <a:tailEnd/>
          </a:ln>
          <a:effectLst/>
        </p:spPr>
        <p:txBody>
          <a:bodyPr wrap="square" lIns="71771" tIns="35888" rIns="71771" bIns="35888">
            <a:spAutoFit/>
          </a:bodyPr>
          <a:lstStyle/>
          <a:p>
            <a:pPr eaLnBrk="0" hangingPunct="0">
              <a:lnSpc>
                <a:spcPct val="95000"/>
              </a:lnSpc>
              <a:buClr>
                <a:schemeClr val="folHlink"/>
              </a:buClr>
              <a:buSzPct val="70000"/>
              <a:defRPr/>
            </a:pPr>
            <a:r>
              <a:rPr lang="en-US" sz="1941" dirty="0">
                <a:solidFill>
                  <a:srgbClr val="333333"/>
                </a:solidFill>
                <a:latin typeface="Corbel" panose="020B0503020204020204" pitchFamily="34" charset="0"/>
                <a:cs typeface="Arial" pitchFamily="34" charset="0"/>
              </a:rPr>
              <a:t>Overall, this leader provides very effective leadership.</a:t>
            </a:r>
          </a:p>
        </p:txBody>
      </p:sp>
      <p:sp>
        <p:nvSpPr>
          <p:cNvPr id="26" name="AutoShape 31"/>
          <p:cNvSpPr>
            <a:spLocks noChangeArrowheads="1"/>
          </p:cNvSpPr>
          <p:nvPr/>
        </p:nvSpPr>
        <p:spPr bwMode="auto">
          <a:xfrm>
            <a:off x="7171765" y="5124328"/>
            <a:ext cx="352846" cy="361950"/>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89718" tIns="44860" rIns="89718" bIns="44860" anchor="ctr"/>
          <a:lstStyle/>
          <a:p>
            <a:pPr>
              <a:defRPr/>
            </a:pPr>
            <a:endParaRPr lang="en-US" sz="1588" dirty="0">
              <a:latin typeface="Corbel Regular" charset="0"/>
            </a:endParaRPr>
          </a:p>
        </p:txBody>
      </p:sp>
      <p:sp>
        <p:nvSpPr>
          <p:cNvPr id="27" name="Rectangle 32"/>
          <p:cNvSpPr>
            <a:spLocks noChangeArrowheads="1"/>
          </p:cNvSpPr>
          <p:nvPr/>
        </p:nvSpPr>
        <p:spPr bwMode="auto">
          <a:xfrm>
            <a:off x="7239579" y="4981633"/>
            <a:ext cx="436017" cy="665439"/>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none" lIns="0" tIns="0" rIns="0" bIns="0" anchor="ctr" anchorCtr="1">
            <a:spAutoFit/>
          </a:bodyPr>
          <a:lstStyle/>
          <a:p>
            <a:r>
              <a:rPr lang="en-US" sz="4324" dirty="0">
                <a:solidFill>
                  <a:schemeClr val="accent4"/>
                </a:solidFill>
                <a:latin typeface="Wingdings" pitchFamily="2" charset="2"/>
              </a:rPr>
              <a:t>ü</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173" y="968463"/>
            <a:ext cx="5036928" cy="5042649"/>
          </a:xfrm>
          <a:prstGeom prst="rect">
            <a:avLst/>
          </a:prstGeom>
        </p:spPr>
      </p:pic>
      <p:sp>
        <p:nvSpPr>
          <p:cNvPr id="3" name="TextBox 2"/>
          <p:cNvSpPr txBox="1"/>
          <p:nvPr/>
        </p:nvSpPr>
        <p:spPr>
          <a:xfrm>
            <a:off x="5677830" y="3075203"/>
            <a:ext cx="914400" cy="369332"/>
          </a:xfrm>
          <a:prstGeom prst="rect">
            <a:avLst/>
          </a:prstGeom>
          <a:noFill/>
        </p:spPr>
        <p:txBody>
          <a:bodyPr wrap="square" rtlCol="0">
            <a:spAutoFit/>
          </a:bodyPr>
          <a:lstStyle/>
          <a:p>
            <a:pPr algn="ctr"/>
            <a:r>
              <a:rPr lang="en-US" dirty="0">
                <a:solidFill>
                  <a:schemeClr val="accent4"/>
                </a:solidFill>
              </a:rPr>
              <a:t>0.80</a:t>
            </a:r>
          </a:p>
        </p:txBody>
      </p:sp>
      <p:sp>
        <p:nvSpPr>
          <p:cNvPr id="29" name="TextBox 28"/>
          <p:cNvSpPr txBox="1"/>
          <p:nvPr/>
        </p:nvSpPr>
        <p:spPr>
          <a:xfrm>
            <a:off x="5551035" y="2613367"/>
            <a:ext cx="914400" cy="369332"/>
          </a:xfrm>
          <a:prstGeom prst="rect">
            <a:avLst/>
          </a:prstGeom>
          <a:noFill/>
        </p:spPr>
        <p:txBody>
          <a:bodyPr wrap="square" rtlCol="0">
            <a:spAutoFit/>
          </a:bodyPr>
          <a:lstStyle/>
          <a:p>
            <a:pPr algn="ctr"/>
            <a:r>
              <a:rPr lang="en-US" dirty="0">
                <a:solidFill>
                  <a:schemeClr val="accent4"/>
                </a:solidFill>
              </a:rPr>
              <a:t>0.79</a:t>
            </a:r>
          </a:p>
        </p:txBody>
      </p:sp>
      <p:sp>
        <p:nvSpPr>
          <p:cNvPr id="30" name="TextBox 29"/>
          <p:cNvSpPr txBox="1"/>
          <p:nvPr/>
        </p:nvSpPr>
        <p:spPr>
          <a:xfrm>
            <a:off x="5382063" y="2166795"/>
            <a:ext cx="914400" cy="369332"/>
          </a:xfrm>
          <a:prstGeom prst="rect">
            <a:avLst/>
          </a:prstGeom>
          <a:noFill/>
        </p:spPr>
        <p:txBody>
          <a:bodyPr wrap="square" rtlCol="0">
            <a:spAutoFit/>
          </a:bodyPr>
          <a:lstStyle/>
          <a:p>
            <a:pPr algn="ctr"/>
            <a:r>
              <a:rPr lang="en-US" dirty="0">
                <a:solidFill>
                  <a:schemeClr val="accent4"/>
                </a:solidFill>
              </a:rPr>
              <a:t>0.81</a:t>
            </a:r>
          </a:p>
        </p:txBody>
      </p:sp>
      <p:sp>
        <p:nvSpPr>
          <p:cNvPr id="31" name="TextBox 30"/>
          <p:cNvSpPr txBox="1"/>
          <p:nvPr/>
        </p:nvSpPr>
        <p:spPr>
          <a:xfrm>
            <a:off x="5090476" y="1799599"/>
            <a:ext cx="914400" cy="369332"/>
          </a:xfrm>
          <a:prstGeom prst="rect">
            <a:avLst/>
          </a:prstGeom>
          <a:noFill/>
        </p:spPr>
        <p:txBody>
          <a:bodyPr wrap="square" rtlCol="0">
            <a:spAutoFit/>
          </a:bodyPr>
          <a:lstStyle/>
          <a:p>
            <a:pPr algn="ctr"/>
            <a:r>
              <a:rPr lang="en-US" dirty="0">
                <a:solidFill>
                  <a:schemeClr val="accent4"/>
                </a:solidFill>
              </a:rPr>
              <a:t>0.87</a:t>
            </a:r>
          </a:p>
        </p:txBody>
      </p:sp>
      <p:sp>
        <p:nvSpPr>
          <p:cNvPr id="32" name="TextBox 31"/>
          <p:cNvSpPr txBox="1"/>
          <p:nvPr/>
        </p:nvSpPr>
        <p:spPr>
          <a:xfrm>
            <a:off x="5652553" y="3607032"/>
            <a:ext cx="914400" cy="369332"/>
          </a:xfrm>
          <a:prstGeom prst="rect">
            <a:avLst/>
          </a:prstGeom>
          <a:noFill/>
        </p:spPr>
        <p:txBody>
          <a:bodyPr wrap="square" rtlCol="0">
            <a:spAutoFit/>
          </a:bodyPr>
          <a:lstStyle/>
          <a:p>
            <a:pPr algn="ctr"/>
            <a:r>
              <a:rPr lang="en-US" dirty="0">
                <a:solidFill>
                  <a:schemeClr val="accent4"/>
                </a:solidFill>
              </a:rPr>
              <a:t>–0.11</a:t>
            </a:r>
          </a:p>
        </p:txBody>
      </p:sp>
      <p:sp>
        <p:nvSpPr>
          <p:cNvPr id="33" name="TextBox 32"/>
          <p:cNvSpPr txBox="1"/>
          <p:nvPr/>
        </p:nvSpPr>
        <p:spPr>
          <a:xfrm>
            <a:off x="5402390" y="4158894"/>
            <a:ext cx="914400" cy="369332"/>
          </a:xfrm>
          <a:prstGeom prst="rect">
            <a:avLst/>
          </a:prstGeom>
          <a:noFill/>
        </p:spPr>
        <p:txBody>
          <a:bodyPr wrap="square" rtlCol="0">
            <a:spAutoFit/>
          </a:bodyPr>
          <a:lstStyle/>
          <a:p>
            <a:pPr algn="ctr"/>
            <a:r>
              <a:rPr lang="en-US" dirty="0">
                <a:solidFill>
                  <a:schemeClr val="accent4"/>
                </a:solidFill>
              </a:rPr>
              <a:t>–0.19</a:t>
            </a:r>
          </a:p>
        </p:txBody>
      </p:sp>
      <p:sp>
        <p:nvSpPr>
          <p:cNvPr id="34" name="TextBox 33"/>
          <p:cNvSpPr txBox="1"/>
          <p:nvPr/>
        </p:nvSpPr>
        <p:spPr>
          <a:xfrm>
            <a:off x="5090476" y="4680571"/>
            <a:ext cx="914400" cy="369332"/>
          </a:xfrm>
          <a:prstGeom prst="rect">
            <a:avLst/>
          </a:prstGeom>
          <a:noFill/>
        </p:spPr>
        <p:txBody>
          <a:bodyPr wrap="square" rtlCol="0">
            <a:spAutoFit/>
          </a:bodyPr>
          <a:lstStyle/>
          <a:p>
            <a:pPr algn="ctr"/>
            <a:r>
              <a:rPr lang="en-US" dirty="0">
                <a:solidFill>
                  <a:schemeClr val="accent4"/>
                </a:solidFill>
              </a:rPr>
              <a:t>–0.47</a:t>
            </a:r>
          </a:p>
        </p:txBody>
      </p:sp>
      <p:sp>
        <p:nvSpPr>
          <p:cNvPr id="35" name="TextBox 34"/>
          <p:cNvSpPr txBox="1"/>
          <p:nvPr/>
        </p:nvSpPr>
        <p:spPr>
          <a:xfrm>
            <a:off x="4540742" y="5085002"/>
            <a:ext cx="914400" cy="369332"/>
          </a:xfrm>
          <a:prstGeom prst="rect">
            <a:avLst/>
          </a:prstGeom>
          <a:noFill/>
        </p:spPr>
        <p:txBody>
          <a:bodyPr wrap="square" rtlCol="0">
            <a:spAutoFit/>
          </a:bodyPr>
          <a:lstStyle/>
          <a:p>
            <a:pPr algn="ctr"/>
            <a:r>
              <a:rPr lang="en-US" dirty="0">
                <a:solidFill>
                  <a:schemeClr val="accent4"/>
                </a:solidFill>
              </a:rPr>
              <a:t>–0.50</a:t>
            </a:r>
          </a:p>
        </p:txBody>
      </p:sp>
      <p:sp>
        <p:nvSpPr>
          <p:cNvPr id="36" name="TextBox 35"/>
          <p:cNvSpPr txBox="1"/>
          <p:nvPr/>
        </p:nvSpPr>
        <p:spPr>
          <a:xfrm>
            <a:off x="4433207" y="3584964"/>
            <a:ext cx="914400" cy="369332"/>
          </a:xfrm>
          <a:prstGeom prst="rect">
            <a:avLst/>
          </a:prstGeom>
          <a:noFill/>
        </p:spPr>
        <p:txBody>
          <a:bodyPr wrap="square" rtlCol="0">
            <a:spAutoFit/>
          </a:bodyPr>
          <a:lstStyle/>
          <a:p>
            <a:pPr algn="ctr"/>
            <a:r>
              <a:rPr lang="en-US" dirty="0">
                <a:solidFill>
                  <a:schemeClr val="accent4"/>
                </a:solidFill>
              </a:rPr>
              <a:t>–0.43</a:t>
            </a:r>
          </a:p>
        </p:txBody>
      </p:sp>
      <p:sp>
        <p:nvSpPr>
          <p:cNvPr id="37" name="TextBox 36"/>
          <p:cNvSpPr txBox="1"/>
          <p:nvPr/>
        </p:nvSpPr>
        <p:spPr>
          <a:xfrm>
            <a:off x="4441413" y="3006879"/>
            <a:ext cx="914400" cy="369332"/>
          </a:xfrm>
          <a:prstGeom prst="rect">
            <a:avLst/>
          </a:prstGeom>
          <a:noFill/>
        </p:spPr>
        <p:txBody>
          <a:bodyPr wrap="square" rtlCol="0">
            <a:spAutoFit/>
          </a:bodyPr>
          <a:lstStyle/>
          <a:p>
            <a:pPr algn="ctr"/>
            <a:r>
              <a:rPr lang="en-US" dirty="0">
                <a:solidFill>
                  <a:schemeClr val="accent4"/>
                </a:solidFill>
              </a:rPr>
              <a:t>0.87</a:t>
            </a:r>
          </a:p>
        </p:txBody>
      </p:sp>
      <p:sp>
        <p:nvSpPr>
          <p:cNvPr id="38" name="TextBox 37"/>
          <p:cNvSpPr txBox="1"/>
          <p:nvPr/>
        </p:nvSpPr>
        <p:spPr>
          <a:xfrm>
            <a:off x="4579626" y="1513950"/>
            <a:ext cx="914400" cy="369332"/>
          </a:xfrm>
          <a:prstGeom prst="rect">
            <a:avLst/>
          </a:prstGeom>
          <a:noFill/>
        </p:spPr>
        <p:txBody>
          <a:bodyPr wrap="square" rtlCol="0">
            <a:spAutoFit/>
          </a:bodyPr>
          <a:lstStyle/>
          <a:p>
            <a:pPr algn="ctr"/>
            <a:r>
              <a:rPr lang="en-US" dirty="0">
                <a:solidFill>
                  <a:schemeClr val="accent4"/>
                </a:solidFill>
              </a:rPr>
              <a:t>0.62</a:t>
            </a:r>
          </a:p>
        </p:txBody>
      </p:sp>
      <p:sp>
        <p:nvSpPr>
          <p:cNvPr id="39" name="TextBox 38"/>
          <p:cNvSpPr txBox="1"/>
          <p:nvPr/>
        </p:nvSpPr>
        <p:spPr>
          <a:xfrm>
            <a:off x="4142744" y="1339909"/>
            <a:ext cx="914400" cy="369332"/>
          </a:xfrm>
          <a:prstGeom prst="rect">
            <a:avLst/>
          </a:prstGeom>
          <a:noFill/>
        </p:spPr>
        <p:txBody>
          <a:bodyPr wrap="square" rtlCol="0">
            <a:spAutoFit/>
          </a:bodyPr>
          <a:lstStyle/>
          <a:p>
            <a:pPr algn="ctr"/>
            <a:r>
              <a:rPr lang="en-US" dirty="0">
                <a:solidFill>
                  <a:schemeClr val="accent4"/>
                </a:solidFill>
              </a:rPr>
              <a:t>0.84</a:t>
            </a:r>
          </a:p>
        </p:txBody>
      </p:sp>
      <p:sp>
        <p:nvSpPr>
          <p:cNvPr id="40" name="TextBox 39"/>
          <p:cNvSpPr txBox="1"/>
          <p:nvPr/>
        </p:nvSpPr>
        <p:spPr>
          <a:xfrm>
            <a:off x="3612632" y="1308555"/>
            <a:ext cx="914400" cy="369332"/>
          </a:xfrm>
          <a:prstGeom prst="rect">
            <a:avLst/>
          </a:prstGeom>
          <a:noFill/>
        </p:spPr>
        <p:txBody>
          <a:bodyPr wrap="square" rtlCol="0">
            <a:spAutoFit/>
          </a:bodyPr>
          <a:lstStyle/>
          <a:p>
            <a:pPr algn="ctr"/>
            <a:r>
              <a:rPr lang="en-US" dirty="0">
                <a:solidFill>
                  <a:schemeClr val="accent4"/>
                </a:solidFill>
              </a:rPr>
              <a:t>0.76</a:t>
            </a:r>
          </a:p>
        </p:txBody>
      </p:sp>
      <p:sp>
        <p:nvSpPr>
          <p:cNvPr id="41" name="TextBox 40"/>
          <p:cNvSpPr txBox="1"/>
          <p:nvPr/>
        </p:nvSpPr>
        <p:spPr>
          <a:xfrm>
            <a:off x="3132981" y="1478903"/>
            <a:ext cx="914400" cy="369332"/>
          </a:xfrm>
          <a:prstGeom prst="rect">
            <a:avLst/>
          </a:prstGeom>
          <a:noFill/>
        </p:spPr>
        <p:txBody>
          <a:bodyPr wrap="square" rtlCol="0">
            <a:spAutoFit/>
          </a:bodyPr>
          <a:lstStyle/>
          <a:p>
            <a:pPr algn="ctr"/>
            <a:r>
              <a:rPr lang="en-US" dirty="0">
                <a:solidFill>
                  <a:schemeClr val="accent4"/>
                </a:solidFill>
              </a:rPr>
              <a:t>0.37</a:t>
            </a:r>
          </a:p>
        </p:txBody>
      </p:sp>
      <p:sp>
        <p:nvSpPr>
          <p:cNvPr id="42" name="TextBox 41"/>
          <p:cNvSpPr txBox="1"/>
          <p:nvPr/>
        </p:nvSpPr>
        <p:spPr>
          <a:xfrm>
            <a:off x="3877959" y="2532436"/>
            <a:ext cx="914400" cy="369332"/>
          </a:xfrm>
          <a:prstGeom prst="rect">
            <a:avLst/>
          </a:prstGeom>
          <a:noFill/>
        </p:spPr>
        <p:txBody>
          <a:bodyPr wrap="square" rtlCol="0">
            <a:spAutoFit/>
          </a:bodyPr>
          <a:lstStyle/>
          <a:p>
            <a:pPr algn="ctr"/>
            <a:r>
              <a:rPr lang="en-US" dirty="0">
                <a:solidFill>
                  <a:schemeClr val="accent4"/>
                </a:solidFill>
              </a:rPr>
              <a:t>0.85</a:t>
            </a:r>
          </a:p>
        </p:txBody>
      </p:sp>
      <p:sp>
        <p:nvSpPr>
          <p:cNvPr id="43" name="TextBox 42"/>
          <p:cNvSpPr txBox="1"/>
          <p:nvPr/>
        </p:nvSpPr>
        <p:spPr>
          <a:xfrm>
            <a:off x="3281079" y="2953052"/>
            <a:ext cx="914400" cy="369332"/>
          </a:xfrm>
          <a:prstGeom prst="rect">
            <a:avLst/>
          </a:prstGeom>
          <a:noFill/>
        </p:spPr>
        <p:txBody>
          <a:bodyPr wrap="square" rtlCol="0">
            <a:spAutoFit/>
          </a:bodyPr>
          <a:lstStyle/>
          <a:p>
            <a:pPr algn="ctr"/>
            <a:r>
              <a:rPr lang="en-US" dirty="0">
                <a:solidFill>
                  <a:schemeClr val="accent4"/>
                </a:solidFill>
              </a:rPr>
              <a:t>0.83</a:t>
            </a:r>
          </a:p>
        </p:txBody>
      </p:sp>
      <p:sp>
        <p:nvSpPr>
          <p:cNvPr id="44" name="TextBox 43"/>
          <p:cNvSpPr txBox="1"/>
          <p:nvPr/>
        </p:nvSpPr>
        <p:spPr>
          <a:xfrm>
            <a:off x="3296673" y="3603246"/>
            <a:ext cx="914400" cy="369332"/>
          </a:xfrm>
          <a:prstGeom prst="rect">
            <a:avLst/>
          </a:prstGeom>
          <a:noFill/>
        </p:spPr>
        <p:txBody>
          <a:bodyPr wrap="square" rtlCol="0">
            <a:spAutoFit/>
          </a:bodyPr>
          <a:lstStyle/>
          <a:p>
            <a:pPr algn="ctr"/>
            <a:r>
              <a:rPr lang="en-US" dirty="0">
                <a:solidFill>
                  <a:schemeClr val="accent4"/>
                </a:solidFill>
              </a:rPr>
              <a:t>–0.60</a:t>
            </a:r>
          </a:p>
        </p:txBody>
      </p:sp>
      <p:sp>
        <p:nvSpPr>
          <p:cNvPr id="45" name="TextBox 44"/>
          <p:cNvSpPr txBox="1"/>
          <p:nvPr/>
        </p:nvSpPr>
        <p:spPr>
          <a:xfrm>
            <a:off x="3807535" y="4035286"/>
            <a:ext cx="914400" cy="369332"/>
          </a:xfrm>
          <a:prstGeom prst="rect">
            <a:avLst/>
          </a:prstGeom>
          <a:noFill/>
        </p:spPr>
        <p:txBody>
          <a:bodyPr wrap="square" rtlCol="0">
            <a:spAutoFit/>
          </a:bodyPr>
          <a:lstStyle/>
          <a:p>
            <a:pPr algn="ctr"/>
            <a:r>
              <a:rPr lang="en-US" dirty="0">
                <a:solidFill>
                  <a:schemeClr val="accent4"/>
                </a:solidFill>
              </a:rPr>
              <a:t>–0.58</a:t>
            </a:r>
          </a:p>
        </p:txBody>
      </p:sp>
      <p:sp>
        <p:nvSpPr>
          <p:cNvPr id="46" name="TextBox 45"/>
          <p:cNvSpPr txBox="1"/>
          <p:nvPr/>
        </p:nvSpPr>
        <p:spPr>
          <a:xfrm>
            <a:off x="3810000" y="5225083"/>
            <a:ext cx="914400" cy="369332"/>
          </a:xfrm>
          <a:prstGeom prst="rect">
            <a:avLst/>
          </a:prstGeom>
          <a:noFill/>
        </p:spPr>
        <p:txBody>
          <a:bodyPr wrap="square" rtlCol="0">
            <a:spAutoFit/>
          </a:bodyPr>
          <a:lstStyle/>
          <a:p>
            <a:pPr algn="ctr"/>
            <a:r>
              <a:rPr lang="en-US" dirty="0">
                <a:solidFill>
                  <a:schemeClr val="accent4"/>
                </a:solidFill>
              </a:rPr>
              <a:t>–0.49</a:t>
            </a:r>
          </a:p>
        </p:txBody>
      </p:sp>
      <p:sp>
        <p:nvSpPr>
          <p:cNvPr id="47" name="TextBox 46"/>
          <p:cNvSpPr txBox="1"/>
          <p:nvPr/>
        </p:nvSpPr>
        <p:spPr>
          <a:xfrm>
            <a:off x="3163898" y="5085002"/>
            <a:ext cx="914400" cy="369332"/>
          </a:xfrm>
          <a:prstGeom prst="rect">
            <a:avLst/>
          </a:prstGeom>
          <a:noFill/>
        </p:spPr>
        <p:txBody>
          <a:bodyPr wrap="square" rtlCol="0">
            <a:spAutoFit/>
          </a:bodyPr>
          <a:lstStyle/>
          <a:p>
            <a:pPr algn="ctr"/>
            <a:r>
              <a:rPr lang="en-US" dirty="0">
                <a:solidFill>
                  <a:schemeClr val="accent4"/>
                </a:solidFill>
              </a:rPr>
              <a:t>–0.55</a:t>
            </a:r>
          </a:p>
        </p:txBody>
      </p:sp>
      <p:sp>
        <p:nvSpPr>
          <p:cNvPr id="48" name="TextBox 47"/>
          <p:cNvSpPr txBox="1"/>
          <p:nvPr/>
        </p:nvSpPr>
        <p:spPr>
          <a:xfrm>
            <a:off x="2675237" y="1761472"/>
            <a:ext cx="914400" cy="369332"/>
          </a:xfrm>
          <a:prstGeom prst="rect">
            <a:avLst/>
          </a:prstGeom>
          <a:noFill/>
        </p:spPr>
        <p:txBody>
          <a:bodyPr wrap="square" rtlCol="0">
            <a:spAutoFit/>
          </a:bodyPr>
          <a:lstStyle/>
          <a:p>
            <a:pPr algn="ctr"/>
            <a:r>
              <a:rPr lang="en-US" dirty="0">
                <a:solidFill>
                  <a:schemeClr val="accent4"/>
                </a:solidFill>
              </a:rPr>
              <a:t>0.82</a:t>
            </a:r>
          </a:p>
        </p:txBody>
      </p:sp>
      <p:sp>
        <p:nvSpPr>
          <p:cNvPr id="49" name="TextBox 48"/>
          <p:cNvSpPr txBox="1"/>
          <p:nvPr/>
        </p:nvSpPr>
        <p:spPr>
          <a:xfrm>
            <a:off x="2324620" y="2107899"/>
            <a:ext cx="914400" cy="369332"/>
          </a:xfrm>
          <a:prstGeom prst="rect">
            <a:avLst/>
          </a:prstGeom>
          <a:noFill/>
        </p:spPr>
        <p:txBody>
          <a:bodyPr wrap="square" rtlCol="0">
            <a:spAutoFit/>
          </a:bodyPr>
          <a:lstStyle/>
          <a:p>
            <a:pPr algn="ctr"/>
            <a:r>
              <a:rPr lang="en-US" dirty="0">
                <a:solidFill>
                  <a:schemeClr val="accent4"/>
                </a:solidFill>
              </a:rPr>
              <a:t>0.89</a:t>
            </a:r>
          </a:p>
        </p:txBody>
      </p:sp>
      <p:sp>
        <p:nvSpPr>
          <p:cNvPr id="50" name="TextBox 49"/>
          <p:cNvSpPr txBox="1"/>
          <p:nvPr/>
        </p:nvSpPr>
        <p:spPr>
          <a:xfrm>
            <a:off x="2107595" y="2588582"/>
            <a:ext cx="914400" cy="369332"/>
          </a:xfrm>
          <a:prstGeom prst="rect">
            <a:avLst/>
          </a:prstGeom>
          <a:noFill/>
        </p:spPr>
        <p:txBody>
          <a:bodyPr wrap="square" rtlCol="0">
            <a:spAutoFit/>
          </a:bodyPr>
          <a:lstStyle/>
          <a:p>
            <a:pPr algn="ctr"/>
            <a:r>
              <a:rPr lang="en-US" dirty="0">
                <a:solidFill>
                  <a:schemeClr val="accent4"/>
                </a:solidFill>
              </a:rPr>
              <a:t>0.82</a:t>
            </a:r>
          </a:p>
        </p:txBody>
      </p:sp>
      <p:sp>
        <p:nvSpPr>
          <p:cNvPr id="51" name="TextBox 50"/>
          <p:cNvSpPr txBox="1"/>
          <p:nvPr/>
        </p:nvSpPr>
        <p:spPr>
          <a:xfrm>
            <a:off x="1958769" y="3048848"/>
            <a:ext cx="914400" cy="369332"/>
          </a:xfrm>
          <a:prstGeom prst="rect">
            <a:avLst/>
          </a:prstGeom>
          <a:noFill/>
        </p:spPr>
        <p:txBody>
          <a:bodyPr wrap="square" rtlCol="0">
            <a:spAutoFit/>
          </a:bodyPr>
          <a:lstStyle/>
          <a:p>
            <a:pPr algn="ctr"/>
            <a:r>
              <a:rPr lang="en-US" dirty="0">
                <a:solidFill>
                  <a:schemeClr val="accent4"/>
                </a:solidFill>
              </a:rPr>
              <a:t>0.65</a:t>
            </a:r>
          </a:p>
        </p:txBody>
      </p:sp>
      <p:sp>
        <p:nvSpPr>
          <p:cNvPr id="52" name="TextBox 51"/>
          <p:cNvSpPr txBox="1"/>
          <p:nvPr/>
        </p:nvSpPr>
        <p:spPr>
          <a:xfrm>
            <a:off x="2607010" y="4708167"/>
            <a:ext cx="914400" cy="369332"/>
          </a:xfrm>
          <a:prstGeom prst="rect">
            <a:avLst/>
          </a:prstGeom>
          <a:noFill/>
        </p:spPr>
        <p:txBody>
          <a:bodyPr wrap="square" rtlCol="0">
            <a:spAutoFit/>
          </a:bodyPr>
          <a:lstStyle/>
          <a:p>
            <a:pPr algn="ctr"/>
            <a:r>
              <a:rPr lang="en-US" dirty="0">
                <a:solidFill>
                  <a:schemeClr val="accent4"/>
                </a:solidFill>
              </a:rPr>
              <a:t>–0.66</a:t>
            </a:r>
          </a:p>
        </p:txBody>
      </p:sp>
      <p:sp>
        <p:nvSpPr>
          <p:cNvPr id="53" name="TextBox 52"/>
          <p:cNvSpPr txBox="1"/>
          <p:nvPr/>
        </p:nvSpPr>
        <p:spPr>
          <a:xfrm>
            <a:off x="2255443" y="4186815"/>
            <a:ext cx="914400" cy="369332"/>
          </a:xfrm>
          <a:prstGeom prst="rect">
            <a:avLst/>
          </a:prstGeom>
          <a:noFill/>
        </p:spPr>
        <p:txBody>
          <a:bodyPr wrap="square" rtlCol="0">
            <a:spAutoFit/>
          </a:bodyPr>
          <a:lstStyle/>
          <a:p>
            <a:pPr algn="ctr"/>
            <a:r>
              <a:rPr lang="en-US" dirty="0">
                <a:solidFill>
                  <a:schemeClr val="accent4"/>
                </a:solidFill>
              </a:rPr>
              <a:t>–0.38</a:t>
            </a:r>
          </a:p>
        </p:txBody>
      </p:sp>
      <p:sp>
        <p:nvSpPr>
          <p:cNvPr id="54" name="TextBox 53"/>
          <p:cNvSpPr txBox="1"/>
          <p:nvPr/>
        </p:nvSpPr>
        <p:spPr>
          <a:xfrm>
            <a:off x="2025313" y="3582552"/>
            <a:ext cx="914400" cy="369332"/>
          </a:xfrm>
          <a:prstGeom prst="rect">
            <a:avLst/>
          </a:prstGeom>
          <a:noFill/>
        </p:spPr>
        <p:txBody>
          <a:bodyPr wrap="square" rtlCol="0">
            <a:spAutoFit/>
          </a:bodyPr>
          <a:lstStyle/>
          <a:p>
            <a:pPr algn="ctr"/>
            <a:r>
              <a:rPr lang="en-US" dirty="0">
                <a:solidFill>
                  <a:schemeClr val="accent4"/>
                </a:solidFill>
              </a:rPr>
              <a:t>–0.33</a:t>
            </a:r>
          </a:p>
        </p:txBody>
      </p:sp>
    </p:spTree>
    <p:extLst>
      <p:ext uri="{BB962C8B-B14F-4D97-AF65-F5344CB8AC3E}">
        <p14:creationId xmlns:p14="http://schemas.microsoft.com/office/powerpoint/2010/main" val="191902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sz="2800" dirty="0">
                <a:ea typeface="ＭＳ Ｐゴシック" charset="-128"/>
                <a:cs typeface="ＭＳ Ｐゴシック" charset="-128"/>
              </a:rPr>
              <a:t>LCP-ME – Correlations to Leadership Effectiveness &amp; Inner Circle Dimensions</a:t>
            </a:r>
            <a:endParaRPr lang="en-US" sz="2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393"/>
          <a:stretch/>
        </p:blipFill>
        <p:spPr>
          <a:xfrm>
            <a:off x="2106202" y="938504"/>
            <a:ext cx="8650841" cy="5154071"/>
          </a:xfrm>
          <a:prstGeom prst="rect">
            <a:avLst/>
          </a:prstGeom>
        </p:spPr>
      </p:pic>
      <p:sp>
        <p:nvSpPr>
          <p:cNvPr id="7" name="Rectangle 6">
            <a:extLst>
              <a:ext uri="{FF2B5EF4-FFF2-40B4-BE49-F238E27FC236}">
                <a16:creationId xmlns:a16="http://schemas.microsoft.com/office/drawing/2014/main" id="{6374BEFB-79BA-0D4B-B3D5-8D571010AD0E}"/>
              </a:ext>
            </a:extLst>
          </p:cNvPr>
          <p:cNvSpPr/>
          <p:nvPr/>
        </p:nvSpPr>
        <p:spPr>
          <a:xfrm>
            <a:off x="9215919" y="5280917"/>
            <a:ext cx="1643865" cy="832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2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0E4C-7497-674A-9384-62FF991E2B6E}"/>
              </a:ext>
            </a:extLst>
          </p:cNvPr>
          <p:cNvSpPr>
            <a:spLocks noGrp="1"/>
          </p:cNvSpPr>
          <p:nvPr>
            <p:ph type="title"/>
          </p:nvPr>
        </p:nvSpPr>
        <p:spPr>
          <a:xfrm>
            <a:off x="6594549" y="3892908"/>
            <a:ext cx="5048102" cy="1074163"/>
          </a:xfrm>
        </p:spPr>
        <p:txBody>
          <a:bodyPr/>
          <a:lstStyle/>
          <a:p>
            <a:r>
              <a:rPr lang="en-US" dirty="0"/>
              <a:t>Deeper Dive</a:t>
            </a:r>
          </a:p>
        </p:txBody>
      </p:sp>
      <p:pic>
        <p:nvPicPr>
          <p:cNvPr id="3" name="Picture 2">
            <a:extLst>
              <a:ext uri="{FF2B5EF4-FFF2-40B4-BE49-F238E27FC236}">
                <a16:creationId xmlns:a16="http://schemas.microsoft.com/office/drawing/2014/main" id="{35DBD7A3-0FBE-8747-A4F1-9D9F98388CC3}"/>
              </a:ext>
            </a:extLst>
          </p:cNvPr>
          <p:cNvPicPr>
            <a:picLocks noChangeAspect="1"/>
          </p:cNvPicPr>
          <p:nvPr/>
        </p:nvPicPr>
        <p:blipFill rotWithShape="1">
          <a:blip r:embed="rId3">
            <a:extLst>
              <a:ext uri="{28A0092B-C50C-407E-A947-70E740481C1C}">
                <a14:useLocalDpi xmlns:a14="http://schemas.microsoft.com/office/drawing/2010/main" val="0"/>
              </a:ext>
            </a:extLst>
          </a:blip>
          <a:srcRect l="30183" t="24075"/>
          <a:stretch/>
        </p:blipFill>
        <p:spPr>
          <a:xfrm>
            <a:off x="0" y="0"/>
            <a:ext cx="6186806" cy="6738670"/>
          </a:xfrm>
          <a:prstGeom prst="rect">
            <a:avLst/>
          </a:prstGeom>
        </p:spPr>
      </p:pic>
      <p:pic>
        <p:nvPicPr>
          <p:cNvPr id="5" name="Picture 4">
            <a:extLst>
              <a:ext uri="{FF2B5EF4-FFF2-40B4-BE49-F238E27FC236}">
                <a16:creationId xmlns:a16="http://schemas.microsoft.com/office/drawing/2014/main" id="{ED155DFC-4383-084D-9C8F-A7EEFDF0ED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3028" y="1831182"/>
            <a:ext cx="4673937" cy="1761446"/>
          </a:xfrm>
          <a:prstGeom prst="rect">
            <a:avLst/>
          </a:prstGeom>
        </p:spPr>
      </p:pic>
    </p:spTree>
    <p:extLst>
      <p:ext uri="{BB962C8B-B14F-4D97-AF65-F5344CB8AC3E}">
        <p14:creationId xmlns:p14="http://schemas.microsoft.com/office/powerpoint/2010/main" val="410607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360º Benefits</a:t>
            </a:r>
          </a:p>
        </p:txBody>
      </p:sp>
      <p:sp>
        <p:nvSpPr>
          <p:cNvPr id="3" name="Content Placeholder 2"/>
          <p:cNvSpPr>
            <a:spLocks noGrp="1"/>
          </p:cNvSpPr>
          <p:nvPr>
            <p:ph idx="1"/>
          </p:nvPr>
        </p:nvSpPr>
        <p:spPr>
          <a:xfrm>
            <a:off x="3276600" y="1752601"/>
            <a:ext cx="5638800" cy="3886201"/>
          </a:xfrm>
        </p:spPr>
        <p:txBody>
          <a:bodyPr>
            <a:normAutofit/>
          </a:bodyPr>
          <a:lstStyle/>
          <a:p>
            <a:pPr>
              <a:lnSpc>
                <a:spcPct val="90000"/>
              </a:lnSpc>
            </a:pPr>
            <a:r>
              <a:rPr lang="en-US" dirty="0">
                <a:latin typeface="Corbel"/>
                <a:ea typeface="ＭＳ Ｐゴシック" charset="0"/>
                <a:cs typeface="Corbel"/>
              </a:rPr>
              <a:t>Lets you know what is important to those who you need to lead or influence</a:t>
            </a:r>
          </a:p>
          <a:p>
            <a:pPr>
              <a:lnSpc>
                <a:spcPct val="90000"/>
              </a:lnSpc>
            </a:pPr>
            <a:r>
              <a:rPr lang="en-US" dirty="0">
                <a:latin typeface="Corbel"/>
                <a:ea typeface="ＭＳ Ｐゴシック" charset="0"/>
                <a:cs typeface="Corbel"/>
              </a:rPr>
              <a:t>Shows the impact of your leadership style on others</a:t>
            </a:r>
          </a:p>
          <a:p>
            <a:pPr>
              <a:lnSpc>
                <a:spcPct val="90000"/>
              </a:lnSpc>
            </a:pPr>
            <a:r>
              <a:rPr lang="en-US" dirty="0">
                <a:latin typeface="Corbel"/>
                <a:ea typeface="ＭＳ Ｐゴシック" charset="0"/>
                <a:cs typeface="Corbel"/>
              </a:rPr>
              <a:t>Highlights gaps in awareness </a:t>
            </a:r>
          </a:p>
          <a:p>
            <a:pPr>
              <a:lnSpc>
                <a:spcPct val="90000"/>
              </a:lnSpc>
            </a:pPr>
            <a:r>
              <a:rPr lang="en-US" dirty="0">
                <a:latin typeface="Corbel"/>
                <a:ea typeface="ＭＳ Ｐゴシック" charset="0"/>
                <a:cs typeface="Corbel"/>
              </a:rPr>
              <a:t>Identifies strengths to build upon</a:t>
            </a:r>
          </a:p>
          <a:p>
            <a:pPr>
              <a:lnSpc>
                <a:spcPct val="90000"/>
              </a:lnSpc>
            </a:pPr>
            <a:r>
              <a:rPr lang="en-US" dirty="0">
                <a:latin typeface="Corbel"/>
                <a:ea typeface="ＭＳ Ｐゴシック" charset="0"/>
                <a:cs typeface="Corbel"/>
              </a:rPr>
              <a:t>Focuses development on key competencies</a:t>
            </a:r>
          </a:p>
          <a:p>
            <a:pPr>
              <a:lnSpc>
                <a:spcPct val="90000"/>
              </a:lnSpc>
            </a:pPr>
            <a:r>
              <a:rPr lang="en-US" dirty="0">
                <a:latin typeface="Corbel"/>
                <a:ea typeface="ＭＳ Ｐゴシック" charset="0"/>
                <a:cs typeface="Corbel"/>
              </a:rPr>
              <a:t>Reduces potential for derailment</a:t>
            </a:r>
          </a:p>
          <a:p>
            <a:pPr>
              <a:lnSpc>
                <a:spcPct val="90000"/>
              </a:lnSpc>
            </a:pPr>
            <a:r>
              <a:rPr lang="en-US" dirty="0">
                <a:latin typeface="Corbel"/>
                <a:ea typeface="ＭＳ Ｐゴシック" charset="0"/>
                <a:cs typeface="Corbel"/>
              </a:rPr>
              <a:t>Assessments = Truth</a:t>
            </a:r>
          </a:p>
        </p:txBody>
      </p:sp>
      <p:sp>
        <p:nvSpPr>
          <p:cNvPr id="7" name="Text Placeholder 6"/>
          <p:cNvSpPr>
            <a:spLocks noGrp="1"/>
          </p:cNvSpPr>
          <p:nvPr>
            <p:ph type="body" sz="quarter" idx="4294967295"/>
          </p:nvPr>
        </p:nvSpPr>
        <p:spPr>
          <a:xfrm>
            <a:off x="665640" y="18288"/>
            <a:ext cx="2280761" cy="261610"/>
          </a:xfrm>
        </p:spPr>
        <p:txBody>
          <a:bodyPr>
            <a:normAutofit fontScale="40000" lnSpcReduction="20000"/>
          </a:bodyPr>
          <a:lstStyle/>
          <a:p>
            <a:endParaRPr lang="en-US"/>
          </a:p>
        </p:txBody>
      </p:sp>
      <p:sp>
        <p:nvSpPr>
          <p:cNvPr id="4" name="Text Placeholder 3">
            <a:extLst>
              <a:ext uri="{FF2B5EF4-FFF2-40B4-BE49-F238E27FC236}">
                <a16:creationId xmlns:a16="http://schemas.microsoft.com/office/drawing/2014/main" id="{FFA7FDE0-9819-7541-B4D3-D3CAD885F353}"/>
              </a:ext>
            </a:extLst>
          </p:cNvPr>
          <p:cNvSpPr>
            <a:spLocks noGrp="1"/>
          </p:cNvSpPr>
          <p:nvPr>
            <p:ph type="body" sz="quarter" idx="4294967295"/>
          </p:nvPr>
        </p:nvSpPr>
        <p:spPr>
          <a:xfrm>
            <a:off x="508000" y="6375151"/>
            <a:ext cx="7315200" cy="261610"/>
          </a:xfrm>
        </p:spPr>
        <p:txBody>
          <a:bodyPr>
            <a:normAutofit fontScale="40000" lnSpcReduction="20000"/>
          </a:bodyPr>
          <a:lstStyle/>
          <a:p>
            <a:endParaRPr lang="en-US"/>
          </a:p>
        </p:txBody>
      </p:sp>
    </p:spTree>
    <p:extLst>
      <p:ext uri="{BB962C8B-B14F-4D97-AF65-F5344CB8AC3E}">
        <p14:creationId xmlns:p14="http://schemas.microsoft.com/office/powerpoint/2010/main" val="2562891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Profile Distinctions</a:t>
            </a:r>
          </a:p>
        </p:txBody>
      </p:sp>
      <p:sp>
        <p:nvSpPr>
          <p:cNvPr id="3" name="Content Placeholder 2"/>
          <p:cNvSpPr>
            <a:spLocks noGrp="1"/>
          </p:cNvSpPr>
          <p:nvPr>
            <p:ph idx="1"/>
          </p:nvPr>
        </p:nvSpPr>
        <p:spPr>
          <a:xfrm>
            <a:off x="3276600" y="1752601"/>
            <a:ext cx="5638800" cy="3886201"/>
          </a:xfrm>
        </p:spPr>
        <p:txBody>
          <a:bodyPr>
            <a:normAutofit fontScale="85000" lnSpcReduction="10000"/>
          </a:bodyPr>
          <a:lstStyle/>
          <a:p>
            <a:r>
              <a:rPr lang="en-US" dirty="0">
                <a:latin typeface="Corbel"/>
                <a:ea typeface="ＭＳ Ｐゴシック" charset="0"/>
                <a:cs typeface="Corbel"/>
              </a:rPr>
              <a:t>Reveals what is going on beneath the surface and cultivates deeper personal awareness -- links beliefs, assumptions, and behavior </a:t>
            </a:r>
          </a:p>
          <a:p>
            <a:r>
              <a:rPr lang="en-US" dirty="0">
                <a:latin typeface="Corbel"/>
                <a:ea typeface="ＭＳ Ｐゴシック" charset="0"/>
                <a:cs typeface="Corbel"/>
              </a:rPr>
              <a:t>Points to Stage of Development</a:t>
            </a:r>
          </a:p>
          <a:p>
            <a:r>
              <a:rPr lang="en-US" dirty="0">
                <a:latin typeface="Corbel"/>
                <a:ea typeface="ＭＳ Ｐゴシック" charset="0"/>
                <a:cs typeface="Corbel"/>
              </a:rPr>
              <a:t>Organizes Results to bring key insights and opportunities to the surface immediately</a:t>
            </a:r>
          </a:p>
          <a:p>
            <a:r>
              <a:rPr lang="en-US" dirty="0">
                <a:latin typeface="Corbel"/>
                <a:ea typeface="ＭＳ Ｐゴシック" charset="0"/>
                <a:cs typeface="Corbel"/>
              </a:rPr>
              <a:t>Draws from  and Integrates the best theoretical frameworks from the Leadership, Adult Development, Psychological and Spiritual bodies of knowledge</a:t>
            </a:r>
          </a:p>
          <a:p>
            <a:r>
              <a:rPr lang="en-US" dirty="0">
                <a:latin typeface="Corbel"/>
                <a:ea typeface="ＭＳ Ｐゴシック" charset="0"/>
                <a:cs typeface="Corbel"/>
              </a:rPr>
              <a:t>Percentile Scores/Norm comparisons from a norm base of over 250,000 evaluators</a:t>
            </a:r>
          </a:p>
        </p:txBody>
      </p:sp>
    </p:spTree>
    <p:extLst>
      <p:ext uri="{BB962C8B-B14F-4D97-AF65-F5344CB8AC3E}">
        <p14:creationId xmlns:p14="http://schemas.microsoft.com/office/powerpoint/2010/main" val="216831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Theory Base</a:t>
            </a:r>
          </a:p>
        </p:txBody>
      </p:sp>
      <p:sp>
        <p:nvSpPr>
          <p:cNvPr id="3" name="Content Placeholder 2"/>
          <p:cNvSpPr>
            <a:spLocks noGrp="1"/>
          </p:cNvSpPr>
          <p:nvPr>
            <p:ph idx="1"/>
          </p:nvPr>
        </p:nvSpPr>
        <p:spPr>
          <a:xfrm>
            <a:off x="3276600" y="1752601"/>
            <a:ext cx="5638800" cy="3886201"/>
          </a:xfrm>
        </p:spPr>
        <p:txBody>
          <a:bodyPr>
            <a:normAutofit fontScale="77500" lnSpcReduction="20000"/>
          </a:bodyPr>
          <a:lstStyle/>
          <a:p>
            <a:pPr>
              <a:lnSpc>
                <a:spcPct val="90000"/>
              </a:lnSpc>
            </a:pPr>
            <a:r>
              <a:rPr lang="en-US" sz="2000" dirty="0">
                <a:latin typeface="Corbel"/>
                <a:ea typeface="ＭＳ Ｐゴシック" charset="0"/>
                <a:cs typeface="Corbel"/>
              </a:rPr>
              <a:t>The Creative and Reactive Orientations (Fritz, </a:t>
            </a:r>
            <a:r>
              <a:rPr lang="en-US" sz="2000" dirty="0" err="1">
                <a:latin typeface="Corbel"/>
                <a:ea typeface="ＭＳ Ｐゴシック" charset="0"/>
                <a:cs typeface="Corbel"/>
              </a:rPr>
              <a:t>Senge</a:t>
            </a:r>
            <a:r>
              <a:rPr lang="en-US" sz="2000" dirty="0">
                <a:latin typeface="Corbel"/>
                <a:ea typeface="ＭＳ Ｐゴシック" charset="0"/>
                <a:cs typeface="Corbel"/>
              </a:rPr>
              <a:t>, Kiefer)</a:t>
            </a:r>
          </a:p>
          <a:p>
            <a:pPr>
              <a:lnSpc>
                <a:spcPct val="90000"/>
              </a:lnSpc>
            </a:pPr>
            <a:r>
              <a:rPr lang="en-US" sz="2000" dirty="0">
                <a:latin typeface="Corbel"/>
                <a:ea typeface="ＭＳ Ｐゴシック" charset="0"/>
                <a:cs typeface="Corbel"/>
              </a:rPr>
              <a:t>Peter Block – vision; dependency &amp; ambition; political scripts</a:t>
            </a:r>
          </a:p>
          <a:p>
            <a:pPr>
              <a:lnSpc>
                <a:spcPct val="90000"/>
              </a:lnSpc>
            </a:pPr>
            <a:r>
              <a:rPr lang="en-US" sz="2000" dirty="0">
                <a:latin typeface="Corbel"/>
                <a:ea typeface="ＭＳ Ｐゴシック" charset="0"/>
                <a:cs typeface="Corbel"/>
              </a:rPr>
              <a:t>Cognitive Psychology – Rational Emotive Therapy</a:t>
            </a:r>
          </a:p>
          <a:p>
            <a:pPr>
              <a:lnSpc>
                <a:spcPct val="90000"/>
              </a:lnSpc>
            </a:pPr>
            <a:r>
              <a:rPr lang="en-US" sz="2000" dirty="0">
                <a:latin typeface="Corbel"/>
                <a:ea typeface="ＭＳ Ｐゴシック" charset="0"/>
                <a:cs typeface="Corbel"/>
              </a:rPr>
              <a:t>Horney – Character Structure</a:t>
            </a:r>
          </a:p>
          <a:p>
            <a:pPr lvl="1">
              <a:lnSpc>
                <a:spcPct val="90000"/>
              </a:lnSpc>
            </a:pPr>
            <a:r>
              <a:rPr lang="en-US" dirty="0">
                <a:latin typeface="Corbel"/>
                <a:ea typeface="ＭＳ Ｐゴシック" charset="0"/>
                <a:cs typeface="Corbel"/>
              </a:rPr>
              <a:t>moving toward (complying)</a:t>
            </a:r>
          </a:p>
          <a:p>
            <a:pPr lvl="1">
              <a:lnSpc>
                <a:spcPct val="90000"/>
              </a:lnSpc>
            </a:pPr>
            <a:r>
              <a:rPr lang="en-US" dirty="0">
                <a:latin typeface="Corbel"/>
                <a:ea typeface="ＭＳ Ｐゴシック" charset="0"/>
                <a:cs typeface="Corbel"/>
              </a:rPr>
              <a:t>moving against (controlling)</a:t>
            </a:r>
          </a:p>
          <a:p>
            <a:pPr lvl="1">
              <a:lnSpc>
                <a:spcPct val="90000"/>
              </a:lnSpc>
            </a:pPr>
            <a:r>
              <a:rPr lang="en-US" dirty="0">
                <a:latin typeface="Corbel"/>
                <a:ea typeface="ＭＳ Ｐゴシック" charset="0"/>
                <a:cs typeface="Corbel"/>
              </a:rPr>
              <a:t>moving away (protecting)</a:t>
            </a:r>
          </a:p>
          <a:p>
            <a:pPr>
              <a:lnSpc>
                <a:spcPct val="90000"/>
              </a:lnSpc>
            </a:pPr>
            <a:r>
              <a:rPr lang="en-US" sz="2000" dirty="0">
                <a:latin typeface="Corbel"/>
                <a:ea typeface="ＭＳ Ｐゴシック" charset="0"/>
                <a:cs typeface="Corbel"/>
              </a:rPr>
              <a:t>Enneagram – 9 different types each organized by a core delusion (Sufi Tradition)</a:t>
            </a:r>
          </a:p>
          <a:p>
            <a:pPr>
              <a:lnSpc>
                <a:spcPct val="90000"/>
              </a:lnSpc>
            </a:pPr>
            <a:r>
              <a:rPr lang="en-US" sz="2000" dirty="0">
                <a:latin typeface="Corbel"/>
                <a:ea typeface="ＭＳ Ｐゴシック" charset="0"/>
                <a:cs typeface="Corbel"/>
              </a:rPr>
              <a:t>Ego/Shadow</a:t>
            </a:r>
          </a:p>
          <a:p>
            <a:pPr>
              <a:lnSpc>
                <a:spcPct val="90000"/>
              </a:lnSpc>
            </a:pPr>
            <a:r>
              <a:rPr lang="en-US" sz="2000" dirty="0">
                <a:latin typeface="Corbel"/>
                <a:ea typeface="ＭＳ Ｐゴシック" charset="0"/>
                <a:cs typeface="Corbel"/>
              </a:rPr>
              <a:t>Body </a:t>
            </a:r>
            <a:r>
              <a:rPr lang="en-US" sz="2000" dirty="0" err="1">
                <a:latin typeface="Corbel"/>
                <a:ea typeface="ＭＳ Ｐゴシック" charset="0"/>
                <a:cs typeface="Corbel"/>
              </a:rPr>
              <a:t>Characterology</a:t>
            </a:r>
            <a:r>
              <a:rPr lang="en-US" sz="2000" dirty="0">
                <a:latin typeface="Corbel"/>
                <a:ea typeface="ＭＳ Ｐゴシック" charset="0"/>
                <a:cs typeface="Corbel"/>
              </a:rPr>
              <a:t> – </a:t>
            </a:r>
            <a:r>
              <a:rPr lang="en-US" sz="2000" dirty="0" err="1">
                <a:latin typeface="Corbel"/>
                <a:ea typeface="ＭＳ Ｐゴシック" charset="0"/>
                <a:cs typeface="Corbel"/>
              </a:rPr>
              <a:t>Riech</a:t>
            </a:r>
            <a:r>
              <a:rPr lang="en-US" sz="2000" dirty="0">
                <a:latin typeface="Corbel"/>
                <a:ea typeface="ＭＳ Ｐゴシック" charset="0"/>
                <a:cs typeface="Corbel"/>
              </a:rPr>
              <a:t>, Kurtz, </a:t>
            </a:r>
            <a:r>
              <a:rPr lang="en-US" sz="2000" dirty="0" err="1">
                <a:latin typeface="Corbel"/>
                <a:ea typeface="ＭＳ Ｐゴシック" charset="0"/>
                <a:cs typeface="Corbel"/>
              </a:rPr>
              <a:t>Lowen</a:t>
            </a:r>
            <a:r>
              <a:rPr lang="en-US" sz="2000" dirty="0">
                <a:latin typeface="Corbel"/>
                <a:ea typeface="ＭＳ Ｐゴシック" charset="0"/>
                <a:cs typeface="Corbel"/>
              </a:rPr>
              <a:t>, </a:t>
            </a:r>
            <a:r>
              <a:rPr lang="en-US" sz="2000" dirty="0" err="1">
                <a:latin typeface="Corbel"/>
                <a:ea typeface="ＭＳ Ｐゴシック" charset="0"/>
                <a:cs typeface="Corbel"/>
              </a:rPr>
              <a:t>Pirrakos</a:t>
            </a:r>
            <a:endParaRPr lang="en-US" sz="2000" dirty="0">
              <a:latin typeface="Corbel"/>
              <a:ea typeface="ＭＳ Ｐゴシック" charset="0"/>
              <a:cs typeface="Corbel"/>
            </a:endParaRPr>
          </a:p>
          <a:p>
            <a:pPr>
              <a:lnSpc>
                <a:spcPct val="90000"/>
              </a:lnSpc>
            </a:pPr>
            <a:r>
              <a:rPr lang="en-US" sz="2000" dirty="0">
                <a:latin typeface="Corbel"/>
                <a:ea typeface="ＭＳ Ｐゴシック" charset="0"/>
                <a:cs typeface="Corbel"/>
              </a:rPr>
              <a:t>Stage Development Frameworks – Kohlberg, </a:t>
            </a:r>
            <a:r>
              <a:rPr lang="en-US" sz="2000" dirty="0" err="1">
                <a:latin typeface="Corbel"/>
                <a:ea typeface="ＭＳ Ｐゴシック" charset="0"/>
                <a:cs typeface="Corbel"/>
              </a:rPr>
              <a:t>Kegan</a:t>
            </a:r>
            <a:r>
              <a:rPr lang="en-US" sz="2000" dirty="0">
                <a:latin typeface="Corbel"/>
                <a:ea typeface="ＭＳ Ｐゴシック" charset="0"/>
                <a:cs typeface="Corbel"/>
              </a:rPr>
              <a:t>, Wilber, Hall, Beck, Cook-</a:t>
            </a:r>
            <a:r>
              <a:rPr lang="en-US" sz="2000" dirty="0" err="1">
                <a:latin typeface="Corbel"/>
                <a:ea typeface="ＭＳ Ｐゴシック" charset="0"/>
                <a:cs typeface="Corbel"/>
              </a:rPr>
              <a:t>Greuter</a:t>
            </a:r>
            <a:r>
              <a:rPr lang="en-US" sz="2000" dirty="0">
                <a:latin typeface="Corbel"/>
                <a:ea typeface="ＭＳ Ｐゴシック" charset="0"/>
                <a:cs typeface="Corbel"/>
              </a:rPr>
              <a:t>,  Fowler, mystical literature </a:t>
            </a:r>
          </a:p>
          <a:p>
            <a:pPr>
              <a:lnSpc>
                <a:spcPct val="90000"/>
              </a:lnSpc>
            </a:pPr>
            <a:r>
              <a:rPr lang="en-US" sz="2000" dirty="0">
                <a:latin typeface="Corbel"/>
                <a:ea typeface="ＭＳ Ｐゴシック" charset="0"/>
                <a:cs typeface="Corbel"/>
              </a:rPr>
              <a:t>Covey – 3 Paradigms</a:t>
            </a:r>
          </a:p>
          <a:p>
            <a:pPr>
              <a:lnSpc>
                <a:spcPct val="90000"/>
              </a:lnSpc>
            </a:pPr>
            <a:r>
              <a:rPr lang="en-US" sz="2000" dirty="0">
                <a:latin typeface="Corbel"/>
                <a:ea typeface="ＭＳ Ｐゴシック" charset="0"/>
                <a:cs typeface="Corbel"/>
              </a:rPr>
              <a:t>Leadership Literature and 360 Research</a:t>
            </a:r>
          </a:p>
        </p:txBody>
      </p:sp>
    </p:spTree>
    <p:extLst>
      <p:ext uri="{BB962C8B-B14F-4D97-AF65-F5344CB8AC3E}">
        <p14:creationId xmlns:p14="http://schemas.microsoft.com/office/powerpoint/2010/main" val="254157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65088" y="703262"/>
            <a:ext cx="6522112" cy="1828800"/>
          </a:xfrm>
        </p:spPr>
        <p:txBody>
          <a:bodyPr>
            <a:normAutofit/>
          </a:bodyPr>
          <a:lstStyle/>
          <a:p>
            <a:r>
              <a:rPr lang="en-US" sz="3600" dirty="0"/>
              <a:t>The Leadership Profile</a:t>
            </a:r>
          </a:p>
        </p:txBody>
      </p:sp>
      <p:sp>
        <p:nvSpPr>
          <p:cNvPr id="2" name="Text Placeholder 1"/>
          <p:cNvSpPr>
            <a:spLocks noGrp="1"/>
          </p:cNvSpPr>
          <p:nvPr>
            <p:ph type="body" sz="quarter" idx="4294967295"/>
          </p:nvPr>
        </p:nvSpPr>
        <p:spPr>
          <a:xfrm>
            <a:off x="0" y="6375400"/>
            <a:ext cx="5486400" cy="261938"/>
          </a:xfrm>
        </p:spPr>
        <p:txBody>
          <a:bodyPr>
            <a:normAutofit fontScale="40000" lnSpcReduction="20000"/>
          </a:bodyPr>
          <a:lstStyle/>
          <a:p>
            <a:r>
              <a:rPr lang="en-US" dirty="0"/>
              <a:t>LCP MANAGER EDITION</a:t>
            </a:r>
          </a:p>
        </p:txBody>
      </p:sp>
      <p:sp>
        <p:nvSpPr>
          <p:cNvPr id="5" name="Content Placeholder 4"/>
          <p:cNvSpPr>
            <a:spLocks noGrp="1"/>
          </p:cNvSpPr>
          <p:nvPr>
            <p:ph idx="4294967295"/>
          </p:nvPr>
        </p:nvSpPr>
        <p:spPr>
          <a:xfrm>
            <a:off x="5486400" y="2259744"/>
            <a:ext cx="5689600" cy="3581400"/>
          </a:xfrm>
        </p:spPr>
        <p:txBody>
          <a:bodyPr>
            <a:normAutofit fontScale="70000" lnSpcReduction="20000"/>
          </a:bodyPr>
          <a:lstStyle/>
          <a:p>
            <a:r>
              <a:rPr lang="en-US" dirty="0">
                <a:solidFill>
                  <a:schemeClr val="tx1">
                    <a:lumMod val="50000"/>
                  </a:schemeClr>
                </a:solidFill>
                <a:latin typeface="Corbel"/>
                <a:ea typeface="ＭＳ Ｐゴシック" charset="0"/>
                <a:cs typeface="Corbel"/>
              </a:rPr>
              <a:t>Displayed in two circles</a:t>
            </a:r>
          </a:p>
          <a:p>
            <a:r>
              <a:rPr lang="en-US" dirty="0">
                <a:solidFill>
                  <a:schemeClr val="tx1">
                    <a:lumMod val="50000"/>
                  </a:schemeClr>
                </a:solidFill>
                <a:latin typeface="Corbel"/>
                <a:ea typeface="ＭＳ Ｐゴシック" charset="0"/>
                <a:cs typeface="Corbel"/>
              </a:rPr>
              <a:t>Four measurements:</a:t>
            </a:r>
          </a:p>
          <a:p>
            <a:pPr lvl="1"/>
            <a:r>
              <a:rPr lang="en-US" dirty="0">
                <a:solidFill>
                  <a:schemeClr val="tx1">
                    <a:lumMod val="50000"/>
                  </a:schemeClr>
                </a:solidFill>
                <a:latin typeface="Corbel"/>
                <a:ea typeface="ＭＳ Ｐゴシック" charset="0"/>
                <a:cs typeface="Corbel"/>
              </a:rPr>
              <a:t>Creative Competencies (12)</a:t>
            </a:r>
          </a:p>
          <a:p>
            <a:pPr lvl="1"/>
            <a:r>
              <a:rPr lang="en-US" dirty="0">
                <a:solidFill>
                  <a:schemeClr val="tx1">
                    <a:lumMod val="50000"/>
                  </a:schemeClr>
                </a:solidFill>
                <a:latin typeface="Corbel"/>
                <a:ea typeface="ＭＳ Ｐゴシック" charset="0"/>
                <a:cs typeface="Corbel"/>
              </a:rPr>
              <a:t>Reactive Tendencies (9)</a:t>
            </a:r>
          </a:p>
          <a:p>
            <a:pPr lvl="1"/>
            <a:r>
              <a:rPr lang="en-US" dirty="0">
                <a:solidFill>
                  <a:schemeClr val="tx1">
                    <a:lumMod val="50000"/>
                  </a:schemeClr>
                </a:solidFill>
                <a:latin typeface="Corbel"/>
                <a:ea typeface="ＭＳ Ｐゴシック" charset="0"/>
                <a:cs typeface="Corbel"/>
              </a:rPr>
              <a:t>Task Focus</a:t>
            </a:r>
          </a:p>
          <a:p>
            <a:pPr lvl="1"/>
            <a:r>
              <a:rPr lang="en-US" dirty="0">
                <a:solidFill>
                  <a:schemeClr val="tx1">
                    <a:lumMod val="50000"/>
                  </a:schemeClr>
                </a:solidFill>
                <a:latin typeface="Corbel"/>
                <a:ea typeface="ＭＳ Ｐゴシック" charset="0"/>
                <a:cs typeface="Corbel"/>
              </a:rPr>
              <a:t>Relationship Focus</a:t>
            </a:r>
          </a:p>
          <a:p>
            <a:r>
              <a:rPr lang="en-US" dirty="0">
                <a:solidFill>
                  <a:schemeClr val="tx1">
                    <a:lumMod val="50000"/>
                  </a:schemeClr>
                </a:solidFill>
                <a:latin typeface="Corbel"/>
                <a:ea typeface="ＭＳ Ｐゴシック" charset="0"/>
                <a:cs typeface="Corbel"/>
              </a:rPr>
              <a:t>Four summary dimensions (</a:t>
            </a:r>
            <a:r>
              <a:rPr lang="ja-JP" altLang="en-US" dirty="0">
                <a:solidFill>
                  <a:schemeClr val="tx1">
                    <a:lumMod val="50000"/>
                  </a:schemeClr>
                </a:solidFill>
                <a:latin typeface="Corbel"/>
                <a:ea typeface="ＭＳ Ｐゴシック" charset="0"/>
                <a:cs typeface="Corbel"/>
              </a:rPr>
              <a:t>“</a:t>
            </a:r>
            <a:r>
              <a:rPr lang="en-US" altLang="ja-JP" dirty="0">
                <a:solidFill>
                  <a:schemeClr val="tx1">
                    <a:lumMod val="50000"/>
                  </a:schemeClr>
                </a:solidFill>
                <a:latin typeface="Corbel"/>
                <a:ea typeface="ＭＳ Ｐゴシック" charset="0"/>
                <a:cs typeface="Corbel"/>
              </a:rPr>
              <a:t>ruler</a:t>
            </a:r>
            <a:r>
              <a:rPr lang="ja-JP" altLang="en-US" dirty="0">
                <a:solidFill>
                  <a:schemeClr val="tx1">
                    <a:lumMod val="50000"/>
                  </a:schemeClr>
                </a:solidFill>
                <a:latin typeface="Corbel"/>
                <a:ea typeface="ＭＳ Ｐゴシック" charset="0"/>
                <a:cs typeface="Corbel"/>
              </a:rPr>
              <a:t>”</a:t>
            </a:r>
            <a:r>
              <a:rPr lang="en-US" altLang="ja-JP" dirty="0">
                <a:solidFill>
                  <a:schemeClr val="tx1">
                    <a:lumMod val="50000"/>
                  </a:schemeClr>
                </a:solidFill>
                <a:latin typeface="Corbel"/>
                <a:ea typeface="ＭＳ Ｐゴシック" charset="0"/>
                <a:cs typeface="Corbel"/>
              </a:rPr>
              <a:t> scales):</a:t>
            </a:r>
          </a:p>
          <a:p>
            <a:pPr lvl="1"/>
            <a:r>
              <a:rPr lang="en-US" dirty="0">
                <a:solidFill>
                  <a:schemeClr val="tx1">
                    <a:lumMod val="50000"/>
                  </a:schemeClr>
                </a:solidFill>
                <a:latin typeface="Corbel"/>
                <a:ea typeface="ＭＳ Ｐゴシック" charset="0"/>
                <a:cs typeface="Corbel"/>
              </a:rPr>
              <a:t>Reactive-Creative Scale</a:t>
            </a:r>
          </a:p>
          <a:p>
            <a:pPr lvl="1"/>
            <a:r>
              <a:rPr lang="en-US" dirty="0">
                <a:solidFill>
                  <a:schemeClr val="tx1">
                    <a:lumMod val="50000"/>
                  </a:schemeClr>
                </a:solidFill>
                <a:latin typeface="Corbel"/>
                <a:ea typeface="ＭＳ Ｐゴシック" charset="0"/>
                <a:cs typeface="Corbel"/>
              </a:rPr>
              <a:t>Relationship-Task Balance</a:t>
            </a:r>
          </a:p>
          <a:p>
            <a:pPr lvl="1"/>
            <a:r>
              <a:rPr lang="en-US" dirty="0">
                <a:solidFill>
                  <a:schemeClr val="tx1">
                    <a:lumMod val="50000"/>
                  </a:schemeClr>
                </a:solidFill>
                <a:latin typeface="Corbel"/>
                <a:ea typeface="ＭＳ Ｐゴシック" charset="0"/>
                <a:cs typeface="Corbel"/>
              </a:rPr>
              <a:t>Leadership Potential Utilization</a:t>
            </a:r>
          </a:p>
          <a:p>
            <a:pPr lvl="1"/>
            <a:r>
              <a:rPr lang="en-US" dirty="0">
                <a:solidFill>
                  <a:schemeClr val="tx1">
                    <a:lumMod val="50000"/>
                  </a:schemeClr>
                </a:solidFill>
                <a:latin typeface="Corbel"/>
                <a:ea typeface="ＭＳ Ｐゴシック" charset="0"/>
                <a:cs typeface="Corbel"/>
              </a:rPr>
              <a:t>Leadership Effectiveness</a:t>
            </a:r>
          </a:p>
          <a:p>
            <a:endParaRPr lang="en-US" dirty="0">
              <a:solidFill>
                <a:schemeClr val="tx1">
                  <a:lumMod val="50000"/>
                </a:schemeClr>
              </a:solidFill>
            </a:endParaRPr>
          </a:p>
        </p:txBody>
      </p:sp>
    </p:spTree>
    <p:extLst>
      <p:ext uri="{BB962C8B-B14F-4D97-AF65-F5344CB8AC3E}">
        <p14:creationId xmlns:p14="http://schemas.microsoft.com/office/powerpoint/2010/main" val="205188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28" y="952512"/>
            <a:ext cx="11407344" cy="533400"/>
          </a:xfrm>
        </p:spPr>
        <p:txBody>
          <a:bodyPr>
            <a:noAutofit/>
          </a:bodyPr>
          <a:lstStyle/>
          <a:p>
            <a:pPr algn="ctr"/>
            <a:r>
              <a:rPr lang="en-US" sz="3600" dirty="0">
                <a:solidFill>
                  <a:srgbClr val="303031"/>
                </a:solidFill>
                <a:latin typeface="Corbel"/>
                <a:cs typeface="Corbel"/>
              </a:rPr>
              <a:t>KEY LEADERSHIP COMPETENCIES</a:t>
            </a:r>
            <a:br>
              <a:rPr lang="en-US" sz="3600" dirty="0">
                <a:solidFill>
                  <a:srgbClr val="303031"/>
                </a:solidFill>
                <a:latin typeface="Corbel"/>
                <a:cs typeface="Corbel"/>
              </a:rPr>
            </a:br>
            <a:r>
              <a:rPr lang="en-US" sz="3600" dirty="0">
                <a:solidFill>
                  <a:srgbClr val="303031"/>
                </a:solidFill>
                <a:latin typeface="Corbel"/>
                <a:cs typeface="Corbel"/>
              </a:rPr>
              <a:t>Highly correlated to both:</a:t>
            </a:r>
          </a:p>
        </p:txBody>
      </p:sp>
      <p:sp>
        <p:nvSpPr>
          <p:cNvPr id="8" name="TextBox 7"/>
          <p:cNvSpPr txBox="1"/>
          <p:nvPr/>
        </p:nvSpPr>
        <p:spPr>
          <a:xfrm>
            <a:off x="4114800" y="2362203"/>
            <a:ext cx="3962400" cy="1200316"/>
          </a:xfrm>
          <a:prstGeom prst="rect">
            <a:avLst/>
          </a:prstGeom>
        </p:spPr>
        <p:style>
          <a:lnRef idx="3">
            <a:schemeClr val="lt1"/>
          </a:lnRef>
          <a:fillRef idx="1">
            <a:schemeClr val="accent1"/>
          </a:fillRef>
          <a:effectRef idx="1">
            <a:schemeClr val="accent1"/>
          </a:effectRef>
          <a:fontRef idx="minor">
            <a:schemeClr val="lt1"/>
          </a:fontRef>
        </p:style>
        <p:txBody>
          <a:bodyPr wrap="square" lIns="91429" tIns="45714" rIns="91429" bIns="45714" rtlCol="0">
            <a:spAutoFit/>
          </a:bodyPr>
          <a:lstStyle/>
          <a:p>
            <a:pPr algn="ctr"/>
            <a:r>
              <a:rPr lang="en-US" sz="3600" b="1" dirty="0">
                <a:latin typeface="Corbel"/>
                <a:cs typeface="Corbel"/>
              </a:rPr>
              <a:t>LEADERSHIP</a:t>
            </a:r>
          </a:p>
          <a:p>
            <a:pPr algn="ctr"/>
            <a:r>
              <a:rPr lang="en-US" sz="3600" b="1" dirty="0">
                <a:latin typeface="Corbel"/>
                <a:cs typeface="Corbel"/>
              </a:rPr>
              <a:t>EFFECTIVENESS</a:t>
            </a:r>
          </a:p>
        </p:txBody>
      </p:sp>
      <p:sp>
        <p:nvSpPr>
          <p:cNvPr id="9" name="TextBox 8"/>
          <p:cNvSpPr txBox="1"/>
          <p:nvPr/>
        </p:nvSpPr>
        <p:spPr>
          <a:xfrm>
            <a:off x="4114800" y="4438472"/>
            <a:ext cx="3962400" cy="1200316"/>
          </a:xfrm>
          <a:prstGeom prst="rect">
            <a:avLst/>
          </a:prstGeom>
        </p:spPr>
        <p:style>
          <a:lnRef idx="3">
            <a:schemeClr val="lt1"/>
          </a:lnRef>
          <a:fillRef idx="1">
            <a:schemeClr val="accent1"/>
          </a:fillRef>
          <a:effectRef idx="1">
            <a:schemeClr val="accent1"/>
          </a:effectRef>
          <a:fontRef idx="minor">
            <a:schemeClr val="lt1"/>
          </a:fontRef>
        </p:style>
        <p:txBody>
          <a:bodyPr wrap="square" lIns="91429" tIns="45714" rIns="91429" bIns="45714" rtlCol="0">
            <a:spAutoFit/>
          </a:bodyPr>
          <a:lstStyle/>
          <a:p>
            <a:pPr algn="ctr"/>
            <a:r>
              <a:rPr lang="en-US" sz="3600" b="1" dirty="0">
                <a:latin typeface="Corbel"/>
                <a:cs typeface="Corbel"/>
              </a:rPr>
              <a:t>BUSINESS</a:t>
            </a:r>
          </a:p>
          <a:p>
            <a:pPr algn="ctr"/>
            <a:r>
              <a:rPr lang="en-US" sz="3600" b="1" dirty="0">
                <a:latin typeface="Corbel"/>
                <a:cs typeface="Corbel"/>
              </a:rPr>
              <a:t>PERFORMANCE</a:t>
            </a:r>
          </a:p>
        </p:txBody>
      </p:sp>
      <p:sp>
        <p:nvSpPr>
          <p:cNvPr id="10" name="TextBox 9"/>
          <p:cNvSpPr txBox="1"/>
          <p:nvPr/>
        </p:nvSpPr>
        <p:spPr>
          <a:xfrm>
            <a:off x="5764106" y="3496269"/>
            <a:ext cx="663779" cy="923318"/>
          </a:xfrm>
          <a:prstGeom prst="rect">
            <a:avLst/>
          </a:prstGeom>
          <a:noFill/>
        </p:spPr>
        <p:txBody>
          <a:bodyPr wrap="none" lIns="91429" tIns="45714" rIns="91429" bIns="45714" rtlCol="0">
            <a:spAutoFit/>
          </a:bodyPr>
          <a:lstStyle/>
          <a:p>
            <a:r>
              <a:rPr lang="en-US" sz="5400" b="1" dirty="0">
                <a:latin typeface="Corbel"/>
                <a:cs typeface="Corbel"/>
              </a:rPr>
              <a:t>&amp;</a:t>
            </a:r>
          </a:p>
        </p:txBody>
      </p:sp>
    </p:spTree>
    <p:extLst>
      <p:ext uri="{BB962C8B-B14F-4D97-AF65-F5344CB8AC3E}">
        <p14:creationId xmlns:p14="http://schemas.microsoft.com/office/powerpoint/2010/main" val="26233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Leadership Circle Profile™ Manager Edition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707" y="1064561"/>
            <a:ext cx="4892592" cy="4881281"/>
          </a:xfrm>
          <a:prstGeom prst="rect">
            <a:avLst/>
          </a:prstGeom>
        </p:spPr>
      </p:pic>
    </p:spTree>
    <p:extLst>
      <p:ext uri="{BB962C8B-B14F-4D97-AF65-F5344CB8AC3E}">
        <p14:creationId xmlns:p14="http://schemas.microsoft.com/office/powerpoint/2010/main" val="157307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521351"/>
            <a:ext cx="11887200" cy="11900702"/>
          </a:xfrm>
          <a:prstGeom prst="rect">
            <a:avLst/>
          </a:prstGeom>
        </p:spPr>
      </p:pic>
      <p:sp>
        <p:nvSpPr>
          <p:cNvPr id="2" name="Title 1">
            <a:extLst>
              <a:ext uri="{FF2B5EF4-FFF2-40B4-BE49-F238E27FC236}">
                <a16:creationId xmlns:a16="http://schemas.microsoft.com/office/drawing/2014/main" id="{490E7B36-1BE0-954D-B0E7-018E8986649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8512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521351"/>
            <a:ext cx="11887198" cy="11900702"/>
          </a:xfrm>
          <a:prstGeom prst="rect">
            <a:avLst/>
          </a:prstGeom>
        </p:spPr>
      </p:pic>
      <p:sp>
        <p:nvSpPr>
          <p:cNvPr id="3" name="Title 2">
            <a:extLst>
              <a:ext uri="{FF2B5EF4-FFF2-40B4-BE49-F238E27FC236}">
                <a16:creationId xmlns:a16="http://schemas.microsoft.com/office/drawing/2014/main" id="{E252176F-5002-D540-A66B-B9E003F79E3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1667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521351"/>
            <a:ext cx="11887198" cy="11900701"/>
          </a:xfrm>
          <a:prstGeom prst="rect">
            <a:avLst/>
          </a:prstGeom>
        </p:spPr>
      </p:pic>
      <p:sp>
        <p:nvSpPr>
          <p:cNvPr id="3" name="Title 2">
            <a:extLst>
              <a:ext uri="{FF2B5EF4-FFF2-40B4-BE49-F238E27FC236}">
                <a16:creationId xmlns:a16="http://schemas.microsoft.com/office/drawing/2014/main" id="{319D2904-9D4E-4C49-9E46-5762D5FA2F9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0252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0850" y="323850"/>
            <a:ext cx="6210300" cy="6210300"/>
          </a:xfrm>
          <a:prstGeom prst="rect">
            <a:avLst/>
          </a:prstGeom>
        </p:spPr>
      </p:pic>
      <p:sp>
        <p:nvSpPr>
          <p:cNvPr id="3" name="TextBox 2"/>
          <p:cNvSpPr txBox="1"/>
          <p:nvPr/>
        </p:nvSpPr>
        <p:spPr>
          <a:xfrm>
            <a:off x="4152900" y="3733800"/>
            <a:ext cx="3886200" cy="783804"/>
          </a:xfrm>
          <a:prstGeom prst="rect">
            <a:avLst/>
          </a:prstGeom>
          <a:noFill/>
        </p:spPr>
        <p:txBody>
          <a:bodyPr wrap="square" rtlCol="0">
            <a:spAutoFit/>
          </a:bodyPr>
          <a:lstStyle/>
          <a:p>
            <a:pPr algn="ctr">
              <a:lnSpc>
                <a:spcPct val="120000"/>
              </a:lnSpc>
            </a:pPr>
            <a:r>
              <a:rPr lang="en-US" b="1" dirty="0">
                <a:solidFill>
                  <a:schemeClr val="bg1"/>
                </a:solidFill>
                <a:latin typeface="Gotham Medium"/>
                <a:cs typeface="Gotham Medium"/>
              </a:rPr>
              <a:t>3 Inner Circle</a:t>
            </a:r>
          </a:p>
          <a:p>
            <a:pPr algn="ctr">
              <a:lnSpc>
                <a:spcPct val="120000"/>
              </a:lnSpc>
            </a:pPr>
            <a:r>
              <a:rPr lang="en-US" sz="2000" b="1" dirty="0">
                <a:solidFill>
                  <a:schemeClr val="bg1"/>
                </a:solidFill>
                <a:latin typeface="Gotham Bold"/>
                <a:cs typeface="Gotham Bold"/>
              </a:rPr>
              <a:t>Core Leadership Dimensions</a:t>
            </a:r>
          </a:p>
        </p:txBody>
      </p:sp>
      <p:sp>
        <p:nvSpPr>
          <p:cNvPr id="4" name="TextBox 3"/>
          <p:cNvSpPr txBox="1"/>
          <p:nvPr/>
        </p:nvSpPr>
        <p:spPr>
          <a:xfrm>
            <a:off x="4152900" y="4626396"/>
            <a:ext cx="3886200" cy="783804"/>
          </a:xfrm>
          <a:prstGeom prst="rect">
            <a:avLst/>
          </a:prstGeom>
          <a:noFill/>
        </p:spPr>
        <p:txBody>
          <a:bodyPr wrap="square" rtlCol="0">
            <a:spAutoFit/>
          </a:bodyPr>
          <a:lstStyle/>
          <a:p>
            <a:pPr algn="ctr">
              <a:lnSpc>
                <a:spcPct val="120000"/>
              </a:lnSpc>
            </a:pPr>
            <a:r>
              <a:rPr lang="en-US" b="1" dirty="0">
                <a:solidFill>
                  <a:schemeClr val="bg1"/>
                </a:solidFill>
                <a:latin typeface="Gotham Medium"/>
                <a:cs typeface="Gotham Medium"/>
              </a:rPr>
              <a:t>12 Outer Circle</a:t>
            </a:r>
          </a:p>
          <a:p>
            <a:pPr algn="ctr">
              <a:lnSpc>
                <a:spcPct val="120000"/>
              </a:lnSpc>
            </a:pPr>
            <a:r>
              <a:rPr lang="en-US" sz="2000" b="1" dirty="0">
                <a:solidFill>
                  <a:schemeClr val="bg1"/>
                </a:solidFill>
                <a:latin typeface="Gotham Bold"/>
                <a:cs typeface="Gotham Bold"/>
              </a:rPr>
              <a:t>Creative Competencies</a:t>
            </a:r>
          </a:p>
        </p:txBody>
      </p:sp>
    </p:spTree>
    <p:extLst>
      <p:ext uri="{BB962C8B-B14F-4D97-AF65-F5344CB8AC3E}">
        <p14:creationId xmlns:p14="http://schemas.microsoft.com/office/powerpoint/2010/main" val="24389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28" y="685812"/>
            <a:ext cx="11407344" cy="533400"/>
          </a:xfrm>
        </p:spPr>
        <p:txBody>
          <a:bodyPr>
            <a:noAutofit/>
          </a:bodyPr>
          <a:lstStyle/>
          <a:p>
            <a:pPr algn="ctr"/>
            <a:r>
              <a:rPr lang="en-US" sz="3600" dirty="0">
                <a:solidFill>
                  <a:srgbClr val="303031"/>
                </a:solidFill>
                <a:latin typeface="Corbel"/>
                <a:cs typeface="Corbel"/>
              </a:rPr>
              <a:t>BELIEFS AND ASSUMPTIONS</a:t>
            </a:r>
            <a:br>
              <a:rPr lang="en-US" sz="3600" dirty="0">
                <a:solidFill>
                  <a:srgbClr val="303031"/>
                </a:solidFill>
                <a:latin typeface="Corbel"/>
                <a:cs typeface="Corbel"/>
              </a:rPr>
            </a:br>
            <a:r>
              <a:rPr lang="en-US" sz="3600" dirty="0">
                <a:solidFill>
                  <a:srgbClr val="303031"/>
                </a:solidFill>
                <a:latin typeface="Corbel"/>
                <a:cs typeface="Corbel"/>
              </a:rPr>
              <a:t>Which Either Enable or Limit:</a:t>
            </a:r>
          </a:p>
        </p:txBody>
      </p:sp>
      <p:sp>
        <p:nvSpPr>
          <p:cNvPr id="8" name="TextBox 7"/>
          <p:cNvSpPr txBox="1"/>
          <p:nvPr/>
        </p:nvSpPr>
        <p:spPr>
          <a:xfrm>
            <a:off x="4114800" y="2362203"/>
            <a:ext cx="3962400" cy="1200316"/>
          </a:xfrm>
          <a:prstGeom prst="rect">
            <a:avLst/>
          </a:prstGeom>
        </p:spPr>
        <p:style>
          <a:lnRef idx="3">
            <a:schemeClr val="lt1"/>
          </a:lnRef>
          <a:fillRef idx="1">
            <a:schemeClr val="accent1"/>
          </a:fillRef>
          <a:effectRef idx="1">
            <a:schemeClr val="accent1"/>
          </a:effectRef>
          <a:fontRef idx="minor">
            <a:schemeClr val="lt1"/>
          </a:fontRef>
        </p:style>
        <p:txBody>
          <a:bodyPr wrap="square" lIns="91429" tIns="45714" rIns="91429" bIns="45714" rtlCol="0">
            <a:spAutoFit/>
          </a:bodyPr>
          <a:lstStyle/>
          <a:p>
            <a:pPr algn="ctr"/>
            <a:r>
              <a:rPr lang="en-US" sz="3600" b="1" dirty="0">
                <a:latin typeface="Corbel"/>
                <a:cs typeface="Corbel"/>
              </a:rPr>
              <a:t>LEADERSHIP</a:t>
            </a:r>
          </a:p>
          <a:p>
            <a:pPr algn="ctr"/>
            <a:r>
              <a:rPr lang="en-US" sz="3600" b="1" dirty="0">
                <a:latin typeface="Corbel"/>
                <a:cs typeface="Corbel"/>
              </a:rPr>
              <a:t>EFFECTIVENESS</a:t>
            </a:r>
          </a:p>
        </p:txBody>
      </p:sp>
      <p:sp>
        <p:nvSpPr>
          <p:cNvPr id="9" name="TextBox 8"/>
          <p:cNvSpPr txBox="1"/>
          <p:nvPr/>
        </p:nvSpPr>
        <p:spPr>
          <a:xfrm>
            <a:off x="4114800" y="4438472"/>
            <a:ext cx="3962400" cy="1200316"/>
          </a:xfrm>
          <a:prstGeom prst="rect">
            <a:avLst/>
          </a:prstGeom>
        </p:spPr>
        <p:style>
          <a:lnRef idx="3">
            <a:schemeClr val="lt1"/>
          </a:lnRef>
          <a:fillRef idx="1">
            <a:schemeClr val="accent1"/>
          </a:fillRef>
          <a:effectRef idx="1">
            <a:schemeClr val="accent1"/>
          </a:effectRef>
          <a:fontRef idx="minor">
            <a:schemeClr val="lt1"/>
          </a:fontRef>
        </p:style>
        <p:txBody>
          <a:bodyPr wrap="square" lIns="91429" tIns="45714" rIns="91429" bIns="45714" rtlCol="0">
            <a:spAutoFit/>
          </a:bodyPr>
          <a:lstStyle/>
          <a:p>
            <a:pPr algn="ctr"/>
            <a:r>
              <a:rPr lang="en-US" sz="3600" b="1" dirty="0">
                <a:latin typeface="Corbel"/>
                <a:cs typeface="Corbel"/>
              </a:rPr>
              <a:t>BUSINESS</a:t>
            </a:r>
          </a:p>
          <a:p>
            <a:pPr algn="ctr"/>
            <a:r>
              <a:rPr lang="en-US" sz="3600" b="1" dirty="0">
                <a:latin typeface="Corbel"/>
                <a:cs typeface="Corbel"/>
              </a:rPr>
              <a:t>PERFORMANCE</a:t>
            </a:r>
          </a:p>
        </p:txBody>
      </p:sp>
      <p:sp>
        <p:nvSpPr>
          <p:cNvPr id="10" name="TextBox 9"/>
          <p:cNvSpPr txBox="1"/>
          <p:nvPr/>
        </p:nvSpPr>
        <p:spPr>
          <a:xfrm>
            <a:off x="5764106" y="3496269"/>
            <a:ext cx="663779" cy="923318"/>
          </a:xfrm>
          <a:prstGeom prst="rect">
            <a:avLst/>
          </a:prstGeom>
          <a:noFill/>
        </p:spPr>
        <p:txBody>
          <a:bodyPr wrap="none" lIns="91429" tIns="45714" rIns="91429" bIns="45714" rtlCol="0">
            <a:spAutoFit/>
          </a:bodyPr>
          <a:lstStyle/>
          <a:p>
            <a:r>
              <a:rPr lang="en-US" sz="5400" b="1" dirty="0">
                <a:latin typeface="Corbel"/>
                <a:cs typeface="Corbel"/>
              </a:rPr>
              <a:t>&amp;</a:t>
            </a:r>
          </a:p>
        </p:txBody>
      </p:sp>
    </p:spTree>
    <p:extLst>
      <p:ext uri="{BB962C8B-B14F-4D97-AF65-F5344CB8AC3E}">
        <p14:creationId xmlns:p14="http://schemas.microsoft.com/office/powerpoint/2010/main" val="136409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521351"/>
            <a:ext cx="11887197" cy="11900701"/>
          </a:xfrm>
          <a:prstGeom prst="rect">
            <a:avLst/>
          </a:prstGeom>
        </p:spPr>
      </p:pic>
      <p:sp>
        <p:nvSpPr>
          <p:cNvPr id="3" name="Title 2">
            <a:extLst>
              <a:ext uri="{FF2B5EF4-FFF2-40B4-BE49-F238E27FC236}">
                <a16:creationId xmlns:a16="http://schemas.microsoft.com/office/drawing/2014/main" id="{D113D949-3E9A-594B-B394-1D3214CA565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0494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2" y="-2521351"/>
            <a:ext cx="11887197" cy="11900700"/>
          </a:xfrm>
          <a:prstGeom prst="rect">
            <a:avLst/>
          </a:prstGeom>
        </p:spPr>
      </p:pic>
      <p:sp>
        <p:nvSpPr>
          <p:cNvPr id="3" name="Title 2">
            <a:extLst>
              <a:ext uri="{FF2B5EF4-FFF2-40B4-BE49-F238E27FC236}">
                <a16:creationId xmlns:a16="http://schemas.microsoft.com/office/drawing/2014/main" id="{191E9D83-1FE9-9743-93B9-C993199D03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194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521351"/>
            <a:ext cx="11887196" cy="11900700"/>
          </a:xfrm>
          <a:prstGeom prst="rect">
            <a:avLst/>
          </a:prstGeom>
        </p:spPr>
      </p:pic>
      <p:sp>
        <p:nvSpPr>
          <p:cNvPr id="3" name="Title 2">
            <a:extLst>
              <a:ext uri="{FF2B5EF4-FFF2-40B4-BE49-F238E27FC236}">
                <a16:creationId xmlns:a16="http://schemas.microsoft.com/office/drawing/2014/main" id="{F255BBA4-160A-C04E-B5E5-B860CC2C046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9387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3355" y="323850"/>
            <a:ext cx="6205291" cy="6210300"/>
          </a:xfrm>
          <a:prstGeom prst="rect">
            <a:avLst/>
          </a:prstGeom>
        </p:spPr>
      </p:pic>
      <p:sp>
        <p:nvSpPr>
          <p:cNvPr id="3" name="TextBox 2"/>
          <p:cNvSpPr txBox="1"/>
          <p:nvPr/>
        </p:nvSpPr>
        <p:spPr>
          <a:xfrm>
            <a:off x="4191000" y="1219200"/>
            <a:ext cx="3886200" cy="783804"/>
          </a:xfrm>
          <a:prstGeom prst="rect">
            <a:avLst/>
          </a:prstGeom>
          <a:noFill/>
        </p:spPr>
        <p:txBody>
          <a:bodyPr wrap="square" rtlCol="0">
            <a:spAutoFit/>
          </a:bodyPr>
          <a:lstStyle/>
          <a:p>
            <a:pPr algn="ctr">
              <a:lnSpc>
                <a:spcPct val="120000"/>
              </a:lnSpc>
            </a:pPr>
            <a:r>
              <a:rPr lang="en-US" b="1" dirty="0">
                <a:solidFill>
                  <a:schemeClr val="bg1"/>
                </a:solidFill>
                <a:latin typeface="Corbel"/>
                <a:cs typeface="Corbel"/>
              </a:rPr>
              <a:t>3 Inner Circle</a:t>
            </a:r>
          </a:p>
          <a:p>
            <a:pPr algn="ctr">
              <a:lnSpc>
                <a:spcPct val="120000"/>
              </a:lnSpc>
            </a:pPr>
            <a:r>
              <a:rPr lang="en-US" sz="2000" b="1" dirty="0">
                <a:solidFill>
                  <a:schemeClr val="bg1"/>
                </a:solidFill>
                <a:latin typeface="Corbel"/>
                <a:cs typeface="Corbel"/>
              </a:rPr>
              <a:t>Reactive Dimensions</a:t>
            </a:r>
          </a:p>
        </p:txBody>
      </p:sp>
      <p:sp>
        <p:nvSpPr>
          <p:cNvPr id="4" name="TextBox 3"/>
          <p:cNvSpPr txBox="1"/>
          <p:nvPr/>
        </p:nvSpPr>
        <p:spPr>
          <a:xfrm>
            <a:off x="4191000" y="2111796"/>
            <a:ext cx="3886200" cy="783804"/>
          </a:xfrm>
          <a:prstGeom prst="rect">
            <a:avLst/>
          </a:prstGeom>
          <a:noFill/>
        </p:spPr>
        <p:txBody>
          <a:bodyPr wrap="square" rtlCol="0">
            <a:spAutoFit/>
          </a:bodyPr>
          <a:lstStyle/>
          <a:p>
            <a:pPr algn="ctr">
              <a:lnSpc>
                <a:spcPct val="120000"/>
              </a:lnSpc>
            </a:pPr>
            <a:r>
              <a:rPr lang="en-US" b="1" dirty="0">
                <a:solidFill>
                  <a:schemeClr val="bg1"/>
                </a:solidFill>
                <a:latin typeface="Corbel"/>
                <a:cs typeface="Corbel"/>
              </a:rPr>
              <a:t>9 Outer Circle</a:t>
            </a:r>
          </a:p>
          <a:p>
            <a:pPr algn="ctr">
              <a:lnSpc>
                <a:spcPct val="120000"/>
              </a:lnSpc>
            </a:pPr>
            <a:r>
              <a:rPr lang="en-US" sz="2000" b="1" dirty="0">
                <a:solidFill>
                  <a:schemeClr val="bg1"/>
                </a:solidFill>
                <a:latin typeface="Corbel"/>
                <a:cs typeface="Corbel"/>
              </a:rPr>
              <a:t>Reactive Tendencies/Styles</a:t>
            </a:r>
          </a:p>
        </p:txBody>
      </p:sp>
    </p:spTree>
    <p:extLst>
      <p:ext uri="{BB962C8B-B14F-4D97-AF65-F5344CB8AC3E}">
        <p14:creationId xmlns:p14="http://schemas.microsoft.com/office/powerpoint/2010/main" val="10222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00" y="565052"/>
            <a:ext cx="5676900" cy="5683348"/>
          </a:xfrm>
          <a:prstGeom prst="rect">
            <a:avLst/>
          </a:prstGeom>
        </p:spPr>
      </p:pic>
      <p:sp>
        <p:nvSpPr>
          <p:cNvPr id="5" name="Rectangle 4"/>
          <p:cNvSpPr/>
          <p:nvPr/>
        </p:nvSpPr>
        <p:spPr>
          <a:xfrm>
            <a:off x="5181601" y="10180"/>
            <a:ext cx="1718965" cy="523220"/>
          </a:xfrm>
          <a:prstGeom prst="rect">
            <a:avLst/>
          </a:prstGeom>
          <a:solidFill>
            <a:schemeClr val="bg1">
              <a:alpha val="91000"/>
            </a:schemeClr>
          </a:solidFill>
          <a:ln>
            <a:noFill/>
          </a:ln>
        </p:spPr>
        <p:txBody>
          <a:bodyPr wrap="none" lIns="91440" tIns="45720" rIns="91440" bIns="45720">
            <a:spAutoFit/>
          </a:bodyPr>
          <a:lstStyle/>
          <a:p>
            <a:pPr algn="ctr"/>
            <a:r>
              <a:rPr lang="en-US" sz="2800" dirty="0">
                <a:ln w="12700">
                  <a:noFill/>
                  <a:prstDash val="solid"/>
                </a:ln>
                <a:solidFill>
                  <a:srgbClr val="F6720B"/>
                </a:solidFill>
                <a:effectLst>
                  <a:outerShdw blurRad="50800" dist="38100" dir="5400000" algn="t" rotWithShape="0">
                    <a:prstClr val="black">
                      <a:alpha val="40000"/>
                    </a:prstClr>
                  </a:outerShdw>
                </a:effectLst>
                <a:latin typeface="Corbel"/>
                <a:cs typeface="Corbel"/>
              </a:rPr>
              <a:t>CREATIVE</a:t>
            </a:r>
          </a:p>
        </p:txBody>
      </p:sp>
      <p:sp>
        <p:nvSpPr>
          <p:cNvPr id="7" name="Rectangle 6"/>
          <p:cNvSpPr/>
          <p:nvPr/>
        </p:nvSpPr>
        <p:spPr>
          <a:xfrm rot="16200000">
            <a:off x="1601869" y="3167390"/>
            <a:ext cx="2521443" cy="523220"/>
          </a:xfrm>
          <a:prstGeom prst="rect">
            <a:avLst/>
          </a:prstGeom>
          <a:solidFill>
            <a:schemeClr val="bg1">
              <a:alpha val="91000"/>
            </a:schemeClr>
          </a:solidFill>
          <a:ln>
            <a:noFill/>
          </a:ln>
        </p:spPr>
        <p:txBody>
          <a:bodyPr wrap="none" lIns="91440" tIns="45720" rIns="91440" bIns="45720">
            <a:spAutoFit/>
          </a:bodyPr>
          <a:lstStyle/>
          <a:p>
            <a:pPr algn="ctr"/>
            <a:r>
              <a:rPr lang="en-US" sz="2800" dirty="0">
                <a:ln w="12700">
                  <a:noFill/>
                  <a:prstDash val="solid"/>
                </a:ln>
                <a:solidFill>
                  <a:srgbClr val="F6720B"/>
                </a:solidFill>
                <a:effectLst>
                  <a:outerShdw blurRad="50800" dist="38100" dir="5400000" algn="t" rotWithShape="0">
                    <a:prstClr val="black">
                      <a:alpha val="40000"/>
                    </a:prstClr>
                  </a:outerShdw>
                </a:effectLst>
                <a:latin typeface="Corbel"/>
                <a:cs typeface="Corbel"/>
              </a:rPr>
              <a:t>RELATIONSHIP</a:t>
            </a:r>
          </a:p>
        </p:txBody>
      </p:sp>
      <p:sp>
        <p:nvSpPr>
          <p:cNvPr id="8" name="Rectangle 7"/>
          <p:cNvSpPr/>
          <p:nvPr/>
        </p:nvSpPr>
        <p:spPr>
          <a:xfrm rot="5400000">
            <a:off x="8749118" y="3171450"/>
            <a:ext cx="1008184" cy="523220"/>
          </a:xfrm>
          <a:prstGeom prst="rect">
            <a:avLst/>
          </a:prstGeom>
          <a:solidFill>
            <a:schemeClr val="bg1">
              <a:alpha val="91000"/>
            </a:schemeClr>
          </a:solidFill>
          <a:ln>
            <a:noFill/>
          </a:ln>
        </p:spPr>
        <p:txBody>
          <a:bodyPr wrap="none" lIns="91440" tIns="45720" rIns="91440" bIns="45720">
            <a:spAutoFit/>
          </a:bodyPr>
          <a:lstStyle/>
          <a:p>
            <a:pPr algn="ctr"/>
            <a:r>
              <a:rPr lang="en-US" sz="2800" dirty="0">
                <a:ln w="12700">
                  <a:noFill/>
                  <a:prstDash val="solid"/>
                </a:ln>
                <a:solidFill>
                  <a:srgbClr val="F6720B"/>
                </a:solidFill>
                <a:effectLst>
                  <a:outerShdw blurRad="50800" dist="38100" dir="5400000" algn="t" rotWithShape="0">
                    <a:prstClr val="black">
                      <a:alpha val="40000"/>
                    </a:prstClr>
                  </a:outerShdw>
                </a:effectLst>
                <a:latin typeface="Corbel"/>
                <a:cs typeface="Corbel"/>
              </a:rPr>
              <a:t>TASK</a:t>
            </a:r>
          </a:p>
        </p:txBody>
      </p:sp>
      <p:sp>
        <p:nvSpPr>
          <p:cNvPr id="9" name="Rectangle 8"/>
          <p:cNvSpPr/>
          <p:nvPr/>
        </p:nvSpPr>
        <p:spPr>
          <a:xfrm>
            <a:off x="5228627" y="6258580"/>
            <a:ext cx="1734745" cy="523220"/>
          </a:xfrm>
          <a:prstGeom prst="rect">
            <a:avLst/>
          </a:prstGeom>
          <a:solidFill>
            <a:schemeClr val="bg1">
              <a:alpha val="91000"/>
            </a:schemeClr>
          </a:solidFill>
          <a:ln>
            <a:noFill/>
          </a:ln>
        </p:spPr>
        <p:txBody>
          <a:bodyPr wrap="none" lIns="91440" tIns="45720" rIns="91440" bIns="45720">
            <a:spAutoFit/>
          </a:bodyPr>
          <a:lstStyle/>
          <a:p>
            <a:pPr algn="ctr"/>
            <a:r>
              <a:rPr lang="en-US" sz="2800" dirty="0">
                <a:ln w="12700">
                  <a:noFill/>
                  <a:prstDash val="solid"/>
                </a:ln>
                <a:solidFill>
                  <a:srgbClr val="F6720B"/>
                </a:solidFill>
                <a:effectLst>
                  <a:outerShdw blurRad="50800" dist="38100" dir="5400000" algn="t" rotWithShape="0">
                    <a:prstClr val="black">
                      <a:alpha val="40000"/>
                    </a:prstClr>
                  </a:outerShdw>
                </a:effectLst>
                <a:latin typeface="Corbel"/>
                <a:cs typeface="Corbel"/>
              </a:rPr>
              <a:t>REACTIVE</a:t>
            </a:r>
          </a:p>
        </p:txBody>
      </p:sp>
    </p:spTree>
    <p:extLst>
      <p:ext uri="{BB962C8B-B14F-4D97-AF65-F5344CB8AC3E}">
        <p14:creationId xmlns:p14="http://schemas.microsoft.com/office/powerpoint/2010/main" val="44848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Overview of Leadership Circle Profile™ Manager Edition</a:t>
            </a:r>
          </a:p>
        </p:txBody>
      </p:sp>
      <p:sp>
        <p:nvSpPr>
          <p:cNvPr id="11" name="Content Placeholder 10"/>
          <p:cNvSpPr>
            <a:spLocks noGrp="1"/>
          </p:cNvSpPr>
          <p:nvPr>
            <p:ph idx="1"/>
          </p:nvPr>
        </p:nvSpPr>
        <p:spPr/>
        <p:txBody>
          <a:bodyPr/>
          <a:lstStyle/>
          <a:p>
            <a:r>
              <a:rPr lang="en-US" dirty="0"/>
              <a:t>An innovation built on the same powerful framework as our core Leadership Circle Profile</a:t>
            </a:r>
          </a:p>
          <a:p>
            <a:r>
              <a:rPr lang="en-US" dirty="0"/>
              <a:t>An assessment for understanding leadership competencies and limitations for those in less complex roles</a:t>
            </a:r>
          </a:p>
          <a:p>
            <a:r>
              <a:rPr lang="en-US" dirty="0"/>
              <a:t>NOT a management role/competency assessment</a:t>
            </a:r>
          </a:p>
          <a:p>
            <a:endParaRPr lang="en-US" dirty="0"/>
          </a:p>
        </p:txBody>
      </p:sp>
    </p:spTree>
    <p:extLst>
      <p:ext uri="{BB962C8B-B14F-4D97-AF65-F5344CB8AC3E}">
        <p14:creationId xmlns:p14="http://schemas.microsoft.com/office/powerpoint/2010/main" val="29792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2" y="450450"/>
            <a:ext cx="5943599" cy="595035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2" y="450449"/>
            <a:ext cx="5943599" cy="5950350"/>
          </a:xfrm>
          <a:prstGeom prst="rect">
            <a:avLst/>
          </a:prstGeom>
        </p:spPr>
      </p:pic>
      <p:sp>
        <p:nvSpPr>
          <p:cNvPr id="4" name="TextBox 3"/>
          <p:cNvSpPr txBox="1"/>
          <p:nvPr/>
        </p:nvSpPr>
        <p:spPr>
          <a:xfrm>
            <a:off x="6459890" y="734987"/>
            <a:ext cx="3598511" cy="1378326"/>
          </a:xfrm>
          <a:prstGeom prst="rect">
            <a:avLst/>
          </a:prstGeom>
          <a:noFill/>
        </p:spPr>
        <p:txBody>
          <a:bodyPr wrap="none" rtlCol="0">
            <a:spAutoFit/>
          </a:bodyPr>
          <a:lstStyle/>
          <a:p>
            <a:pPr>
              <a:lnSpc>
                <a:spcPct val="90000"/>
              </a:lnSpc>
            </a:pPr>
            <a:r>
              <a:rPr lang="en-US" sz="4600" dirty="0">
                <a:solidFill>
                  <a:srgbClr val="F6720B"/>
                </a:solidFill>
                <a:latin typeface="Corbel"/>
                <a:cs typeface="Corbel"/>
              </a:rPr>
              <a:t>CREATIVE </a:t>
            </a:r>
          </a:p>
          <a:p>
            <a:pPr>
              <a:lnSpc>
                <a:spcPct val="90000"/>
              </a:lnSpc>
            </a:pPr>
            <a:r>
              <a:rPr lang="en-US" sz="4600" dirty="0">
                <a:solidFill>
                  <a:srgbClr val="F6720B"/>
                </a:solidFill>
                <a:latin typeface="Corbel"/>
                <a:cs typeface="Corbel"/>
              </a:rPr>
              <a:t>   &amp; REACTIVE</a:t>
            </a:r>
          </a:p>
        </p:txBody>
      </p:sp>
      <p:sp>
        <p:nvSpPr>
          <p:cNvPr id="5" name="TextBox 4"/>
          <p:cNvSpPr txBox="1"/>
          <p:nvPr/>
        </p:nvSpPr>
        <p:spPr>
          <a:xfrm>
            <a:off x="7044961" y="2209801"/>
            <a:ext cx="3163321" cy="954107"/>
          </a:xfrm>
          <a:prstGeom prst="rect">
            <a:avLst/>
          </a:prstGeom>
          <a:noFill/>
        </p:spPr>
        <p:txBody>
          <a:bodyPr wrap="none" rtlCol="0">
            <a:spAutoFit/>
          </a:bodyPr>
          <a:lstStyle/>
          <a:p>
            <a:pPr algn="ctr"/>
            <a:r>
              <a:rPr lang="en-US" sz="2800" dirty="0">
                <a:latin typeface="Corbel"/>
                <a:cs typeface="Corbel"/>
              </a:rPr>
              <a:t>A Different</a:t>
            </a:r>
          </a:p>
          <a:p>
            <a:pPr algn="ctr"/>
            <a:r>
              <a:rPr lang="en-US" sz="2800" dirty="0">
                <a:latin typeface="Corbel"/>
                <a:cs typeface="Corbel"/>
              </a:rPr>
              <a:t>“Operating System”</a:t>
            </a:r>
          </a:p>
        </p:txBody>
      </p:sp>
    </p:spTree>
    <p:extLst>
      <p:ext uri="{BB962C8B-B14F-4D97-AF65-F5344CB8AC3E}">
        <p14:creationId xmlns:p14="http://schemas.microsoft.com/office/powerpoint/2010/main" val="39639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0"/>
            <a:ext cx="12205698" cy="31908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937424" y="510892"/>
            <a:ext cx="5345052" cy="55331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03432" name="Title 1"/>
          <p:cNvSpPr txBox="1">
            <a:spLocks/>
          </p:cNvSpPr>
          <p:nvPr/>
        </p:nvSpPr>
        <p:spPr bwMode="auto">
          <a:xfrm>
            <a:off x="7167418" y="1348383"/>
            <a:ext cx="3518040" cy="1143000"/>
          </a:xfrm>
          <a:prstGeom prst="rect">
            <a:avLst/>
          </a:prstGeom>
          <a:noFill/>
          <a:ln w="9525">
            <a:noFill/>
            <a:miter lim="800000"/>
            <a:headEnd/>
            <a:tailEnd/>
          </a:ln>
        </p:spPr>
        <p:txBody>
          <a:bodyPr anchor="ctr"/>
          <a:lstStyle/>
          <a:p>
            <a:pPr algn="ctr"/>
            <a:r>
              <a:rPr lang="en-US" sz="2800" dirty="0">
                <a:solidFill>
                  <a:schemeClr val="bg1"/>
                </a:solidFill>
                <a:latin typeface="Corbel"/>
                <a:cs typeface="Corbel"/>
              </a:rPr>
              <a:t>CREATIVE</a:t>
            </a:r>
            <a:br>
              <a:rPr lang="en-US" sz="2800" dirty="0">
                <a:solidFill>
                  <a:schemeClr val="bg1"/>
                </a:solidFill>
                <a:latin typeface="Corbel"/>
                <a:cs typeface="Corbel"/>
              </a:rPr>
            </a:br>
            <a:r>
              <a:rPr lang="en-US" sz="2800" dirty="0">
                <a:solidFill>
                  <a:schemeClr val="bg1"/>
                </a:solidFill>
                <a:latin typeface="Corbel"/>
                <a:cs typeface="Corbel"/>
              </a:rPr>
              <a:t>COMPETENCIES</a:t>
            </a:r>
          </a:p>
        </p:txBody>
      </p:sp>
      <p:sp>
        <p:nvSpPr>
          <p:cNvPr id="25" name="TextBox 24"/>
          <p:cNvSpPr txBox="1"/>
          <p:nvPr/>
        </p:nvSpPr>
        <p:spPr bwMode="auto">
          <a:xfrm>
            <a:off x="4384167" y="3092804"/>
            <a:ext cx="457176" cy="184666"/>
          </a:xfrm>
          <a:prstGeom prst="rect">
            <a:avLst/>
          </a:prstGeom>
          <a:noFill/>
          <a:ln w="9525">
            <a:noFill/>
            <a:miter lim="800000"/>
            <a:headEnd/>
            <a:tailEnd/>
          </a:ln>
          <a:effectLst/>
        </p:spPr>
        <p:txBody>
          <a:bodyPr wrap="none" rtlCol="0">
            <a:spAutoFit/>
          </a:bodyPr>
          <a:lstStyle/>
          <a:p>
            <a:r>
              <a:rPr lang="en-US" sz="600" b="1" dirty="0">
                <a:solidFill>
                  <a:schemeClr val="bg1"/>
                </a:solidFill>
                <a:latin typeface="Arial" pitchFamily="34" charset="0"/>
                <a:cs typeface="Arial" pitchFamily="34" charset="0"/>
              </a:rPr>
              <a:t>Identity</a:t>
            </a:r>
          </a:p>
        </p:txBody>
      </p:sp>
      <p:pic>
        <p:nvPicPr>
          <p:cNvPr id="14" name="Picture 13" descr="slide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57200"/>
            <a:ext cx="5562600" cy="5562600"/>
          </a:xfrm>
          <a:prstGeom prst="rect">
            <a:avLst/>
          </a:prstGeom>
        </p:spPr>
      </p:pic>
      <p:sp>
        <p:nvSpPr>
          <p:cNvPr id="2" name="TextBox 1"/>
          <p:cNvSpPr txBox="1"/>
          <p:nvPr/>
        </p:nvSpPr>
        <p:spPr>
          <a:xfrm>
            <a:off x="2718749" y="3733801"/>
            <a:ext cx="3861128" cy="954107"/>
          </a:xfrm>
          <a:prstGeom prst="rect">
            <a:avLst/>
          </a:prstGeom>
          <a:noFill/>
        </p:spPr>
        <p:txBody>
          <a:bodyPr wrap="none" rtlCol="0">
            <a:spAutoFit/>
          </a:bodyPr>
          <a:lstStyle/>
          <a:p>
            <a:pPr algn="ctr"/>
            <a:r>
              <a:rPr lang="en-US" sz="2800" dirty="0">
                <a:solidFill>
                  <a:schemeClr val="bg1"/>
                </a:solidFill>
                <a:latin typeface="Corbel"/>
                <a:cs typeface="Corbel"/>
              </a:rPr>
              <a:t>Research on</a:t>
            </a:r>
          </a:p>
          <a:p>
            <a:pPr algn="ctr"/>
            <a:r>
              <a:rPr lang="en-US" sz="2800" dirty="0">
                <a:solidFill>
                  <a:schemeClr val="bg1"/>
                </a:solidFill>
                <a:latin typeface="Corbel"/>
                <a:cs typeface="Corbel"/>
              </a:rPr>
              <a:t>Leadership Effectiveness</a:t>
            </a:r>
          </a:p>
        </p:txBody>
      </p:sp>
    </p:spTree>
    <p:extLst>
      <p:ext uri="{BB962C8B-B14F-4D97-AF65-F5344CB8AC3E}">
        <p14:creationId xmlns:p14="http://schemas.microsoft.com/office/powerpoint/2010/main" val="177357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54029618"/>
              </p:ext>
            </p:extLst>
          </p:nvPr>
        </p:nvGraphicFramePr>
        <p:xfrm>
          <a:off x="627354" y="2329788"/>
          <a:ext cx="6564556" cy="3680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09547" y="1503429"/>
            <a:ext cx="6400170" cy="954107"/>
          </a:xfrm>
          <a:prstGeom prst="rect">
            <a:avLst/>
          </a:prstGeom>
          <a:noFill/>
        </p:spPr>
        <p:txBody>
          <a:bodyPr wrap="square" rtlCol="0">
            <a:spAutoFit/>
          </a:bodyPr>
          <a:lstStyle/>
          <a:p>
            <a:r>
              <a:rPr lang="en-US" sz="2800" dirty="0">
                <a:solidFill>
                  <a:schemeClr val="bg1"/>
                </a:solidFill>
                <a:latin typeface="Helvetica" pitchFamily="2" charset="0"/>
                <a:cs typeface="Corbel"/>
              </a:rPr>
              <a:t>Leadership Effectiveness Research</a:t>
            </a:r>
          </a:p>
          <a:p>
            <a:r>
              <a:rPr lang="en-US" sz="2800" dirty="0">
                <a:solidFill>
                  <a:schemeClr val="bg1"/>
                </a:solidFill>
                <a:latin typeface="Helvetica" pitchFamily="2" charset="0"/>
                <a:cs typeface="Corbel"/>
              </a:rPr>
              <a:t>5 Questions</a:t>
            </a:r>
          </a:p>
        </p:txBody>
      </p:sp>
    </p:spTree>
    <p:extLst>
      <p:ext uri="{BB962C8B-B14F-4D97-AF65-F5344CB8AC3E}">
        <p14:creationId xmlns:p14="http://schemas.microsoft.com/office/powerpoint/2010/main" val="23527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rrowheads="1"/>
          </p:cNvPicPr>
          <p:nvPr/>
        </p:nvPicPr>
        <p:blipFill rotWithShape="1">
          <a:blip r:embed="rId3"/>
          <a:srcRect l="11867" t="10776" r="6886" b="13118"/>
          <a:stretch/>
        </p:blipFill>
        <p:spPr bwMode="auto">
          <a:xfrm>
            <a:off x="3571526" y="1771320"/>
            <a:ext cx="5040560" cy="3442884"/>
          </a:xfrm>
          <a:prstGeom prst="rect">
            <a:avLst/>
          </a:prstGeom>
          <a:noFill/>
          <a:ln w="12700">
            <a:noFill/>
            <a:miter lim="800000"/>
            <a:headEnd/>
            <a:tailEnd/>
          </a:ln>
        </p:spPr>
      </p:pic>
      <p:cxnSp>
        <p:nvCxnSpPr>
          <p:cNvPr id="36" name="Straight Arrow Connector 35"/>
          <p:cNvCxnSpPr/>
          <p:nvPr/>
        </p:nvCxnSpPr>
        <p:spPr>
          <a:xfrm flipV="1">
            <a:off x="3716089" y="2068945"/>
            <a:ext cx="4125585" cy="2935192"/>
          </a:xfrm>
          <a:prstGeom prst="straightConnector1">
            <a:avLst/>
          </a:prstGeom>
          <a:noFill/>
          <a:ln w="88900">
            <a:solidFill>
              <a:schemeClr val="accent2"/>
            </a:solidFill>
            <a:headEnd type="none" w="med" len="med"/>
            <a:tailEnd type="triangle" w="lg" len="lg"/>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cxnSp>
      <p:sp>
        <p:nvSpPr>
          <p:cNvPr id="4" name="Title 3">
            <a:extLst>
              <a:ext uri="{FF2B5EF4-FFF2-40B4-BE49-F238E27FC236}">
                <a16:creationId xmlns:a16="http://schemas.microsoft.com/office/drawing/2014/main" id="{C97C5919-3F0D-3049-B186-6299BCC3FF38}"/>
              </a:ext>
            </a:extLst>
          </p:cNvPr>
          <p:cNvSpPr>
            <a:spLocks noGrp="1"/>
          </p:cNvSpPr>
          <p:nvPr>
            <p:ph type="title"/>
          </p:nvPr>
        </p:nvSpPr>
        <p:spPr/>
        <p:txBody>
          <a:bodyPr/>
          <a:lstStyle/>
          <a:p>
            <a:r>
              <a:rPr lang="en-US" dirty="0"/>
              <a:t>Very High Positive Correlation</a:t>
            </a:r>
          </a:p>
        </p:txBody>
      </p:sp>
      <p:cxnSp>
        <p:nvCxnSpPr>
          <p:cNvPr id="80" name="Straight Connector 79"/>
          <p:cNvCxnSpPr>
            <a:cxnSpLocks noChangeShapeType="1"/>
          </p:cNvCxnSpPr>
          <p:nvPr/>
        </p:nvCxnSpPr>
        <p:spPr bwMode="auto">
          <a:xfrm>
            <a:off x="3571526" y="1771321"/>
            <a:ext cx="0" cy="3442883"/>
          </a:xfrm>
          <a:prstGeom prst="line">
            <a:avLst/>
          </a:prstGeom>
          <a:noFill/>
          <a:ln w="25400">
            <a:solidFill>
              <a:schemeClr val="tx2"/>
            </a:solidFill>
            <a:round/>
            <a:headEnd/>
            <a:tailEnd/>
          </a:ln>
          <a:effectLst/>
        </p:spPr>
      </p:cxnSp>
      <p:cxnSp>
        <p:nvCxnSpPr>
          <p:cNvPr id="81" name="Straight Connector 80"/>
          <p:cNvCxnSpPr>
            <a:cxnSpLocks noChangeShapeType="1"/>
          </p:cNvCxnSpPr>
          <p:nvPr/>
        </p:nvCxnSpPr>
        <p:spPr bwMode="auto">
          <a:xfrm flipH="1">
            <a:off x="3571527" y="5214205"/>
            <a:ext cx="5849199" cy="1"/>
          </a:xfrm>
          <a:prstGeom prst="line">
            <a:avLst/>
          </a:prstGeom>
          <a:noFill/>
          <a:ln w="25400">
            <a:solidFill>
              <a:schemeClr val="tx2"/>
            </a:solidFill>
            <a:round/>
            <a:headEnd/>
            <a:tailEnd/>
          </a:ln>
          <a:effectLst/>
        </p:spPr>
      </p:cxnSp>
      <p:sp>
        <p:nvSpPr>
          <p:cNvPr id="26" name="Rectangle 10"/>
          <p:cNvSpPr>
            <a:spLocks/>
          </p:cNvSpPr>
          <p:nvPr/>
        </p:nvSpPr>
        <p:spPr bwMode="auto">
          <a:xfrm>
            <a:off x="7189414" y="4534020"/>
            <a:ext cx="1588254" cy="553998"/>
          </a:xfrm>
          <a:prstGeom prst="rect">
            <a:avLst/>
          </a:prstGeom>
          <a:solidFill>
            <a:srgbClr val="FFFFFF"/>
          </a:solidFill>
          <a:ln w="12700">
            <a:noFill/>
            <a:miter lim="800000"/>
            <a:headEnd/>
            <a:tailEnd/>
          </a:ln>
        </p:spPr>
        <p:txBody>
          <a:bodyPr wrap="none" lIns="0" tIns="0" rIns="40639" bIns="0">
            <a:spAutoFit/>
          </a:bodyPr>
          <a:lstStyle/>
          <a:p>
            <a:pPr marL="39688"/>
            <a:r>
              <a:rPr lang="en-US" sz="3600" dirty="0">
                <a:latin typeface="Corbel"/>
                <a:cs typeface="Corbel"/>
                <a:sym typeface="Arial" pitchFamily="34" charset="0"/>
              </a:rPr>
              <a:t>R = 0.93</a:t>
            </a:r>
          </a:p>
        </p:txBody>
      </p:sp>
      <p:sp>
        <p:nvSpPr>
          <p:cNvPr id="37" name="TextBox 36"/>
          <p:cNvSpPr txBox="1"/>
          <p:nvPr/>
        </p:nvSpPr>
        <p:spPr bwMode="auto">
          <a:xfrm rot="16200000">
            <a:off x="1753506" y="3324660"/>
            <a:ext cx="2810710" cy="400110"/>
          </a:xfrm>
          <a:prstGeom prst="rect">
            <a:avLst/>
          </a:prstGeom>
          <a:noFill/>
          <a:ln w="9525">
            <a:noFill/>
            <a:miter lim="800000"/>
            <a:headEnd/>
            <a:tailEnd/>
          </a:ln>
        </p:spPr>
        <p:txBody>
          <a:bodyPr wrap="none" rtlCol="0">
            <a:spAutoFit/>
          </a:bodyPr>
          <a:lstStyle/>
          <a:p>
            <a:pPr algn="ctr"/>
            <a:r>
              <a:rPr lang="en-US" sz="2000" dirty="0">
                <a:latin typeface="Corbel"/>
                <a:cs typeface="Corbel"/>
              </a:rPr>
              <a:t>Leadership Effectiveness</a:t>
            </a:r>
          </a:p>
        </p:txBody>
      </p:sp>
      <p:sp>
        <p:nvSpPr>
          <p:cNvPr id="38" name="TextBox 37"/>
          <p:cNvSpPr txBox="1"/>
          <p:nvPr/>
        </p:nvSpPr>
        <p:spPr bwMode="auto">
          <a:xfrm>
            <a:off x="5095979" y="5365523"/>
            <a:ext cx="2630247" cy="400110"/>
          </a:xfrm>
          <a:prstGeom prst="rect">
            <a:avLst/>
          </a:prstGeom>
          <a:noFill/>
          <a:ln w="9525">
            <a:noFill/>
            <a:miter lim="800000"/>
            <a:headEnd/>
            <a:tailEnd/>
          </a:ln>
        </p:spPr>
        <p:txBody>
          <a:bodyPr wrap="none" rtlCol="0">
            <a:spAutoFit/>
          </a:bodyPr>
          <a:lstStyle/>
          <a:p>
            <a:pPr algn="ctr"/>
            <a:r>
              <a:rPr lang="en-US" sz="2000" dirty="0">
                <a:latin typeface="Corbel"/>
                <a:cs typeface="Corbel"/>
              </a:rPr>
              <a:t>Creative Competencies</a:t>
            </a:r>
          </a:p>
        </p:txBody>
      </p:sp>
    </p:spTree>
    <p:extLst>
      <p:ext uri="{BB962C8B-B14F-4D97-AF65-F5344CB8AC3E}">
        <p14:creationId xmlns:p14="http://schemas.microsoft.com/office/powerpoint/2010/main" val="32566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241964"/>
            <a:ext cx="12192000" cy="29104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958110" y="581891"/>
            <a:ext cx="5314462" cy="53293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03430" name="Title 1"/>
          <p:cNvSpPr txBox="1">
            <a:spLocks/>
          </p:cNvSpPr>
          <p:nvPr/>
        </p:nvSpPr>
        <p:spPr bwMode="auto">
          <a:xfrm>
            <a:off x="6961214" y="3920634"/>
            <a:ext cx="3535279" cy="1143000"/>
          </a:xfrm>
          <a:prstGeom prst="rect">
            <a:avLst/>
          </a:prstGeom>
          <a:noFill/>
          <a:ln w="9525">
            <a:noFill/>
            <a:miter lim="800000"/>
            <a:headEnd/>
            <a:tailEnd/>
          </a:ln>
        </p:spPr>
        <p:txBody>
          <a:bodyPr anchor="ctr"/>
          <a:lstStyle/>
          <a:p>
            <a:pPr algn="ctr"/>
            <a:r>
              <a:rPr lang="en-US" sz="2800" dirty="0">
                <a:solidFill>
                  <a:schemeClr val="bg1"/>
                </a:solidFill>
                <a:latin typeface="Corbel"/>
                <a:cs typeface="Corbel"/>
              </a:rPr>
              <a:t>REACTIVE STYLES</a:t>
            </a:r>
          </a:p>
        </p:txBody>
      </p:sp>
      <p:sp>
        <p:nvSpPr>
          <p:cNvPr id="25" name="TextBox 24"/>
          <p:cNvSpPr txBox="1"/>
          <p:nvPr/>
        </p:nvSpPr>
        <p:spPr bwMode="auto">
          <a:xfrm>
            <a:off x="4583832" y="3646695"/>
            <a:ext cx="457176" cy="184666"/>
          </a:xfrm>
          <a:prstGeom prst="rect">
            <a:avLst/>
          </a:prstGeom>
          <a:noFill/>
          <a:ln w="9525">
            <a:noFill/>
            <a:miter lim="800000"/>
            <a:headEnd/>
            <a:tailEnd/>
          </a:ln>
          <a:effectLst/>
        </p:spPr>
        <p:txBody>
          <a:bodyPr wrap="none" rtlCol="0">
            <a:spAutoFit/>
          </a:bodyPr>
          <a:lstStyle/>
          <a:p>
            <a:r>
              <a:rPr lang="en-US" sz="600" b="1" dirty="0">
                <a:solidFill>
                  <a:schemeClr val="bg1"/>
                </a:solidFill>
                <a:latin typeface="Arial" pitchFamily="34" charset="0"/>
                <a:cs typeface="Arial" pitchFamily="34" charset="0"/>
              </a:rPr>
              <a:t>Identity</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628650"/>
            <a:ext cx="5334000" cy="5314950"/>
          </a:xfrm>
          <a:prstGeom prst="rect">
            <a:avLst/>
          </a:prstGeom>
        </p:spPr>
      </p:pic>
      <p:sp>
        <p:nvSpPr>
          <p:cNvPr id="18" name="TextBox 17"/>
          <p:cNvSpPr txBox="1"/>
          <p:nvPr/>
        </p:nvSpPr>
        <p:spPr>
          <a:xfrm>
            <a:off x="2716524" y="1905001"/>
            <a:ext cx="3861128" cy="954107"/>
          </a:xfrm>
          <a:prstGeom prst="rect">
            <a:avLst/>
          </a:prstGeom>
          <a:noFill/>
        </p:spPr>
        <p:txBody>
          <a:bodyPr wrap="none" rtlCol="0">
            <a:spAutoFit/>
          </a:bodyPr>
          <a:lstStyle/>
          <a:p>
            <a:pPr algn="ctr"/>
            <a:r>
              <a:rPr lang="en-US" sz="2800" dirty="0">
                <a:solidFill>
                  <a:srgbClr val="FFFFFF"/>
                </a:solidFill>
                <a:latin typeface="Corbel"/>
                <a:cs typeface="Corbel"/>
              </a:rPr>
              <a:t>Research on</a:t>
            </a:r>
          </a:p>
          <a:p>
            <a:pPr algn="ctr"/>
            <a:r>
              <a:rPr lang="en-US" sz="2800" dirty="0">
                <a:solidFill>
                  <a:srgbClr val="FFFFFF"/>
                </a:solidFill>
                <a:latin typeface="Corbel"/>
                <a:cs typeface="Corbel"/>
              </a:rPr>
              <a:t>Leadership Effectiveness</a:t>
            </a:r>
          </a:p>
        </p:txBody>
      </p:sp>
    </p:spTree>
    <p:extLst>
      <p:ext uri="{BB962C8B-B14F-4D97-AF65-F5344CB8AC3E}">
        <p14:creationId xmlns:p14="http://schemas.microsoft.com/office/powerpoint/2010/main" val="20440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27354" y="2329788"/>
          <a:ext cx="6564556" cy="3680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09547" y="1503429"/>
            <a:ext cx="6400170" cy="954107"/>
          </a:xfrm>
          <a:prstGeom prst="rect">
            <a:avLst/>
          </a:prstGeom>
          <a:noFill/>
        </p:spPr>
        <p:txBody>
          <a:bodyPr wrap="square" rtlCol="0">
            <a:spAutoFit/>
          </a:bodyPr>
          <a:lstStyle/>
          <a:p>
            <a:r>
              <a:rPr lang="en-US" sz="2800" dirty="0">
                <a:solidFill>
                  <a:schemeClr val="bg1"/>
                </a:solidFill>
                <a:latin typeface="Helvetica" pitchFamily="2" charset="0"/>
                <a:cs typeface="Corbel"/>
              </a:rPr>
              <a:t>Leadership Effectiveness Research</a:t>
            </a:r>
          </a:p>
          <a:p>
            <a:r>
              <a:rPr lang="en-US" sz="2800" dirty="0">
                <a:solidFill>
                  <a:schemeClr val="bg1"/>
                </a:solidFill>
                <a:latin typeface="Helvetica" pitchFamily="2" charset="0"/>
                <a:cs typeface="Corbel"/>
              </a:rPr>
              <a:t>5 Questions</a:t>
            </a:r>
          </a:p>
        </p:txBody>
      </p:sp>
    </p:spTree>
    <p:extLst>
      <p:ext uri="{BB962C8B-B14F-4D97-AF65-F5344CB8AC3E}">
        <p14:creationId xmlns:p14="http://schemas.microsoft.com/office/powerpoint/2010/main" val="8137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55100-2248-054A-AE1B-6C0CC8243BD4}"/>
              </a:ext>
            </a:extLst>
          </p:cNvPr>
          <p:cNvSpPr>
            <a:spLocks noGrp="1"/>
          </p:cNvSpPr>
          <p:nvPr>
            <p:ph type="title"/>
          </p:nvPr>
        </p:nvSpPr>
        <p:spPr/>
        <p:txBody>
          <a:bodyPr/>
          <a:lstStyle/>
          <a:p>
            <a:r>
              <a:rPr lang="en-US" dirty="0"/>
              <a:t>Strong Inverse Correlation</a:t>
            </a:r>
          </a:p>
        </p:txBody>
      </p:sp>
      <p:pic>
        <p:nvPicPr>
          <p:cNvPr id="17305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806" t="7999" r="4314" b="13484"/>
          <a:stretch/>
        </p:blipFill>
        <p:spPr bwMode="auto">
          <a:xfrm>
            <a:off x="3416521" y="1543059"/>
            <a:ext cx="5552075" cy="39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Rectangle 10"/>
          <p:cNvSpPr>
            <a:spLocks/>
          </p:cNvSpPr>
          <p:nvPr/>
        </p:nvSpPr>
        <p:spPr bwMode="auto">
          <a:xfrm>
            <a:off x="3780064" y="4641653"/>
            <a:ext cx="1862368" cy="55399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3600" dirty="0">
                <a:latin typeface="Corbel"/>
                <a:cs typeface="Corbel"/>
                <a:sym typeface="Arial" charset="0"/>
              </a:rPr>
              <a:t>R = - 0.68</a:t>
            </a:r>
          </a:p>
        </p:txBody>
      </p:sp>
      <p:cxnSp>
        <p:nvCxnSpPr>
          <p:cNvPr id="61" name="Straight Arrow Connector 60"/>
          <p:cNvCxnSpPr/>
          <p:nvPr/>
        </p:nvCxnSpPr>
        <p:spPr>
          <a:xfrm>
            <a:off x="3900228" y="1737320"/>
            <a:ext cx="4438910" cy="2620369"/>
          </a:xfrm>
          <a:prstGeom prst="straightConnector1">
            <a:avLst/>
          </a:prstGeom>
          <a:noFill/>
          <a:ln w="88900">
            <a:solidFill>
              <a:schemeClr val="accent2"/>
            </a:solidFill>
            <a:headEnd type="none" w="med" len="med"/>
            <a:tailEnd type="triangle" w="lg" len="lg"/>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cxnSp>
      <p:sp>
        <p:nvSpPr>
          <p:cNvPr id="173072" name="TextBox 67"/>
          <p:cNvSpPr txBox="1">
            <a:spLocks noChangeArrowheads="1"/>
          </p:cNvSpPr>
          <p:nvPr/>
        </p:nvSpPr>
        <p:spPr bwMode="auto">
          <a:xfrm rot="-5400000">
            <a:off x="1611691" y="3309904"/>
            <a:ext cx="28107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2000" dirty="0">
                <a:latin typeface="Corbel"/>
                <a:cs typeface="Corbel"/>
              </a:rPr>
              <a:t>Leadership Effectiveness</a:t>
            </a:r>
          </a:p>
        </p:txBody>
      </p:sp>
      <p:sp>
        <p:nvSpPr>
          <p:cNvPr id="173073" name="TextBox 68"/>
          <p:cNvSpPr txBox="1">
            <a:spLocks noChangeArrowheads="1"/>
          </p:cNvSpPr>
          <p:nvPr/>
        </p:nvSpPr>
        <p:spPr bwMode="auto">
          <a:xfrm>
            <a:off x="5192534" y="5486853"/>
            <a:ext cx="23180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2000" dirty="0">
                <a:latin typeface="Corbel"/>
                <a:cs typeface="Corbel"/>
              </a:rPr>
              <a:t>Reactive Tendencies</a:t>
            </a:r>
          </a:p>
        </p:txBody>
      </p:sp>
      <p:cxnSp>
        <p:nvCxnSpPr>
          <p:cNvPr id="34" name="Straight Connector 33"/>
          <p:cNvCxnSpPr>
            <a:cxnSpLocks noChangeShapeType="1"/>
          </p:cNvCxnSpPr>
          <p:nvPr/>
        </p:nvCxnSpPr>
        <p:spPr bwMode="auto">
          <a:xfrm>
            <a:off x="3416520" y="1656245"/>
            <a:ext cx="0" cy="3814428"/>
          </a:xfrm>
          <a:prstGeom prst="line">
            <a:avLst/>
          </a:prstGeom>
          <a:noFill/>
          <a:ln w="25400">
            <a:solidFill>
              <a:schemeClr val="tx2"/>
            </a:solidFill>
            <a:round/>
            <a:headEnd/>
            <a:tailEnd/>
          </a:ln>
          <a:effectLst/>
        </p:spPr>
      </p:cxnSp>
      <p:cxnSp>
        <p:nvCxnSpPr>
          <p:cNvPr id="36" name="Straight Connector 35"/>
          <p:cNvCxnSpPr>
            <a:cxnSpLocks noChangeShapeType="1"/>
          </p:cNvCxnSpPr>
          <p:nvPr/>
        </p:nvCxnSpPr>
        <p:spPr bwMode="auto">
          <a:xfrm flipH="1">
            <a:off x="3416520" y="1656245"/>
            <a:ext cx="5870064" cy="0"/>
          </a:xfrm>
          <a:prstGeom prst="line">
            <a:avLst/>
          </a:prstGeom>
          <a:noFill/>
          <a:ln w="25400">
            <a:solidFill>
              <a:schemeClr val="tx2"/>
            </a:solidFill>
            <a:round/>
            <a:headEnd/>
            <a:tailEnd/>
          </a:ln>
          <a:effectLst/>
        </p:spPr>
      </p:cxnSp>
    </p:spTree>
    <p:extLst>
      <p:ext uri="{BB962C8B-B14F-4D97-AF65-F5344CB8AC3E}">
        <p14:creationId xmlns:p14="http://schemas.microsoft.com/office/powerpoint/2010/main" val="176232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65088" y="908222"/>
            <a:ext cx="6522112" cy="1828800"/>
          </a:xfrm>
        </p:spPr>
        <p:txBody>
          <a:bodyPr>
            <a:normAutofit/>
          </a:bodyPr>
          <a:lstStyle/>
          <a:p>
            <a:r>
              <a:rPr lang="en-US" sz="3200" dirty="0"/>
              <a:t>Relationship &amp; Task</a:t>
            </a:r>
          </a:p>
        </p:txBody>
      </p:sp>
      <p:sp>
        <p:nvSpPr>
          <p:cNvPr id="2" name="Text Placeholder 1"/>
          <p:cNvSpPr>
            <a:spLocks noGrp="1"/>
          </p:cNvSpPr>
          <p:nvPr>
            <p:ph type="body" sz="quarter" idx="4294967295"/>
          </p:nvPr>
        </p:nvSpPr>
        <p:spPr>
          <a:xfrm>
            <a:off x="0" y="6375400"/>
            <a:ext cx="5486400" cy="261938"/>
          </a:xfrm>
        </p:spPr>
        <p:txBody>
          <a:bodyPr>
            <a:normAutofit fontScale="40000" lnSpcReduction="20000"/>
          </a:bodyPr>
          <a:lstStyle/>
          <a:p>
            <a:r>
              <a:rPr lang="en-US" dirty="0"/>
              <a:t>LCP MANAGER EDITION</a:t>
            </a:r>
          </a:p>
        </p:txBody>
      </p:sp>
      <p:sp>
        <p:nvSpPr>
          <p:cNvPr id="5" name="Content Placeholder 4"/>
          <p:cNvSpPr>
            <a:spLocks noGrp="1"/>
          </p:cNvSpPr>
          <p:nvPr>
            <p:ph idx="4294967295"/>
          </p:nvPr>
        </p:nvSpPr>
        <p:spPr>
          <a:xfrm>
            <a:off x="5365088" y="2478640"/>
            <a:ext cx="5689600" cy="3581400"/>
          </a:xfrm>
        </p:spPr>
        <p:txBody>
          <a:bodyPr>
            <a:normAutofit fontScale="85000" lnSpcReduction="10000"/>
          </a:bodyPr>
          <a:lstStyle/>
          <a:p>
            <a:r>
              <a:rPr lang="en-US" dirty="0">
                <a:solidFill>
                  <a:schemeClr val="tx1">
                    <a:lumMod val="50000"/>
                  </a:schemeClr>
                </a:solidFill>
                <a:latin typeface="Corbel"/>
                <a:ea typeface="ＭＳ Ｐゴシック" charset="0"/>
                <a:cs typeface="Corbel"/>
              </a:rPr>
              <a:t>The right half of the circle focuses on task. </a:t>
            </a:r>
          </a:p>
          <a:p>
            <a:r>
              <a:rPr lang="en-US" dirty="0">
                <a:solidFill>
                  <a:schemeClr val="tx1">
                    <a:lumMod val="50000"/>
                  </a:schemeClr>
                </a:solidFill>
                <a:latin typeface="Corbel"/>
                <a:ea typeface="ＭＳ Ｐゴシック" charset="0"/>
                <a:cs typeface="Corbel"/>
              </a:rPr>
              <a:t>The left half of the circle focuses on the nature of your relationships with people and groups. </a:t>
            </a:r>
          </a:p>
          <a:p>
            <a:r>
              <a:rPr lang="en-US" dirty="0">
                <a:solidFill>
                  <a:schemeClr val="tx1">
                    <a:lumMod val="50000"/>
                  </a:schemeClr>
                </a:solidFill>
                <a:latin typeface="Corbel"/>
                <a:ea typeface="ＭＳ Ｐゴシック" charset="0"/>
                <a:cs typeface="Corbel"/>
              </a:rPr>
              <a:t>The goal is good balance so that you can achieve results AND effectively engage &amp; develop people.</a:t>
            </a:r>
          </a:p>
          <a:p>
            <a:endParaRPr lang="en-US" dirty="0">
              <a:solidFill>
                <a:schemeClr val="tx1">
                  <a:lumMod val="50000"/>
                </a:schemeClr>
              </a:solidFill>
            </a:endParaRPr>
          </a:p>
        </p:txBody>
      </p:sp>
    </p:spTree>
    <p:extLst>
      <p:ext uri="{BB962C8B-B14F-4D97-AF65-F5344CB8AC3E}">
        <p14:creationId xmlns:p14="http://schemas.microsoft.com/office/powerpoint/2010/main" val="905419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704236"/>
            <a:ext cx="5334000" cy="529712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533400"/>
            <a:ext cx="5638800" cy="5638800"/>
          </a:xfrm>
          <a:prstGeom prst="rect">
            <a:avLst/>
          </a:prstGeom>
        </p:spPr>
      </p:pic>
      <p:sp>
        <p:nvSpPr>
          <p:cNvPr id="8" name="Title 7"/>
          <p:cNvSpPr>
            <a:spLocks noGrp="1"/>
          </p:cNvSpPr>
          <p:nvPr>
            <p:ph type="title"/>
          </p:nvPr>
        </p:nvSpPr>
        <p:spPr/>
        <p:txBody>
          <a:bodyPr/>
          <a:lstStyle/>
          <a:p>
            <a:r>
              <a:rPr lang="en-US" dirty="0"/>
              <a:t>People &amp; Task</a:t>
            </a:r>
          </a:p>
        </p:txBody>
      </p:sp>
    </p:spTree>
    <p:extLst>
      <p:ext uri="{BB962C8B-B14F-4D97-AF65-F5344CB8AC3E}">
        <p14:creationId xmlns:p14="http://schemas.microsoft.com/office/powerpoint/2010/main" val="203739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704236"/>
            <a:ext cx="5334000" cy="529712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533400"/>
            <a:ext cx="5638800" cy="5638800"/>
          </a:xfrm>
          <a:prstGeom prst="rect">
            <a:avLst/>
          </a:prstGeom>
        </p:spPr>
      </p:pic>
      <p:sp>
        <p:nvSpPr>
          <p:cNvPr id="8" name="Title 7"/>
          <p:cNvSpPr>
            <a:spLocks noGrp="1"/>
          </p:cNvSpPr>
          <p:nvPr>
            <p:ph type="title"/>
          </p:nvPr>
        </p:nvSpPr>
        <p:spPr/>
        <p:txBody>
          <a:bodyPr/>
          <a:lstStyle/>
          <a:p>
            <a:r>
              <a:rPr lang="en-US" dirty="0"/>
              <a:t>People &amp; Task</a:t>
            </a:r>
          </a:p>
        </p:txBody>
      </p:sp>
    </p:spTree>
    <p:extLst>
      <p:ext uri="{BB962C8B-B14F-4D97-AF65-F5344CB8AC3E}">
        <p14:creationId xmlns:p14="http://schemas.microsoft.com/office/powerpoint/2010/main" val="2338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dirty="0"/>
              <a:t>Audience for LCP Manager Edition</a:t>
            </a:r>
          </a:p>
        </p:txBody>
      </p:sp>
      <p:sp>
        <p:nvSpPr>
          <p:cNvPr id="19" name="Content Placeholder 18"/>
          <p:cNvSpPr>
            <a:spLocks noGrp="1"/>
          </p:cNvSpPr>
          <p:nvPr>
            <p:ph idx="1"/>
          </p:nvPr>
        </p:nvSpPr>
        <p:spPr/>
        <p:txBody>
          <a:bodyPr/>
          <a:lstStyle/>
          <a:p>
            <a:pPr marL="0" indent="0">
              <a:buNone/>
            </a:pPr>
            <a:r>
              <a:rPr lang="en-US" dirty="0"/>
              <a:t>Those with responsibility for…</a:t>
            </a:r>
          </a:p>
          <a:p>
            <a:r>
              <a:rPr lang="en-US" dirty="0"/>
              <a:t>deployment and execution of strategy</a:t>
            </a:r>
          </a:p>
          <a:p>
            <a:r>
              <a:rPr lang="en-US" dirty="0"/>
              <a:t>developing others</a:t>
            </a:r>
          </a:p>
          <a:p>
            <a:r>
              <a:rPr lang="en-US" dirty="0"/>
              <a:t>attracting and retaining talent</a:t>
            </a:r>
          </a:p>
          <a:p>
            <a:r>
              <a:rPr lang="en-US" dirty="0"/>
              <a:t>bridging the communication gap</a:t>
            </a:r>
          </a:p>
          <a:p>
            <a:r>
              <a:rPr lang="en-US" dirty="0"/>
              <a:t>working within existing structures</a:t>
            </a:r>
          </a:p>
          <a:p>
            <a:endParaRPr lang="en-US" dirty="0"/>
          </a:p>
          <a:p>
            <a:endParaRPr lang="en-US" dirty="0"/>
          </a:p>
          <a:p>
            <a:endParaRPr lang="en-US" dirty="0"/>
          </a:p>
          <a:p>
            <a:endParaRPr lang="en-US" dirty="0"/>
          </a:p>
          <a:p>
            <a:endParaRPr lang="en-US" dirty="0"/>
          </a:p>
        </p:txBody>
      </p:sp>
      <p:sp>
        <p:nvSpPr>
          <p:cNvPr id="9" name="Content Placeholder 2"/>
          <p:cNvSpPr txBox="1">
            <a:spLocks/>
          </p:cNvSpPr>
          <p:nvPr/>
        </p:nvSpPr>
        <p:spPr bwMode="auto">
          <a:xfrm>
            <a:off x="1948928" y="4406901"/>
            <a:ext cx="3468669" cy="622300"/>
          </a:xfrm>
          <a:prstGeom prst="rect">
            <a:avLst/>
          </a:prstGeom>
          <a:noFill/>
          <a:ln w="9525">
            <a:noFill/>
            <a:miter lim="800000"/>
            <a:headEnd/>
            <a:tailEnd/>
          </a:ln>
        </p:spPr>
        <p:txBody>
          <a:bodyPr lIns="89770" tIns="44886" rIns="89770" bIns="44886">
            <a:prstTxWarp prst="textNoShape">
              <a:avLst/>
            </a:prstTxWarp>
          </a:bodyPr>
          <a:lstStyle/>
          <a:p>
            <a:pPr marL="336656" indent="-336656" algn="ctr"/>
            <a:r>
              <a:rPr lang="en-US" sz="2000" dirty="0">
                <a:solidFill>
                  <a:srgbClr val="303031"/>
                </a:solidFill>
                <a:latin typeface="Corbel" panose="020B0503020204020204" pitchFamily="34" charset="0"/>
                <a:ea typeface="ＭＳ Ｐゴシック" charset="-128"/>
                <a:cs typeface="ＭＳ Ｐゴシック" charset="-128"/>
              </a:rPr>
              <a:t>Mid-level managers</a:t>
            </a:r>
          </a:p>
        </p:txBody>
      </p:sp>
      <p:sp>
        <p:nvSpPr>
          <p:cNvPr id="10" name="Content Placeholder 2"/>
          <p:cNvSpPr txBox="1">
            <a:spLocks/>
          </p:cNvSpPr>
          <p:nvPr/>
        </p:nvSpPr>
        <p:spPr bwMode="auto">
          <a:xfrm>
            <a:off x="2376658" y="5288919"/>
            <a:ext cx="2613212" cy="520700"/>
          </a:xfrm>
          <a:prstGeom prst="rect">
            <a:avLst/>
          </a:prstGeom>
          <a:noFill/>
          <a:ln w="9525">
            <a:noFill/>
            <a:miter lim="800000"/>
            <a:headEnd/>
            <a:tailEnd/>
          </a:ln>
        </p:spPr>
        <p:txBody>
          <a:bodyPr lIns="89770" tIns="44886" rIns="89770" bIns="44886">
            <a:prstTxWarp prst="textNoShape">
              <a:avLst/>
            </a:prstTxWarp>
          </a:bodyPr>
          <a:lstStyle/>
          <a:p>
            <a:pPr marL="336656" indent="-336656">
              <a:spcBef>
                <a:spcPct val="20000"/>
              </a:spcBef>
            </a:pPr>
            <a:r>
              <a:rPr lang="en-US" sz="2000" dirty="0">
                <a:solidFill>
                  <a:srgbClr val="303031"/>
                </a:solidFill>
                <a:latin typeface="Corbel" panose="020B0503020204020204" pitchFamily="34" charset="0"/>
                <a:ea typeface="ＭＳ Ｐゴシック" charset="-128"/>
                <a:cs typeface="ＭＳ Ｐゴシック" charset="-128"/>
              </a:rPr>
              <a:t>Project managers</a:t>
            </a:r>
          </a:p>
        </p:txBody>
      </p:sp>
      <p:sp>
        <p:nvSpPr>
          <p:cNvPr id="11" name="Content Placeholder 2"/>
          <p:cNvSpPr txBox="1">
            <a:spLocks/>
          </p:cNvSpPr>
          <p:nvPr/>
        </p:nvSpPr>
        <p:spPr bwMode="auto">
          <a:xfrm>
            <a:off x="8289733" y="5342499"/>
            <a:ext cx="2613212" cy="520700"/>
          </a:xfrm>
          <a:prstGeom prst="rect">
            <a:avLst/>
          </a:prstGeom>
          <a:noFill/>
          <a:ln w="9525">
            <a:noFill/>
            <a:miter lim="800000"/>
            <a:headEnd/>
            <a:tailEnd/>
          </a:ln>
        </p:spPr>
        <p:txBody>
          <a:bodyPr lIns="89770" tIns="44886" rIns="89770" bIns="44886">
            <a:prstTxWarp prst="textNoShape">
              <a:avLst/>
            </a:prstTxWarp>
          </a:bodyPr>
          <a:lstStyle/>
          <a:p>
            <a:pPr marL="336656" indent="-336656">
              <a:spcBef>
                <a:spcPct val="20000"/>
              </a:spcBef>
            </a:pPr>
            <a:r>
              <a:rPr lang="en-US" sz="2000" dirty="0">
                <a:solidFill>
                  <a:srgbClr val="303031"/>
                </a:solidFill>
                <a:latin typeface="Corbel" panose="020B0503020204020204" pitchFamily="34" charset="0"/>
                <a:ea typeface="ＭＳ Ｐゴシック" charset="-128"/>
                <a:cs typeface="ＭＳ Ｐゴシック" charset="-128"/>
              </a:rPr>
              <a:t>Supervisors</a:t>
            </a:r>
          </a:p>
        </p:txBody>
      </p:sp>
      <p:sp>
        <p:nvSpPr>
          <p:cNvPr id="12" name="Content Placeholder 2"/>
          <p:cNvSpPr txBox="1">
            <a:spLocks/>
          </p:cNvSpPr>
          <p:nvPr/>
        </p:nvSpPr>
        <p:spPr bwMode="auto">
          <a:xfrm>
            <a:off x="4690785" y="4965700"/>
            <a:ext cx="5004547" cy="520700"/>
          </a:xfrm>
          <a:prstGeom prst="rect">
            <a:avLst/>
          </a:prstGeom>
          <a:noFill/>
          <a:ln w="9525">
            <a:noFill/>
            <a:miter lim="800000"/>
            <a:headEnd/>
            <a:tailEnd/>
          </a:ln>
        </p:spPr>
        <p:txBody>
          <a:bodyPr lIns="89770" tIns="44886" rIns="89770" bIns="44886">
            <a:prstTxWarp prst="textNoShape">
              <a:avLst/>
            </a:prstTxWarp>
          </a:bodyPr>
          <a:lstStyle/>
          <a:p>
            <a:pPr marL="336656" indent="-336656">
              <a:spcBef>
                <a:spcPct val="20000"/>
              </a:spcBef>
            </a:pPr>
            <a:r>
              <a:rPr lang="en-US" sz="2000" dirty="0">
                <a:solidFill>
                  <a:srgbClr val="303031"/>
                </a:solidFill>
                <a:latin typeface="Corbel" panose="020B0503020204020204" pitchFamily="34" charset="0"/>
                <a:ea typeface="ＭＳ Ｐゴシック" charset="-128"/>
                <a:cs typeface="ＭＳ Ｐゴシック" charset="-128"/>
              </a:rPr>
              <a:t>Non-executive MBA students</a:t>
            </a:r>
          </a:p>
        </p:txBody>
      </p:sp>
      <p:sp>
        <p:nvSpPr>
          <p:cNvPr id="13" name="Content Placeholder 2"/>
          <p:cNvSpPr txBox="1">
            <a:spLocks/>
          </p:cNvSpPr>
          <p:nvPr/>
        </p:nvSpPr>
        <p:spPr bwMode="auto">
          <a:xfrm>
            <a:off x="4572000" y="5638801"/>
            <a:ext cx="3981450" cy="520700"/>
          </a:xfrm>
          <a:prstGeom prst="rect">
            <a:avLst/>
          </a:prstGeom>
          <a:noFill/>
          <a:ln w="9525">
            <a:noFill/>
            <a:miter lim="800000"/>
            <a:headEnd/>
            <a:tailEnd/>
          </a:ln>
        </p:spPr>
        <p:txBody>
          <a:bodyPr lIns="89770" tIns="44886" rIns="89770" bIns="44886">
            <a:prstTxWarp prst="textNoShape">
              <a:avLst/>
            </a:prstTxWarp>
          </a:bodyPr>
          <a:lstStyle/>
          <a:p>
            <a:pPr marL="336656" indent="-336656" algn="ctr">
              <a:spcBef>
                <a:spcPct val="20000"/>
              </a:spcBef>
            </a:pPr>
            <a:r>
              <a:rPr lang="ja-JP" altLang="en-US" sz="2000" dirty="0">
                <a:solidFill>
                  <a:srgbClr val="303031"/>
                </a:solidFill>
                <a:latin typeface="Corbel" panose="020B0503020204020204" pitchFamily="34" charset="0"/>
                <a:ea typeface="ＭＳ Ｐゴシック" charset="-128"/>
                <a:cs typeface="ＭＳ Ｐゴシック" charset="-128"/>
              </a:rPr>
              <a:t>“</a:t>
            </a:r>
            <a:r>
              <a:rPr lang="en-US" altLang="ja-JP" sz="2000" dirty="0">
                <a:solidFill>
                  <a:srgbClr val="303031"/>
                </a:solidFill>
                <a:latin typeface="Corbel" panose="020B0503020204020204" pitchFamily="34" charset="0"/>
                <a:ea typeface="ＭＳ Ｐゴシック" charset="-128"/>
                <a:cs typeface="ＭＳ Ｐゴシック" charset="-128"/>
              </a:rPr>
              <a:t>Emerging leaders</a:t>
            </a:r>
            <a:r>
              <a:rPr lang="ja-JP" altLang="en-US" sz="2000" dirty="0">
                <a:solidFill>
                  <a:srgbClr val="303031"/>
                </a:solidFill>
                <a:latin typeface="Corbel" panose="020B0503020204020204" pitchFamily="34" charset="0"/>
                <a:ea typeface="ＭＳ Ｐゴシック" charset="-128"/>
                <a:cs typeface="ＭＳ Ｐゴシック" charset="-128"/>
              </a:rPr>
              <a:t>”</a:t>
            </a:r>
            <a:endParaRPr lang="en-US" sz="2000" dirty="0">
              <a:solidFill>
                <a:srgbClr val="303031"/>
              </a:solidFill>
              <a:latin typeface="Corbel" panose="020B0503020204020204" pitchFamily="34" charset="0"/>
              <a:ea typeface="ＭＳ Ｐゴシック" charset="-128"/>
              <a:cs typeface="ＭＳ Ｐゴシック" charset="-128"/>
            </a:endParaRPr>
          </a:p>
        </p:txBody>
      </p:sp>
      <p:sp>
        <p:nvSpPr>
          <p:cNvPr id="14" name="Content Placeholder 2"/>
          <p:cNvSpPr txBox="1">
            <a:spLocks/>
          </p:cNvSpPr>
          <p:nvPr/>
        </p:nvSpPr>
        <p:spPr bwMode="auto">
          <a:xfrm>
            <a:off x="8018929" y="4406904"/>
            <a:ext cx="2292724" cy="520700"/>
          </a:xfrm>
          <a:prstGeom prst="rect">
            <a:avLst/>
          </a:prstGeom>
          <a:noFill/>
          <a:ln w="9525">
            <a:noFill/>
            <a:miter lim="800000"/>
            <a:headEnd/>
            <a:tailEnd/>
          </a:ln>
        </p:spPr>
        <p:txBody>
          <a:bodyPr lIns="89770" tIns="44886" rIns="89770" bIns="44886">
            <a:prstTxWarp prst="textNoShape">
              <a:avLst/>
            </a:prstTxWarp>
          </a:bodyPr>
          <a:lstStyle/>
          <a:p>
            <a:pPr marL="336656" indent="-336656">
              <a:spcBef>
                <a:spcPct val="20000"/>
              </a:spcBef>
            </a:pPr>
            <a:r>
              <a:rPr lang="en-US" sz="2000" dirty="0">
                <a:solidFill>
                  <a:srgbClr val="303031"/>
                </a:solidFill>
                <a:latin typeface="Corbel" panose="020B0503020204020204" pitchFamily="34" charset="0"/>
                <a:ea typeface="ＭＳ Ｐゴシック" charset="-128"/>
                <a:cs typeface="ＭＳ Ｐゴシック" charset="-128"/>
              </a:rPr>
              <a:t>Team leaders</a:t>
            </a:r>
          </a:p>
        </p:txBody>
      </p:sp>
    </p:spTree>
    <p:extLst>
      <p:ext uri="{BB962C8B-B14F-4D97-AF65-F5344CB8AC3E}">
        <p14:creationId xmlns:p14="http://schemas.microsoft.com/office/powerpoint/2010/main" val="152050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Dimension Scales</a:t>
            </a:r>
          </a:p>
        </p:txBody>
      </p:sp>
      <p:sp>
        <p:nvSpPr>
          <p:cNvPr id="3" name="Content Placeholder 2"/>
          <p:cNvSpPr>
            <a:spLocks noGrp="1"/>
          </p:cNvSpPr>
          <p:nvPr>
            <p:ph idx="1"/>
          </p:nvPr>
        </p:nvSpPr>
        <p:spPr/>
        <p:txBody>
          <a:bodyPr/>
          <a:lstStyle/>
          <a:p>
            <a:r>
              <a:rPr lang="en-US" dirty="0">
                <a:latin typeface="Corbel"/>
                <a:ea typeface="ＭＳ Ｐゴシック" charset="0"/>
                <a:cs typeface="Corbel"/>
              </a:rPr>
              <a:t>Reactive-Creative Scale reflects the degree of balance between the creative dimensions and the reactive dimensions.</a:t>
            </a:r>
          </a:p>
          <a:p>
            <a:r>
              <a:rPr lang="en-US" dirty="0">
                <a:latin typeface="Corbel"/>
                <a:ea typeface="ＭＳ Ｐゴシック" charset="0"/>
                <a:cs typeface="Corbel"/>
              </a:rPr>
              <a:t>Relationship-Task Balance measures the degree of balance you show between relationship competencies and achievement competencies.</a:t>
            </a:r>
          </a:p>
          <a:p>
            <a:r>
              <a:rPr lang="en-US" dirty="0">
                <a:latin typeface="Corbel"/>
                <a:ea typeface="ＭＳ Ｐゴシック" charset="0"/>
                <a:cs typeface="Corbel"/>
              </a:rPr>
              <a:t>Leadership Potential Utilization is a bottom line measurement of the overall scores.</a:t>
            </a:r>
          </a:p>
          <a:p>
            <a:r>
              <a:rPr lang="en-US" dirty="0">
                <a:latin typeface="Corbel"/>
                <a:ea typeface="ＭＳ Ｐゴシック" charset="0"/>
                <a:cs typeface="Corbel"/>
              </a:rPr>
              <a:t>Leadership Effectiveness measures your perceived level of overall effectiveness as a leader.</a:t>
            </a:r>
          </a:p>
        </p:txBody>
      </p:sp>
    </p:spTree>
    <p:extLst>
      <p:ext uri="{BB962C8B-B14F-4D97-AF65-F5344CB8AC3E}">
        <p14:creationId xmlns:p14="http://schemas.microsoft.com/office/powerpoint/2010/main" val="3636587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lvl="0"/>
            <a:r>
              <a:rPr lang="en-US" dirty="0"/>
              <a:t>Stages of Adult Development</a:t>
            </a:r>
          </a:p>
        </p:txBody>
      </p:sp>
      <p:grpSp>
        <p:nvGrpSpPr>
          <p:cNvPr id="15" name="Group 14"/>
          <p:cNvGrpSpPr/>
          <p:nvPr/>
        </p:nvGrpSpPr>
        <p:grpSpPr>
          <a:xfrm>
            <a:off x="4705350" y="3657600"/>
            <a:ext cx="2743200" cy="685800"/>
            <a:chOff x="3200400" y="3657600"/>
            <a:chExt cx="2743200" cy="685800"/>
          </a:xfrm>
          <a:effectLst>
            <a:outerShdw blurRad="50800" dist="38100" dir="8100000" algn="tr" rotWithShape="0">
              <a:prstClr val="black">
                <a:alpha val="40000"/>
              </a:prstClr>
            </a:outerShdw>
          </a:effectLst>
        </p:grpSpPr>
        <p:sp>
          <p:nvSpPr>
            <p:cNvPr id="16" name="Oval 15"/>
            <p:cNvSpPr/>
            <p:nvPr/>
          </p:nvSpPr>
          <p:spPr>
            <a:xfrm>
              <a:off x="3200400" y="36576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Oval 16"/>
            <p:cNvSpPr/>
            <p:nvPr/>
          </p:nvSpPr>
          <p:spPr>
            <a:xfrm>
              <a:off x="3543300" y="3743325"/>
              <a:ext cx="2057400" cy="514350"/>
            </a:xfrm>
            <a:prstGeom prst="ellipse">
              <a:avLst/>
            </a:prstGeom>
            <a:gradFill>
              <a:gsLst>
                <a:gs pos="1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Oval 17"/>
            <p:cNvSpPr/>
            <p:nvPr/>
          </p:nvSpPr>
          <p:spPr>
            <a:xfrm>
              <a:off x="3810000" y="3810000"/>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19" name="Group 18"/>
          <p:cNvGrpSpPr/>
          <p:nvPr/>
        </p:nvGrpSpPr>
        <p:grpSpPr>
          <a:xfrm>
            <a:off x="4476750" y="2438400"/>
            <a:ext cx="3200400" cy="914400"/>
            <a:chOff x="2971800" y="2209800"/>
            <a:chExt cx="3200400" cy="914400"/>
          </a:xfrm>
          <a:effectLst>
            <a:outerShdw blurRad="50800" dist="38100" dir="8100000" algn="tr" rotWithShape="0">
              <a:prstClr val="black">
                <a:alpha val="40000"/>
              </a:prstClr>
            </a:outerShdw>
          </a:effectLst>
        </p:grpSpPr>
        <p:sp>
          <p:nvSpPr>
            <p:cNvPr id="20" name="Oval 19"/>
            <p:cNvSpPr/>
            <p:nvPr/>
          </p:nvSpPr>
          <p:spPr>
            <a:xfrm>
              <a:off x="2971800" y="2209800"/>
              <a:ext cx="3200400" cy="914400"/>
            </a:xfrm>
            <a:prstGeom prst="ellipse">
              <a:avLst/>
            </a:prstGeom>
            <a:gradFill>
              <a:gsLst>
                <a:gs pos="14000">
                  <a:schemeClr val="accent2">
                    <a:lumMod val="25000"/>
                  </a:schemeClr>
                </a:gs>
                <a:gs pos="92000">
                  <a:schemeClr val="accent2">
                    <a:lumMod val="25000"/>
                  </a:schemeClr>
                </a:gs>
                <a:gs pos="35000">
                  <a:schemeClr val="accent2"/>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2" name="Oval 21"/>
            <p:cNvSpPr/>
            <p:nvPr/>
          </p:nvSpPr>
          <p:spPr>
            <a:xfrm>
              <a:off x="3200400" y="23241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3" name="Oval 22"/>
            <p:cNvSpPr/>
            <p:nvPr/>
          </p:nvSpPr>
          <p:spPr>
            <a:xfrm>
              <a:off x="3543300" y="2409825"/>
              <a:ext cx="2057400" cy="514350"/>
            </a:xfrm>
            <a:prstGeom prst="ellipse">
              <a:avLst/>
            </a:prstGeom>
            <a:gradFill>
              <a:gsLst>
                <a:gs pos="1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Oval 23"/>
            <p:cNvSpPr/>
            <p:nvPr/>
          </p:nvSpPr>
          <p:spPr>
            <a:xfrm>
              <a:off x="3810000" y="2476500"/>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34" name="Group 33"/>
          <p:cNvGrpSpPr/>
          <p:nvPr/>
        </p:nvGrpSpPr>
        <p:grpSpPr>
          <a:xfrm>
            <a:off x="4076700" y="990600"/>
            <a:ext cx="4000500" cy="1143000"/>
            <a:chOff x="2590800" y="762000"/>
            <a:chExt cx="4000500" cy="1143000"/>
          </a:xfrm>
          <a:effectLst>
            <a:outerShdw blurRad="50800" dist="38100" dir="8100000" algn="tr" rotWithShape="0">
              <a:prstClr val="black">
                <a:alpha val="40000"/>
              </a:prstClr>
            </a:outerShdw>
          </a:effectLst>
        </p:grpSpPr>
        <p:sp>
          <p:nvSpPr>
            <p:cNvPr id="35" name="Oval 34"/>
            <p:cNvSpPr/>
            <p:nvPr/>
          </p:nvSpPr>
          <p:spPr>
            <a:xfrm>
              <a:off x="2590800" y="762000"/>
              <a:ext cx="4000500" cy="1143000"/>
            </a:xfrm>
            <a:prstGeom prst="ellipse">
              <a:avLst/>
            </a:prstGeom>
            <a:gradFill>
              <a:gsLst>
                <a:gs pos="15000">
                  <a:schemeClr val="accent2">
                    <a:lumMod val="25000"/>
                  </a:schemeClr>
                </a:gs>
                <a:gs pos="100000">
                  <a:schemeClr val="accent2">
                    <a:lumMod val="25000"/>
                  </a:schemeClr>
                </a:gs>
                <a:gs pos="36000">
                  <a:schemeClr val="accent2"/>
                </a:gs>
                <a:gs pos="50000">
                  <a:schemeClr val="accent2">
                    <a:lumMod val="75000"/>
                  </a:schemeClr>
                </a:gs>
                <a:gs pos="32000">
                  <a:schemeClr val="accent2">
                    <a:lumMod val="75000"/>
                  </a:scheme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6" name="Oval 35"/>
            <p:cNvSpPr/>
            <p:nvPr/>
          </p:nvSpPr>
          <p:spPr>
            <a:xfrm>
              <a:off x="2990850" y="876300"/>
              <a:ext cx="3200400" cy="914400"/>
            </a:xfrm>
            <a:prstGeom prst="ellipse">
              <a:avLst/>
            </a:prstGeom>
            <a:gradFill>
              <a:gsLst>
                <a:gs pos="16000">
                  <a:schemeClr val="accent2">
                    <a:lumMod val="25000"/>
                  </a:schemeClr>
                </a:gs>
                <a:gs pos="92000">
                  <a:schemeClr val="accent2">
                    <a:lumMod val="25000"/>
                  </a:schemeClr>
                </a:gs>
                <a:gs pos="37000">
                  <a:schemeClr val="accent2"/>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Oval 36"/>
            <p:cNvSpPr/>
            <p:nvPr/>
          </p:nvSpPr>
          <p:spPr>
            <a:xfrm>
              <a:off x="3219450" y="9906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8" name="Oval 37"/>
            <p:cNvSpPr/>
            <p:nvPr/>
          </p:nvSpPr>
          <p:spPr>
            <a:xfrm>
              <a:off x="3562350" y="1076325"/>
              <a:ext cx="2057400" cy="514350"/>
            </a:xfrm>
            <a:prstGeom prst="ellipse">
              <a:avLst/>
            </a:prstGeom>
            <a:gradFill>
              <a:gsLst>
                <a:gs pos="14000">
                  <a:schemeClr val="accent2">
                    <a:lumMod val="75000"/>
                  </a:schemeClr>
                </a:gs>
                <a:gs pos="92000">
                  <a:schemeClr val="accent2">
                    <a:lumMod val="75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9" name="Oval 38"/>
            <p:cNvSpPr/>
            <p:nvPr/>
          </p:nvSpPr>
          <p:spPr>
            <a:xfrm>
              <a:off x="3829050" y="1143000"/>
              <a:ext cx="1524000" cy="381000"/>
            </a:xfrm>
            <a:prstGeom prst="ellipse">
              <a:avLst/>
            </a:prstGeom>
            <a:gradFill>
              <a:gsLst>
                <a:gs pos="14000">
                  <a:schemeClr val="accent2"/>
                </a:gs>
                <a:gs pos="92000">
                  <a:schemeClr val="accent2"/>
                </a:gs>
                <a:gs pos="35000">
                  <a:srgbClr val="14699C">
                    <a:lumMod val="2000"/>
                    <a:lumOff val="98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40" name="TextBox 39"/>
          <p:cNvSpPr txBox="1"/>
          <p:nvPr/>
        </p:nvSpPr>
        <p:spPr bwMode="auto">
          <a:xfrm>
            <a:off x="5142481" y="1371600"/>
            <a:ext cx="1881845" cy="369320"/>
          </a:xfrm>
          <a:prstGeom prst="rect">
            <a:avLst/>
          </a:prstGeom>
          <a:noFill/>
          <a:ln w="9525">
            <a:noFill/>
            <a:miter lim="800000"/>
            <a:headEnd/>
            <a:tailEnd/>
          </a:ln>
          <a:effectLst/>
        </p:spPr>
        <p:txBody>
          <a:bodyPr wrap="square" lIns="91429" tIns="45714" rIns="91429" bIns="45714" rtlCol="0">
            <a:spAutoFit/>
          </a:bodyPr>
          <a:lstStyle/>
          <a:p>
            <a:pPr algn="ctr"/>
            <a:r>
              <a:rPr lang="en-US" b="1" dirty="0">
                <a:solidFill>
                  <a:srgbClr val="333333"/>
                </a:solidFill>
                <a:latin typeface="Arial" pitchFamily="34" charset="0"/>
                <a:cs typeface="Arial" pitchFamily="34" charset="0"/>
              </a:rPr>
              <a:t>Unitive</a:t>
            </a:r>
          </a:p>
        </p:txBody>
      </p:sp>
      <p:sp>
        <p:nvSpPr>
          <p:cNvPr id="41" name="TextBox 40"/>
          <p:cNvSpPr txBox="1"/>
          <p:nvPr/>
        </p:nvSpPr>
        <p:spPr bwMode="auto">
          <a:xfrm>
            <a:off x="5129781" y="2681863"/>
            <a:ext cx="1881845" cy="369320"/>
          </a:xfrm>
          <a:prstGeom prst="rect">
            <a:avLst/>
          </a:prstGeom>
          <a:noFill/>
          <a:ln w="9525">
            <a:noFill/>
            <a:miter lim="800000"/>
            <a:headEnd/>
            <a:tailEnd/>
          </a:ln>
          <a:effectLst/>
        </p:spPr>
        <p:txBody>
          <a:bodyPr wrap="square" lIns="91429" tIns="45714" rIns="91429" bIns="45714" rtlCol="0">
            <a:spAutoFit/>
          </a:bodyPr>
          <a:lstStyle/>
          <a:p>
            <a:pPr algn="ctr"/>
            <a:r>
              <a:rPr lang="en-US" b="1" dirty="0">
                <a:solidFill>
                  <a:srgbClr val="333333"/>
                </a:solidFill>
                <a:latin typeface="Arial" pitchFamily="34" charset="0"/>
                <a:cs typeface="Arial" pitchFamily="34" charset="0"/>
              </a:rPr>
              <a:t>Integral</a:t>
            </a:r>
          </a:p>
        </p:txBody>
      </p:sp>
      <p:sp>
        <p:nvSpPr>
          <p:cNvPr id="42" name="TextBox 41"/>
          <p:cNvSpPr txBox="1"/>
          <p:nvPr/>
        </p:nvSpPr>
        <p:spPr bwMode="auto">
          <a:xfrm>
            <a:off x="5136129" y="3810000"/>
            <a:ext cx="1881845" cy="369320"/>
          </a:xfrm>
          <a:prstGeom prst="rect">
            <a:avLst/>
          </a:prstGeom>
          <a:noFill/>
          <a:ln w="9525">
            <a:noFill/>
            <a:miter lim="800000"/>
            <a:headEnd/>
            <a:tailEnd/>
          </a:ln>
          <a:effectLst>
            <a:outerShdw blurRad="152400" dist="76200" dir="8100000" sx="102000" sy="102000" algn="tr" rotWithShape="0">
              <a:prstClr val="black">
                <a:alpha val="40000"/>
              </a:prstClr>
            </a:outerShdw>
          </a:effectLst>
        </p:spPr>
        <p:txBody>
          <a:bodyPr wrap="square" lIns="91429" tIns="45714" rIns="91429" bIns="45714" rtlCol="0">
            <a:spAutoFit/>
          </a:bodyPr>
          <a:lstStyle/>
          <a:p>
            <a:pPr algn="ctr"/>
            <a:r>
              <a:rPr lang="en-US" b="1" dirty="0">
                <a:solidFill>
                  <a:srgbClr val="333333"/>
                </a:solidFill>
                <a:latin typeface="Arial" pitchFamily="34" charset="0"/>
                <a:cs typeface="Arial" pitchFamily="34" charset="0"/>
              </a:rPr>
              <a:t>Creative</a:t>
            </a:r>
          </a:p>
        </p:txBody>
      </p:sp>
      <p:grpSp>
        <p:nvGrpSpPr>
          <p:cNvPr id="43" name="Group 42"/>
          <p:cNvGrpSpPr/>
          <p:nvPr/>
        </p:nvGrpSpPr>
        <p:grpSpPr>
          <a:xfrm>
            <a:off x="5048250" y="4724400"/>
            <a:ext cx="2057400" cy="514350"/>
            <a:chOff x="-990600" y="5257800"/>
            <a:chExt cx="2057400" cy="514350"/>
          </a:xfrm>
          <a:effectLst>
            <a:outerShdw blurRad="50800" dist="38100" dir="8100000" algn="tr" rotWithShape="0">
              <a:prstClr val="black">
                <a:alpha val="40000"/>
              </a:prstClr>
            </a:outerShdw>
          </a:effectLst>
        </p:grpSpPr>
        <p:sp>
          <p:nvSpPr>
            <p:cNvPr id="44" name="Oval 43"/>
            <p:cNvSpPr/>
            <p:nvPr/>
          </p:nvSpPr>
          <p:spPr>
            <a:xfrm>
              <a:off x="-990600" y="5257800"/>
              <a:ext cx="2057400" cy="514350"/>
            </a:xfrm>
            <a:prstGeom prst="ellipse">
              <a:avLst/>
            </a:prstGeom>
            <a:gradFill>
              <a:gsLst>
                <a:gs pos="14000">
                  <a:schemeClr val="accent2">
                    <a:lumMod val="75000"/>
                  </a:schemeClr>
                </a:gs>
                <a:gs pos="92000">
                  <a:schemeClr val="accent2">
                    <a:lumMod val="75000"/>
                  </a:schemeClr>
                </a:gs>
                <a:gs pos="35000">
                  <a:srgbClr val="14699C">
                    <a:lumMod val="11000"/>
                    <a:lumOff val="89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5" name="Oval 44"/>
            <p:cNvSpPr/>
            <p:nvPr/>
          </p:nvSpPr>
          <p:spPr>
            <a:xfrm>
              <a:off x="-742950" y="5324475"/>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6" name="TextBox 45"/>
            <p:cNvSpPr txBox="1"/>
            <p:nvPr/>
          </p:nvSpPr>
          <p:spPr bwMode="auto">
            <a:xfrm>
              <a:off x="-915523" y="5324475"/>
              <a:ext cx="1881845" cy="369332"/>
            </a:xfrm>
            <a:prstGeom prst="rect">
              <a:avLst/>
            </a:prstGeom>
            <a:noFill/>
            <a:ln w="9525">
              <a:noFill/>
              <a:miter lim="800000"/>
              <a:headEnd/>
              <a:tailEnd/>
            </a:ln>
            <a:effectLst/>
          </p:spPr>
          <p:txBody>
            <a:bodyPr wrap="square" rtlCol="0">
              <a:spAutoFit/>
            </a:bodyPr>
            <a:lstStyle/>
            <a:p>
              <a:pPr algn="ctr"/>
              <a:r>
                <a:rPr lang="en-US" b="1" dirty="0">
                  <a:solidFill>
                    <a:srgbClr val="333333"/>
                  </a:solidFill>
                  <a:latin typeface="Arial" pitchFamily="34" charset="0"/>
                  <a:cs typeface="Arial" pitchFamily="34" charset="0"/>
                </a:rPr>
                <a:t>Reactive</a:t>
              </a:r>
            </a:p>
          </p:txBody>
        </p:sp>
      </p:grpSp>
      <p:sp>
        <p:nvSpPr>
          <p:cNvPr id="47" name="Oval 46"/>
          <p:cNvSpPr/>
          <p:nvPr/>
        </p:nvSpPr>
        <p:spPr>
          <a:xfrm>
            <a:off x="5314950" y="5562600"/>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prstClr val="white"/>
              </a:solidFill>
              <a:latin typeface="Calibri"/>
            </a:endParaRPr>
          </a:p>
        </p:txBody>
      </p:sp>
      <p:sp>
        <p:nvSpPr>
          <p:cNvPr id="48" name="TextBox 47"/>
          <p:cNvSpPr txBox="1"/>
          <p:nvPr/>
        </p:nvSpPr>
        <p:spPr bwMode="auto">
          <a:xfrm>
            <a:off x="5136130" y="5562997"/>
            <a:ext cx="1881845" cy="369320"/>
          </a:xfrm>
          <a:prstGeom prst="rect">
            <a:avLst/>
          </a:prstGeom>
          <a:noFill/>
          <a:ln w="9525">
            <a:noFill/>
            <a:miter lim="800000"/>
            <a:headEnd/>
            <a:tailEnd/>
          </a:ln>
          <a:effectLst>
            <a:outerShdw blurRad="165100" dist="88900" dir="8100000" sx="102000" sy="102000" algn="tr" rotWithShape="0">
              <a:prstClr val="black">
                <a:alpha val="40000"/>
              </a:prstClr>
            </a:outerShdw>
          </a:effectLst>
        </p:spPr>
        <p:txBody>
          <a:bodyPr wrap="square" lIns="91429" tIns="45714" rIns="91429" bIns="45714" rtlCol="0">
            <a:spAutoFit/>
          </a:bodyPr>
          <a:lstStyle/>
          <a:p>
            <a:pPr algn="ctr"/>
            <a:r>
              <a:rPr lang="en-US" b="1" dirty="0">
                <a:solidFill>
                  <a:srgbClr val="333333"/>
                </a:solidFill>
                <a:latin typeface="Arial" pitchFamily="34" charset="0"/>
                <a:cs typeface="Arial" pitchFamily="34" charset="0"/>
              </a:rPr>
              <a:t>Egocentric</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399" y="2996804"/>
            <a:ext cx="2967309" cy="2946798"/>
          </a:xfrm>
          <a:prstGeom prst="rect">
            <a:avLst/>
          </a:prstGeom>
        </p:spPr>
      </p:pic>
      <p:cxnSp>
        <p:nvCxnSpPr>
          <p:cNvPr id="30" name="Straight Connector 29"/>
          <p:cNvCxnSpPr/>
          <p:nvPr/>
        </p:nvCxnSpPr>
        <p:spPr>
          <a:xfrm flipH="1">
            <a:off x="4283325" y="4466804"/>
            <a:ext cx="3587459"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42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6000" y="0"/>
            <a:ext cx="6096000" cy="6147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229" y="762001"/>
            <a:ext cx="8212137" cy="536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9" name="Oval 98"/>
          <p:cNvSpPr/>
          <p:nvPr/>
        </p:nvSpPr>
        <p:spPr>
          <a:xfrm>
            <a:off x="4267200" y="2674620"/>
            <a:ext cx="822960" cy="822960"/>
          </a:xfrm>
          <a:prstGeom prst="ellipse">
            <a:avLst/>
          </a:prstGeom>
          <a:solidFill>
            <a:schemeClr val="accent4"/>
          </a:solidFill>
          <a:ln>
            <a:solidFill>
              <a:schemeClr val="accent4"/>
            </a:solidFill>
          </a:ln>
        </p:spPr>
        <p:style>
          <a:lnRef idx="1">
            <a:schemeClr val="accent4"/>
          </a:lnRef>
          <a:fillRef idx="3">
            <a:schemeClr val="accent4"/>
          </a:fillRef>
          <a:effectRef idx="2">
            <a:schemeClr val="accent4"/>
          </a:effectRef>
          <a:fontRef idx="minor">
            <a:schemeClr val="lt1"/>
          </a:fontRef>
        </p:style>
        <p:txBody>
          <a:bodyPr/>
          <a:lstStyle/>
          <a:p>
            <a:endParaRPr lang="en-US" dirty="0">
              <a:solidFill>
                <a:prstClr val="white"/>
              </a:solidFill>
              <a:latin typeface="Calibri"/>
            </a:endParaRPr>
          </a:p>
        </p:txBody>
      </p:sp>
      <p:sp>
        <p:nvSpPr>
          <p:cNvPr id="89" name="Oval 88"/>
          <p:cNvSpPr/>
          <p:nvPr/>
        </p:nvSpPr>
        <p:spPr>
          <a:xfrm>
            <a:off x="2514600" y="2674620"/>
            <a:ext cx="822960" cy="822960"/>
          </a:xfrm>
          <a:prstGeom prst="ellipse">
            <a:avLst/>
          </a:prstGeom>
          <a:solidFill>
            <a:schemeClr val="accent4"/>
          </a:solidFill>
          <a:ln>
            <a:solidFill>
              <a:schemeClr val="accent4"/>
            </a:solidFill>
          </a:ln>
        </p:spPr>
        <p:style>
          <a:lnRef idx="1">
            <a:schemeClr val="accent4"/>
          </a:lnRef>
          <a:fillRef idx="3">
            <a:schemeClr val="accent4"/>
          </a:fillRef>
          <a:effectRef idx="2">
            <a:schemeClr val="accent4"/>
          </a:effectRef>
          <a:fontRef idx="minor">
            <a:schemeClr val="lt1"/>
          </a:fontRef>
        </p:style>
        <p:txBody>
          <a:bodyPr/>
          <a:lstStyle/>
          <a:p>
            <a:endParaRPr lang="en-US" dirty="0">
              <a:solidFill>
                <a:prstClr val="white"/>
              </a:solidFill>
              <a:latin typeface="Calibri"/>
            </a:endParaRPr>
          </a:p>
        </p:txBody>
      </p:sp>
      <p:sp>
        <p:nvSpPr>
          <p:cNvPr id="107" name="Oval 106"/>
          <p:cNvSpPr/>
          <p:nvPr/>
        </p:nvSpPr>
        <p:spPr>
          <a:xfrm>
            <a:off x="3368040" y="1676400"/>
            <a:ext cx="822960" cy="822960"/>
          </a:xfrm>
          <a:prstGeom prst="ellipse">
            <a:avLst/>
          </a:prstGeom>
          <a:solidFill>
            <a:schemeClr val="accent4"/>
          </a:solidFill>
          <a:ln>
            <a:solidFill>
              <a:schemeClr val="accent4"/>
            </a:solidFill>
          </a:ln>
        </p:spPr>
        <p:style>
          <a:lnRef idx="1">
            <a:schemeClr val="accent4"/>
          </a:lnRef>
          <a:fillRef idx="3">
            <a:schemeClr val="accent4"/>
          </a:fillRef>
          <a:effectRef idx="2">
            <a:schemeClr val="accent4"/>
          </a:effectRef>
          <a:fontRef idx="minor">
            <a:schemeClr val="lt1"/>
          </a:fontRef>
        </p:style>
        <p:txBody>
          <a:bodyPr/>
          <a:lstStyle/>
          <a:p>
            <a:endParaRPr lang="en-US" dirty="0">
              <a:solidFill>
                <a:prstClr val="white"/>
              </a:solidFill>
              <a:latin typeface="Calibri"/>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2580" y="3784436"/>
            <a:ext cx="6675437" cy="189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8" name="Oval 107"/>
          <p:cNvSpPr/>
          <p:nvPr/>
        </p:nvSpPr>
        <p:spPr>
          <a:xfrm>
            <a:off x="7848600" y="1676400"/>
            <a:ext cx="838200" cy="838200"/>
          </a:xfrm>
          <a:prstGeom prst="ellipse">
            <a:avLst/>
          </a:prstGeom>
          <a:solidFill>
            <a:schemeClr val="accent2"/>
          </a:solidFill>
          <a:ln>
            <a:solidFill>
              <a:schemeClr val="accent2"/>
            </a:solidFill>
          </a:ln>
        </p:spPr>
        <p:style>
          <a:lnRef idx="1">
            <a:schemeClr val="accent4"/>
          </a:lnRef>
          <a:fillRef idx="3">
            <a:schemeClr val="accent4"/>
          </a:fillRef>
          <a:effectRef idx="2">
            <a:schemeClr val="accent4"/>
          </a:effectRef>
          <a:fontRef idx="minor">
            <a:schemeClr val="lt1"/>
          </a:fontRef>
        </p:style>
        <p:txBody>
          <a:bodyPr/>
          <a:lstStyle/>
          <a:p>
            <a:endParaRPr lang="en-US" dirty="0">
              <a:solidFill>
                <a:prstClr val="white"/>
              </a:solidFill>
              <a:latin typeface="Calibri"/>
            </a:endParaRPr>
          </a:p>
        </p:txBody>
      </p:sp>
      <p:sp>
        <p:nvSpPr>
          <p:cNvPr id="110" name="Oval 109"/>
          <p:cNvSpPr/>
          <p:nvPr/>
        </p:nvSpPr>
        <p:spPr>
          <a:xfrm>
            <a:off x="8747760" y="2667000"/>
            <a:ext cx="838200" cy="838200"/>
          </a:xfrm>
          <a:prstGeom prst="ellipse">
            <a:avLst/>
          </a:prstGeom>
          <a:solidFill>
            <a:schemeClr val="accent2"/>
          </a:solidFill>
          <a:ln>
            <a:solidFill>
              <a:schemeClr val="accent2"/>
            </a:solidFill>
          </a:ln>
        </p:spPr>
        <p:style>
          <a:lnRef idx="1">
            <a:schemeClr val="accent4"/>
          </a:lnRef>
          <a:fillRef idx="3">
            <a:schemeClr val="accent4"/>
          </a:fillRef>
          <a:effectRef idx="2">
            <a:schemeClr val="accent4"/>
          </a:effectRef>
          <a:fontRef idx="minor">
            <a:schemeClr val="lt1"/>
          </a:fontRef>
        </p:style>
        <p:txBody>
          <a:bodyPr/>
          <a:lstStyle/>
          <a:p>
            <a:endParaRPr lang="en-US" dirty="0">
              <a:solidFill>
                <a:prstClr val="white"/>
              </a:solidFill>
              <a:latin typeface="Calibri"/>
            </a:endParaRPr>
          </a:p>
        </p:txBody>
      </p:sp>
      <p:sp>
        <p:nvSpPr>
          <p:cNvPr id="109" name="Oval 108"/>
          <p:cNvSpPr/>
          <p:nvPr/>
        </p:nvSpPr>
        <p:spPr>
          <a:xfrm>
            <a:off x="6995160" y="2667000"/>
            <a:ext cx="838200" cy="838200"/>
          </a:xfrm>
          <a:prstGeom prst="ellipse">
            <a:avLst/>
          </a:prstGeom>
          <a:solidFill>
            <a:schemeClr val="accent2"/>
          </a:solidFill>
          <a:ln>
            <a:solidFill>
              <a:schemeClr val="accent2"/>
            </a:solidFill>
          </a:ln>
        </p:spPr>
        <p:style>
          <a:lnRef idx="1">
            <a:schemeClr val="accent4"/>
          </a:lnRef>
          <a:fillRef idx="3">
            <a:schemeClr val="accent4"/>
          </a:fillRef>
          <a:effectRef idx="2">
            <a:schemeClr val="accent4"/>
          </a:effectRef>
          <a:fontRef idx="minor">
            <a:schemeClr val="lt1"/>
          </a:fontRef>
        </p:style>
        <p:txBody>
          <a:bodyPr/>
          <a:lstStyle/>
          <a:p>
            <a:endParaRPr lang="en-US" dirty="0">
              <a:solidFill>
                <a:prstClr val="white"/>
              </a:solidFill>
              <a:latin typeface="Calibri"/>
            </a:endParaRPr>
          </a:p>
        </p:txBody>
      </p:sp>
      <p:grpSp>
        <p:nvGrpSpPr>
          <p:cNvPr id="51" name="Group 30"/>
          <p:cNvGrpSpPr>
            <a:grpSpLocks/>
          </p:cNvGrpSpPr>
          <p:nvPr/>
        </p:nvGrpSpPr>
        <p:grpSpPr bwMode="auto">
          <a:xfrm>
            <a:off x="2973596" y="4040345"/>
            <a:ext cx="1752600" cy="1143000"/>
            <a:chOff x="1200" y="3360"/>
            <a:chExt cx="1104" cy="672"/>
          </a:xfrm>
        </p:grpSpPr>
        <p:sp>
          <p:nvSpPr>
            <p:cNvPr id="52" name="Line 31"/>
            <p:cNvSpPr>
              <a:spLocks noChangeShapeType="1"/>
            </p:cNvSpPr>
            <p:nvPr/>
          </p:nvSpPr>
          <p:spPr bwMode="auto">
            <a:xfrm>
              <a:off x="1200" y="3360"/>
              <a:ext cx="0" cy="672"/>
            </a:xfrm>
            <a:prstGeom prst="line">
              <a:avLst/>
            </a:prstGeom>
            <a:noFill/>
            <a:ln w="9525">
              <a:solidFill>
                <a:schemeClr val="tx1"/>
              </a:solidFill>
              <a:round/>
              <a:headEnd/>
              <a:tailEnd/>
            </a:ln>
          </p:spPr>
          <p:txBody>
            <a:bodyPr wrap="none" anchor="ctr"/>
            <a:lstStyle/>
            <a:p>
              <a:endParaRPr lang="en-US" dirty="0">
                <a:solidFill>
                  <a:srgbClr val="333333"/>
                </a:solidFill>
                <a:latin typeface="Calibri"/>
              </a:endParaRPr>
            </a:p>
          </p:txBody>
        </p:sp>
        <p:sp>
          <p:nvSpPr>
            <p:cNvPr id="53" name="Line 32"/>
            <p:cNvSpPr>
              <a:spLocks noChangeShapeType="1"/>
            </p:cNvSpPr>
            <p:nvPr/>
          </p:nvSpPr>
          <p:spPr bwMode="auto">
            <a:xfrm>
              <a:off x="1200" y="4032"/>
              <a:ext cx="1104" cy="0"/>
            </a:xfrm>
            <a:prstGeom prst="line">
              <a:avLst/>
            </a:prstGeom>
            <a:noFill/>
            <a:ln w="9525">
              <a:solidFill>
                <a:schemeClr val="tx1"/>
              </a:solidFill>
              <a:round/>
              <a:headEnd/>
              <a:tailEnd/>
            </a:ln>
          </p:spPr>
          <p:txBody>
            <a:bodyPr wrap="none" anchor="ctr"/>
            <a:lstStyle/>
            <a:p>
              <a:endParaRPr lang="en-US" dirty="0">
                <a:solidFill>
                  <a:srgbClr val="333333"/>
                </a:solidFill>
                <a:latin typeface="Calibri"/>
              </a:endParaRPr>
            </a:p>
          </p:txBody>
        </p:sp>
      </p:grpSp>
      <p:grpSp>
        <p:nvGrpSpPr>
          <p:cNvPr id="56" name="Group 46"/>
          <p:cNvGrpSpPr>
            <a:grpSpLocks/>
          </p:cNvGrpSpPr>
          <p:nvPr/>
        </p:nvGrpSpPr>
        <p:grpSpPr bwMode="auto">
          <a:xfrm>
            <a:off x="2973596" y="4421345"/>
            <a:ext cx="1752600" cy="609600"/>
            <a:chOff x="720" y="3360"/>
            <a:chExt cx="1536" cy="384"/>
          </a:xfrm>
        </p:grpSpPr>
        <p:grpSp>
          <p:nvGrpSpPr>
            <p:cNvPr id="57" name="Group 47"/>
            <p:cNvGrpSpPr>
              <a:grpSpLocks/>
            </p:cNvGrpSpPr>
            <p:nvPr/>
          </p:nvGrpSpPr>
          <p:grpSpPr bwMode="auto">
            <a:xfrm>
              <a:off x="1680" y="3360"/>
              <a:ext cx="384" cy="192"/>
              <a:chOff x="1440" y="3360"/>
              <a:chExt cx="384" cy="192"/>
            </a:xfrm>
          </p:grpSpPr>
          <p:sp>
            <p:nvSpPr>
              <p:cNvPr id="66" name="Arc 48"/>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sp>
            <p:nvSpPr>
              <p:cNvPr id="67" name="Arc 49"/>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grpSp>
        <p:grpSp>
          <p:nvGrpSpPr>
            <p:cNvPr id="58" name="Group 50"/>
            <p:cNvGrpSpPr>
              <a:grpSpLocks/>
            </p:cNvGrpSpPr>
            <p:nvPr/>
          </p:nvGrpSpPr>
          <p:grpSpPr bwMode="auto">
            <a:xfrm flipV="1">
              <a:off x="1296" y="3552"/>
              <a:ext cx="384" cy="192"/>
              <a:chOff x="1440" y="3360"/>
              <a:chExt cx="384" cy="192"/>
            </a:xfrm>
          </p:grpSpPr>
          <p:sp>
            <p:nvSpPr>
              <p:cNvPr id="64" name="Arc 51"/>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sp>
            <p:nvSpPr>
              <p:cNvPr id="65" name="Arc 52"/>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grpSp>
        <p:grpSp>
          <p:nvGrpSpPr>
            <p:cNvPr id="59" name="Group 53"/>
            <p:cNvGrpSpPr>
              <a:grpSpLocks/>
            </p:cNvGrpSpPr>
            <p:nvPr/>
          </p:nvGrpSpPr>
          <p:grpSpPr bwMode="auto">
            <a:xfrm>
              <a:off x="912" y="3360"/>
              <a:ext cx="384" cy="192"/>
              <a:chOff x="1440" y="3360"/>
              <a:chExt cx="384" cy="192"/>
            </a:xfrm>
          </p:grpSpPr>
          <p:sp>
            <p:nvSpPr>
              <p:cNvPr id="62" name="Arc 54"/>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sp>
            <p:nvSpPr>
              <p:cNvPr id="63" name="Arc 55"/>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grpSp>
        <p:sp>
          <p:nvSpPr>
            <p:cNvPr id="60" name="Arc 56"/>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sp>
          <p:nvSpPr>
            <p:cNvPr id="61" name="Arc 57"/>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dirty="0">
                <a:solidFill>
                  <a:srgbClr val="333333"/>
                </a:solidFill>
                <a:latin typeface="Calibri"/>
              </a:endParaRPr>
            </a:p>
          </p:txBody>
        </p:sp>
      </p:grpSp>
      <p:grpSp>
        <p:nvGrpSpPr>
          <p:cNvPr id="69" name="Group 35"/>
          <p:cNvGrpSpPr>
            <a:grpSpLocks/>
          </p:cNvGrpSpPr>
          <p:nvPr/>
        </p:nvGrpSpPr>
        <p:grpSpPr bwMode="auto">
          <a:xfrm>
            <a:off x="7459433" y="4040503"/>
            <a:ext cx="1752600" cy="1143000"/>
            <a:chOff x="1200" y="3360"/>
            <a:chExt cx="1104" cy="672"/>
          </a:xfrm>
        </p:grpSpPr>
        <p:sp>
          <p:nvSpPr>
            <p:cNvPr id="70" name="Line 36"/>
            <p:cNvSpPr>
              <a:spLocks noChangeShapeType="1"/>
            </p:cNvSpPr>
            <p:nvPr/>
          </p:nvSpPr>
          <p:spPr bwMode="auto">
            <a:xfrm>
              <a:off x="1200" y="3360"/>
              <a:ext cx="0" cy="672"/>
            </a:xfrm>
            <a:prstGeom prst="line">
              <a:avLst/>
            </a:prstGeom>
            <a:noFill/>
            <a:ln w="9525">
              <a:solidFill>
                <a:schemeClr val="bg1"/>
              </a:solidFill>
              <a:round/>
              <a:headEnd/>
              <a:tailEnd/>
            </a:ln>
          </p:spPr>
          <p:txBody>
            <a:bodyPr wrap="none" anchor="ctr"/>
            <a:lstStyle/>
            <a:p>
              <a:endParaRPr lang="en-US" dirty="0">
                <a:solidFill>
                  <a:srgbClr val="333333"/>
                </a:solidFill>
                <a:latin typeface="Calibri"/>
              </a:endParaRPr>
            </a:p>
          </p:txBody>
        </p:sp>
        <p:sp>
          <p:nvSpPr>
            <p:cNvPr id="71" name="Line 37"/>
            <p:cNvSpPr>
              <a:spLocks noChangeShapeType="1"/>
            </p:cNvSpPr>
            <p:nvPr/>
          </p:nvSpPr>
          <p:spPr bwMode="auto">
            <a:xfrm>
              <a:off x="1200" y="4032"/>
              <a:ext cx="1104" cy="0"/>
            </a:xfrm>
            <a:prstGeom prst="line">
              <a:avLst/>
            </a:prstGeom>
            <a:noFill/>
            <a:ln w="9525">
              <a:solidFill>
                <a:schemeClr val="bg1"/>
              </a:solidFill>
              <a:round/>
              <a:headEnd/>
              <a:tailEnd/>
            </a:ln>
          </p:spPr>
          <p:txBody>
            <a:bodyPr wrap="none" anchor="ctr"/>
            <a:lstStyle/>
            <a:p>
              <a:endParaRPr lang="en-US" dirty="0">
                <a:solidFill>
                  <a:srgbClr val="333333"/>
                </a:solidFill>
                <a:latin typeface="Calibri"/>
              </a:endParaRPr>
            </a:p>
          </p:txBody>
        </p:sp>
      </p:grpSp>
      <p:sp>
        <p:nvSpPr>
          <p:cNvPr id="74" name="Arc 61"/>
          <p:cNvSpPr>
            <a:spLocks/>
          </p:cNvSpPr>
          <p:nvPr/>
        </p:nvSpPr>
        <p:spPr bwMode="auto">
          <a:xfrm flipV="1">
            <a:off x="7459433" y="4040405"/>
            <a:ext cx="1752600" cy="101298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bg1"/>
            </a:solidFill>
            <a:round/>
            <a:headEnd/>
            <a:tailEnd/>
          </a:ln>
        </p:spPr>
        <p:txBody>
          <a:bodyPr wrap="none" anchor="ctr"/>
          <a:lstStyle/>
          <a:p>
            <a:endParaRPr lang="en-US" dirty="0">
              <a:solidFill>
                <a:srgbClr val="333333"/>
              </a:solidFill>
              <a:latin typeface="Calibri"/>
            </a:endParaRPr>
          </a:p>
        </p:txBody>
      </p:sp>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985975">
            <a:off x="3638860" y="3140807"/>
            <a:ext cx="364576" cy="701496"/>
          </a:xfrm>
          <a:prstGeom prst="rect">
            <a:avLst/>
          </a:prstGeom>
          <a:effectLst>
            <a:outerShdw blurRad="50800" dist="38100" dir="2700000" algn="tl" rotWithShape="0">
              <a:prstClr val="black">
                <a:alpha val="40000"/>
              </a:prstClr>
            </a:outerShdw>
          </a:effectLst>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985627">
            <a:off x="8114043" y="3159422"/>
            <a:ext cx="364576" cy="701496"/>
          </a:xfrm>
          <a:prstGeom prst="rect">
            <a:avLst/>
          </a:prstGeom>
          <a:effectLst>
            <a:outerShdw blurRad="50800" dist="38100" dir="2700000" algn="tl" rotWithShape="0">
              <a:prstClr val="black">
                <a:alpha val="40000"/>
              </a:prstClr>
            </a:outerShdw>
          </a:effectLst>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38360">
            <a:off x="7261780" y="1875773"/>
            <a:ext cx="364576" cy="701496"/>
          </a:xfrm>
          <a:prstGeom prst="rect">
            <a:avLst/>
          </a:prstGeom>
          <a:effectLst>
            <a:outerShdw blurRad="50800" dist="38100" dir="2700000" algn="tl" rotWithShape="0">
              <a:prstClr val="black">
                <a:alpha val="40000"/>
              </a:prstClr>
            </a:outerShdw>
          </a:effectLst>
        </p:spPr>
      </p:pic>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9270">
            <a:off x="2768859" y="1872978"/>
            <a:ext cx="364576" cy="701496"/>
          </a:xfrm>
          <a:prstGeom prst="rect">
            <a:avLst/>
          </a:prstGeom>
          <a:effectLst>
            <a:outerShdw blurRad="50800" dist="38100" dir="2700000" algn="tl" rotWithShape="0">
              <a:prstClr val="black">
                <a:alpha val="40000"/>
              </a:prstClr>
            </a:outerShdw>
          </a:effectLst>
        </p:spPr>
      </p:pic>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22814">
            <a:off x="4401658" y="1828829"/>
            <a:ext cx="364576" cy="701496"/>
          </a:xfrm>
          <a:prstGeom prst="rect">
            <a:avLst/>
          </a:prstGeom>
          <a:effectLst>
            <a:outerShdw blurRad="50800" dist="38100" dir="2700000" algn="tl" rotWithShape="0">
              <a:prstClr val="black">
                <a:alpha val="40000"/>
              </a:prstClr>
            </a:outerShdw>
          </a:effectLst>
        </p:spPr>
      </p:pic>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68089">
            <a:off x="8880495" y="1831309"/>
            <a:ext cx="364576" cy="701496"/>
          </a:xfrm>
          <a:prstGeom prst="rect">
            <a:avLst/>
          </a:prstGeom>
          <a:effectLst>
            <a:outerShdw blurRad="50800" dist="38100" dir="2700000" algn="tl" rotWithShape="0">
              <a:prstClr val="black">
                <a:alpha val="40000"/>
              </a:prstClr>
            </a:outerShdw>
          </a:effectLst>
        </p:spPr>
      </p:pic>
      <p:sp>
        <p:nvSpPr>
          <p:cNvPr id="3" name="Plus 2"/>
          <p:cNvSpPr/>
          <p:nvPr/>
        </p:nvSpPr>
        <p:spPr>
          <a:xfrm>
            <a:off x="3303840" y="1398986"/>
            <a:ext cx="235556" cy="273073"/>
          </a:xfrm>
          <a:prstGeom prst="mathPl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Minus 3"/>
          <p:cNvSpPr/>
          <p:nvPr/>
        </p:nvSpPr>
        <p:spPr>
          <a:xfrm>
            <a:off x="3689663" y="1393995"/>
            <a:ext cx="243607" cy="282406"/>
          </a:xfrm>
          <a:prstGeom prst="mathMin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 name="Plus 80"/>
          <p:cNvSpPr/>
          <p:nvPr/>
        </p:nvSpPr>
        <p:spPr>
          <a:xfrm>
            <a:off x="4083455" y="1398986"/>
            <a:ext cx="235556" cy="273073"/>
          </a:xfrm>
          <a:prstGeom prst="mathPl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0" name="Plus 89"/>
          <p:cNvSpPr/>
          <p:nvPr/>
        </p:nvSpPr>
        <p:spPr>
          <a:xfrm>
            <a:off x="4226094" y="3552194"/>
            <a:ext cx="235556" cy="273073"/>
          </a:xfrm>
          <a:prstGeom prst="mathPl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1" name="Minus 90"/>
          <p:cNvSpPr/>
          <p:nvPr/>
        </p:nvSpPr>
        <p:spPr>
          <a:xfrm>
            <a:off x="4611886" y="3547202"/>
            <a:ext cx="243607" cy="282406"/>
          </a:xfrm>
          <a:prstGeom prst="mathMin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2" name="Plus 91"/>
          <p:cNvSpPr/>
          <p:nvPr/>
        </p:nvSpPr>
        <p:spPr>
          <a:xfrm>
            <a:off x="5005709" y="3552194"/>
            <a:ext cx="235556" cy="273073"/>
          </a:xfrm>
          <a:prstGeom prst="mathPl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3" name="Plus 92"/>
          <p:cNvSpPr/>
          <p:nvPr/>
        </p:nvSpPr>
        <p:spPr>
          <a:xfrm>
            <a:off x="2394225" y="3552194"/>
            <a:ext cx="235556" cy="273073"/>
          </a:xfrm>
          <a:prstGeom prst="mathPl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4" name="Minus 93"/>
          <p:cNvSpPr/>
          <p:nvPr/>
        </p:nvSpPr>
        <p:spPr>
          <a:xfrm>
            <a:off x="2780023" y="3547202"/>
            <a:ext cx="243607" cy="282406"/>
          </a:xfrm>
          <a:prstGeom prst="mathMin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5" name="Plus 94"/>
          <p:cNvSpPr/>
          <p:nvPr/>
        </p:nvSpPr>
        <p:spPr>
          <a:xfrm>
            <a:off x="3173840" y="3552194"/>
            <a:ext cx="235556" cy="273073"/>
          </a:xfrm>
          <a:prstGeom prst="mathPlus">
            <a:avLst/>
          </a:prstGeom>
          <a:gradFill>
            <a:gsLst>
              <a:gs pos="15000">
                <a:schemeClr val="tx1"/>
              </a:gs>
              <a:gs pos="89000">
                <a:schemeClr val="tx1">
                  <a:lumMod val="50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6" name="Plus 95"/>
          <p:cNvSpPr/>
          <p:nvPr/>
        </p:nvSpPr>
        <p:spPr>
          <a:xfrm>
            <a:off x="6840443" y="35511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8" name="Plus 97"/>
          <p:cNvSpPr/>
          <p:nvPr/>
        </p:nvSpPr>
        <p:spPr>
          <a:xfrm>
            <a:off x="7620058" y="35511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0" name="Plus 99"/>
          <p:cNvSpPr/>
          <p:nvPr/>
        </p:nvSpPr>
        <p:spPr>
          <a:xfrm>
            <a:off x="7230250" y="35511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1" name="Plus 100"/>
          <p:cNvSpPr/>
          <p:nvPr/>
        </p:nvSpPr>
        <p:spPr>
          <a:xfrm>
            <a:off x="8720872" y="35511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2" name="Plus 101"/>
          <p:cNvSpPr/>
          <p:nvPr/>
        </p:nvSpPr>
        <p:spPr>
          <a:xfrm>
            <a:off x="9500487" y="35511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3" name="Plus 102"/>
          <p:cNvSpPr/>
          <p:nvPr/>
        </p:nvSpPr>
        <p:spPr>
          <a:xfrm>
            <a:off x="9110679" y="35511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4" name="Plus 103"/>
          <p:cNvSpPr/>
          <p:nvPr/>
        </p:nvSpPr>
        <p:spPr>
          <a:xfrm>
            <a:off x="7781879" y="1398986"/>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5" name="Plus 104"/>
          <p:cNvSpPr/>
          <p:nvPr/>
        </p:nvSpPr>
        <p:spPr>
          <a:xfrm>
            <a:off x="8561494" y="1398986"/>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6" name="Plus 105"/>
          <p:cNvSpPr/>
          <p:nvPr/>
        </p:nvSpPr>
        <p:spPr>
          <a:xfrm>
            <a:off x="8171686" y="1398985"/>
            <a:ext cx="235556" cy="273073"/>
          </a:xfrm>
          <a:prstGeom prst="mathPlus">
            <a:avLst/>
          </a:prstGeom>
          <a:gradFill>
            <a:gsLst>
              <a:gs pos="15000">
                <a:schemeClr val="bg2"/>
              </a:gs>
              <a:gs pos="93000">
                <a:schemeClr val="accent2"/>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Freeform 6"/>
          <p:cNvSpPr/>
          <p:nvPr/>
        </p:nvSpPr>
        <p:spPr>
          <a:xfrm>
            <a:off x="7459433" y="4039476"/>
            <a:ext cx="1758210" cy="1029930"/>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1694" y="2924175"/>
            <a:ext cx="1262063"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6964" y="2924175"/>
            <a:ext cx="1268413"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8452" y="1854655"/>
            <a:ext cx="1262063" cy="50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5411" y="1854655"/>
            <a:ext cx="1262063" cy="50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2950" y="2924175"/>
            <a:ext cx="1262063"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1214" y="2924175"/>
            <a:ext cx="1268413"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68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4452324" y="2521529"/>
            <a:ext cx="3291793" cy="2580974"/>
          </a:xfrm>
          <a:prstGeom prst="rect">
            <a:avLst/>
          </a:prstGeom>
          <a:noFill/>
        </p:spPr>
        <p:txBody>
          <a:bodyPr wrap="none" rtlCol="0">
            <a:prstTxWarp prst="textArchDown">
              <a:avLst/>
            </a:prstTxWarp>
            <a:spAutoFit/>
            <a:scene3d>
              <a:camera prst="orthographicFront">
                <a:rot lat="0" lon="0" rev="0"/>
              </a:camera>
              <a:lightRig rig="threePt" dir="t"/>
            </a:scene3d>
          </a:bodyPr>
          <a:lstStyle/>
          <a:p>
            <a:pPr algn="ctr"/>
            <a:r>
              <a:rPr lang="en-US" sz="3600" dirty="0">
                <a:solidFill>
                  <a:srgbClr val="30424E"/>
                </a:solidFill>
                <a:latin typeface="Arial" pitchFamily="34" charset="0"/>
                <a:cs typeface="Arial" pitchFamily="34" charset="0"/>
              </a:rPr>
              <a:t>PROTECTING</a:t>
            </a:r>
          </a:p>
        </p:txBody>
      </p:sp>
      <p:sp>
        <p:nvSpPr>
          <p:cNvPr id="40" name="TextBox 39"/>
          <p:cNvSpPr txBox="1"/>
          <p:nvPr/>
        </p:nvSpPr>
        <p:spPr>
          <a:xfrm rot="16200000">
            <a:off x="5769316" y="940971"/>
            <a:ext cx="3291793" cy="2877777"/>
          </a:xfrm>
          <a:prstGeom prst="rect">
            <a:avLst/>
          </a:prstGeom>
          <a:noFill/>
        </p:spPr>
        <p:txBody>
          <a:bodyPr wrap="none" rtlCol="0">
            <a:prstTxWarp prst="textArchDown">
              <a:avLst>
                <a:gd name="adj" fmla="val 21279654"/>
              </a:avLst>
            </a:prstTxWarp>
            <a:spAutoFit/>
            <a:scene3d>
              <a:camera prst="orthographicFront">
                <a:rot lat="0" lon="0" rev="0"/>
              </a:camera>
              <a:lightRig rig="threePt" dir="t"/>
            </a:scene3d>
          </a:bodyPr>
          <a:lstStyle/>
          <a:p>
            <a:pPr algn="ctr"/>
            <a:r>
              <a:rPr lang="en-US" sz="3600" dirty="0">
                <a:solidFill>
                  <a:srgbClr val="30424E"/>
                </a:solidFill>
                <a:latin typeface="Arial" pitchFamily="34" charset="0"/>
                <a:cs typeface="Arial" pitchFamily="34" charset="0"/>
              </a:rPr>
              <a:t>CONTROLLING</a:t>
            </a:r>
          </a:p>
        </p:txBody>
      </p:sp>
      <p:sp>
        <p:nvSpPr>
          <p:cNvPr id="39" name="TextBox 38"/>
          <p:cNvSpPr txBox="1"/>
          <p:nvPr/>
        </p:nvSpPr>
        <p:spPr>
          <a:xfrm rot="16200000">
            <a:off x="3367106" y="828582"/>
            <a:ext cx="3291793" cy="3102555"/>
          </a:xfrm>
          <a:prstGeom prst="rect">
            <a:avLst/>
          </a:prstGeom>
          <a:noFill/>
        </p:spPr>
        <p:txBody>
          <a:bodyPr wrap="none" rtlCol="0">
            <a:prstTxWarp prst="textArchUp">
              <a:avLst>
                <a:gd name="adj" fmla="val 10819554"/>
              </a:avLst>
            </a:prstTxWarp>
            <a:spAutoFit/>
            <a:scene3d>
              <a:camera prst="orthographicFront">
                <a:rot lat="0" lon="0" rev="0"/>
              </a:camera>
              <a:lightRig rig="threePt" dir="t"/>
            </a:scene3d>
          </a:bodyPr>
          <a:lstStyle/>
          <a:p>
            <a:pPr algn="ctr"/>
            <a:r>
              <a:rPr lang="en-US" sz="3600" dirty="0">
                <a:solidFill>
                  <a:srgbClr val="30424E"/>
                </a:solidFill>
                <a:latin typeface="Arial" pitchFamily="34" charset="0"/>
                <a:cs typeface="Arial" pitchFamily="34" charset="0"/>
              </a:rPr>
              <a:t>COMPLYING</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161446" y="1608034"/>
            <a:ext cx="784274" cy="1543651"/>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06082" y="3038626"/>
            <a:ext cx="784274" cy="1543651"/>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110" y="1608033"/>
            <a:ext cx="784274" cy="1543651"/>
          </a:xfrm>
          <a:prstGeom prst="rect">
            <a:avLst/>
          </a:prstGeom>
        </p:spPr>
      </p:pic>
      <p:sp>
        <p:nvSpPr>
          <p:cNvPr id="30" name="Oval 29"/>
          <p:cNvSpPr/>
          <p:nvPr/>
        </p:nvSpPr>
        <p:spPr>
          <a:xfrm>
            <a:off x="5257800" y="1524000"/>
            <a:ext cx="1600200" cy="1600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5" name="TextBox 34"/>
          <p:cNvSpPr txBox="1"/>
          <p:nvPr/>
        </p:nvSpPr>
        <p:spPr>
          <a:xfrm>
            <a:off x="5334001" y="1772500"/>
            <a:ext cx="1497639" cy="1200329"/>
          </a:xfrm>
          <a:prstGeom prst="rect">
            <a:avLst/>
          </a:prstGeom>
          <a:noFill/>
        </p:spPr>
        <p:txBody>
          <a:bodyPr wrap="square" rtlCol="0">
            <a:spAutoFit/>
          </a:bodyPr>
          <a:lstStyle/>
          <a:p>
            <a:pPr algn="ctr"/>
            <a:r>
              <a:rPr lang="en-US" sz="2400" dirty="0">
                <a:solidFill>
                  <a:srgbClr val="5F6062"/>
                </a:solidFill>
                <a:latin typeface="Corbel" panose="020B0503020204020204" pitchFamily="34" charset="0"/>
                <a:cs typeface="Arial" pitchFamily="34" charset="0"/>
              </a:rPr>
              <a:t>Identity</a:t>
            </a:r>
          </a:p>
          <a:p>
            <a:pPr algn="ctr"/>
            <a:r>
              <a:rPr lang="en-US" sz="2400" dirty="0">
                <a:solidFill>
                  <a:srgbClr val="5F6062"/>
                </a:solidFill>
                <a:latin typeface="Corbel" panose="020B0503020204020204" pitchFamily="34" charset="0"/>
                <a:cs typeface="Arial" pitchFamily="34" charset="0"/>
              </a:rPr>
              <a:t>Safety</a:t>
            </a:r>
          </a:p>
          <a:p>
            <a:pPr algn="ctr"/>
            <a:r>
              <a:rPr lang="en-US" sz="2400" dirty="0">
                <a:solidFill>
                  <a:srgbClr val="5F6062"/>
                </a:solidFill>
                <a:latin typeface="Corbel" panose="020B0503020204020204" pitchFamily="34" charset="0"/>
                <a:cs typeface="Arial" pitchFamily="34" charset="0"/>
              </a:rPr>
              <a:t>Worth</a:t>
            </a:r>
          </a:p>
        </p:txBody>
      </p:sp>
      <p:sp>
        <p:nvSpPr>
          <p:cNvPr id="20" name="TextBox 19"/>
          <p:cNvSpPr txBox="1"/>
          <p:nvPr/>
        </p:nvSpPr>
        <p:spPr>
          <a:xfrm>
            <a:off x="2663654" y="1790958"/>
            <a:ext cx="1436612" cy="1323439"/>
          </a:xfrm>
          <a:prstGeom prst="rect">
            <a:avLst/>
          </a:prstGeom>
          <a:noFill/>
        </p:spPr>
        <p:txBody>
          <a:bodyPr wrap="none" rtlCol="0">
            <a:spAutoFit/>
          </a:bodyPr>
          <a:lstStyle/>
          <a:p>
            <a:pPr algn="ctr"/>
            <a:r>
              <a:rPr lang="en-US" sz="2000" b="1" dirty="0">
                <a:solidFill>
                  <a:srgbClr val="333333"/>
                </a:solidFill>
                <a:latin typeface="Corbel" panose="020B0503020204020204" pitchFamily="34" charset="0"/>
                <a:cs typeface="Arial" pitchFamily="34" charset="0"/>
              </a:rPr>
              <a:t>Likable</a:t>
            </a:r>
          </a:p>
          <a:p>
            <a:pPr algn="ctr"/>
            <a:r>
              <a:rPr lang="en-US" sz="2000" b="1" dirty="0">
                <a:solidFill>
                  <a:srgbClr val="333333"/>
                </a:solidFill>
                <a:latin typeface="Corbel" panose="020B0503020204020204" pitchFamily="34" charset="0"/>
                <a:cs typeface="Arial" pitchFamily="34" charset="0"/>
              </a:rPr>
              <a:t>Acceptable</a:t>
            </a:r>
          </a:p>
          <a:p>
            <a:pPr algn="ctr"/>
            <a:r>
              <a:rPr lang="en-US" sz="2000" b="1" dirty="0">
                <a:solidFill>
                  <a:srgbClr val="333333"/>
                </a:solidFill>
                <a:latin typeface="Corbel" panose="020B0503020204020204" pitchFamily="34" charset="0"/>
                <a:cs typeface="Arial" pitchFamily="34" charset="0"/>
              </a:rPr>
              <a:t>Cautious</a:t>
            </a:r>
          </a:p>
          <a:p>
            <a:pPr algn="ctr"/>
            <a:r>
              <a:rPr lang="en-US" sz="2000" b="1" dirty="0">
                <a:solidFill>
                  <a:srgbClr val="333333"/>
                </a:solidFill>
                <a:latin typeface="Corbel" panose="020B0503020204020204" pitchFamily="34" charset="0"/>
                <a:cs typeface="Arial" pitchFamily="34" charset="0"/>
              </a:rPr>
              <a:t>Submissive</a:t>
            </a:r>
          </a:p>
        </p:txBody>
      </p:sp>
      <p:sp>
        <p:nvSpPr>
          <p:cNvPr id="38" name="TextBox 37"/>
          <p:cNvSpPr txBox="1"/>
          <p:nvPr/>
        </p:nvSpPr>
        <p:spPr>
          <a:xfrm>
            <a:off x="8074689" y="1790958"/>
            <a:ext cx="1396536" cy="1323439"/>
          </a:xfrm>
          <a:prstGeom prst="rect">
            <a:avLst/>
          </a:prstGeom>
          <a:noFill/>
        </p:spPr>
        <p:txBody>
          <a:bodyPr wrap="none" rtlCol="0">
            <a:spAutoFit/>
          </a:bodyPr>
          <a:lstStyle/>
          <a:p>
            <a:pPr algn="ctr"/>
            <a:r>
              <a:rPr lang="en-US" sz="2000" b="1" dirty="0">
                <a:solidFill>
                  <a:srgbClr val="333333"/>
                </a:solidFill>
                <a:latin typeface="Corbel" panose="020B0503020204020204" pitchFamily="34" charset="0"/>
                <a:cs typeface="Arial" pitchFamily="34" charset="0"/>
              </a:rPr>
              <a:t>Driven</a:t>
            </a:r>
          </a:p>
          <a:p>
            <a:pPr algn="ctr"/>
            <a:r>
              <a:rPr lang="en-US" sz="2000" b="1" dirty="0">
                <a:solidFill>
                  <a:srgbClr val="333333"/>
                </a:solidFill>
                <a:latin typeface="Corbel" panose="020B0503020204020204" pitchFamily="34" charset="0"/>
                <a:cs typeface="Arial" pitchFamily="34" charset="0"/>
              </a:rPr>
              <a:t>Aggressive</a:t>
            </a:r>
          </a:p>
          <a:p>
            <a:pPr algn="ctr"/>
            <a:r>
              <a:rPr lang="en-US" sz="2000" b="1" dirty="0">
                <a:solidFill>
                  <a:srgbClr val="333333"/>
                </a:solidFill>
                <a:latin typeface="Corbel" panose="020B0503020204020204" pitchFamily="34" charset="0"/>
                <a:cs typeface="Arial" pitchFamily="34" charset="0"/>
              </a:rPr>
              <a:t>Ambitious</a:t>
            </a:r>
          </a:p>
          <a:p>
            <a:pPr algn="ctr"/>
            <a:r>
              <a:rPr lang="en-US" sz="2000" b="1" dirty="0">
                <a:solidFill>
                  <a:srgbClr val="333333"/>
                </a:solidFill>
                <a:latin typeface="Corbel" panose="020B0503020204020204" pitchFamily="34" charset="0"/>
                <a:cs typeface="Arial" pitchFamily="34" charset="0"/>
              </a:rPr>
              <a:t>Dictatorial</a:t>
            </a:r>
          </a:p>
        </p:txBody>
      </p:sp>
      <p:sp>
        <p:nvSpPr>
          <p:cNvPr id="41" name="TextBox 40"/>
          <p:cNvSpPr txBox="1"/>
          <p:nvPr/>
        </p:nvSpPr>
        <p:spPr>
          <a:xfrm>
            <a:off x="5504149" y="4315362"/>
            <a:ext cx="1188147" cy="1323439"/>
          </a:xfrm>
          <a:prstGeom prst="rect">
            <a:avLst/>
          </a:prstGeom>
          <a:noFill/>
        </p:spPr>
        <p:txBody>
          <a:bodyPr wrap="none" rtlCol="0">
            <a:spAutoFit/>
          </a:bodyPr>
          <a:lstStyle/>
          <a:p>
            <a:pPr algn="ctr"/>
            <a:r>
              <a:rPr lang="en-US" sz="2000" b="1" dirty="0">
                <a:solidFill>
                  <a:srgbClr val="333333"/>
                </a:solidFill>
                <a:latin typeface="Corbel" panose="020B0503020204020204" pitchFamily="34" charset="0"/>
                <a:cs typeface="Arial" pitchFamily="34" charset="0"/>
              </a:rPr>
              <a:t>Arrogant</a:t>
            </a:r>
          </a:p>
          <a:p>
            <a:pPr algn="ctr"/>
            <a:r>
              <a:rPr lang="en-US" sz="2000" b="1" dirty="0">
                <a:solidFill>
                  <a:srgbClr val="333333"/>
                </a:solidFill>
                <a:latin typeface="Corbel" panose="020B0503020204020204" pitchFamily="34" charset="0"/>
                <a:cs typeface="Arial" pitchFamily="34" charset="0"/>
              </a:rPr>
              <a:t>Critical</a:t>
            </a:r>
          </a:p>
          <a:p>
            <a:pPr algn="ctr"/>
            <a:r>
              <a:rPr lang="en-US" sz="2000" b="1" dirty="0">
                <a:solidFill>
                  <a:srgbClr val="333333"/>
                </a:solidFill>
                <a:latin typeface="Corbel" panose="020B0503020204020204" pitchFamily="34" charset="0"/>
                <a:cs typeface="Arial" pitchFamily="34" charset="0"/>
              </a:rPr>
              <a:t>Distant</a:t>
            </a:r>
          </a:p>
          <a:p>
            <a:pPr algn="ctr"/>
            <a:r>
              <a:rPr lang="en-US" sz="2000" b="1" dirty="0">
                <a:solidFill>
                  <a:srgbClr val="333333"/>
                </a:solidFill>
                <a:latin typeface="Corbel" panose="020B0503020204020204" pitchFamily="34" charset="0"/>
                <a:cs typeface="Arial" pitchFamily="34" charset="0"/>
              </a:rPr>
              <a:t>Superior</a:t>
            </a:r>
          </a:p>
        </p:txBody>
      </p:sp>
      <p:sp>
        <p:nvSpPr>
          <p:cNvPr id="3" name="Title 2">
            <a:extLst>
              <a:ext uri="{FF2B5EF4-FFF2-40B4-BE49-F238E27FC236}">
                <a16:creationId xmlns:a16="http://schemas.microsoft.com/office/drawing/2014/main" id="{EC4C4419-E56E-E448-AF03-374283AF5D6A}"/>
              </a:ext>
            </a:extLst>
          </p:cNvPr>
          <p:cNvSpPr>
            <a:spLocks noGrp="1"/>
          </p:cNvSpPr>
          <p:nvPr>
            <p:ph type="title"/>
          </p:nvPr>
        </p:nvSpPr>
        <p:spPr/>
        <p:txBody>
          <a:bodyPr/>
          <a:lstStyle/>
          <a:p>
            <a:r>
              <a:rPr lang="en-US" dirty="0">
                <a:solidFill>
                  <a:srgbClr val="5F6062">
                    <a:lumMod val="50000"/>
                  </a:srgbClr>
                </a:solidFill>
              </a:rPr>
              <a:t>The Reactive Character Structure</a:t>
            </a:r>
            <a:endParaRPr lang="en-US" dirty="0"/>
          </a:p>
        </p:txBody>
      </p:sp>
    </p:spTree>
    <p:extLst>
      <p:ext uri="{BB962C8B-B14F-4D97-AF65-F5344CB8AC3E}">
        <p14:creationId xmlns:p14="http://schemas.microsoft.com/office/powerpoint/2010/main" val="114278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8.33333E-7 -7.40741E-7 L 0.1224 -7.40741E-7 " pathEditMode="relative" rAng="0" ptsTypes="AA">
                                      <p:cBhvr>
                                        <p:cTn id="6" dur="2000" fill="hold"/>
                                        <p:tgtEl>
                                          <p:spTgt spid="40"/>
                                        </p:tgtEl>
                                        <p:attrNameLst>
                                          <p:attrName>ppt_x</p:attrName>
                                          <p:attrName>ppt_y</p:attrName>
                                        </p:attrNameLst>
                                      </p:cBhvr>
                                      <p:rCtr x="6111" y="0"/>
                                    </p:animMotion>
                                  </p:childTnLst>
                                </p:cTn>
                              </p:par>
                              <p:par>
                                <p:cTn id="7" presetID="10"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61111E-6 2.96296E-6 L -3.61111E-6 0.12199 " pathEditMode="relative" rAng="0" ptsTypes="AA">
                                      <p:cBhvr>
                                        <p:cTn id="13" dur="2000" fill="hold"/>
                                        <p:tgtEl>
                                          <p:spTgt spid="36"/>
                                        </p:tgtEl>
                                        <p:attrNameLst>
                                          <p:attrName>ppt_x</p:attrName>
                                          <p:attrName>ppt_y</p:attrName>
                                        </p:attrNameLst>
                                      </p:cBhvr>
                                      <p:rCtr x="0" y="6088"/>
                                    </p:animMotion>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grpId="0" nodeType="clickEffect">
                                  <p:stCondLst>
                                    <p:cond delay="0"/>
                                  </p:stCondLst>
                                  <p:childTnLst>
                                    <p:animMotion origin="layout" path="M 1.94444E-6 -1.85185E-6 L -0.11962 -1.85185E-6 " pathEditMode="relative" rAng="0" ptsTypes="AA">
                                      <p:cBhvr>
                                        <p:cTn id="20" dur="2000" fill="hold"/>
                                        <p:tgtEl>
                                          <p:spTgt spid="39"/>
                                        </p:tgtEl>
                                        <p:attrNameLst>
                                          <p:attrName>ppt_x</p:attrName>
                                          <p:attrName>ppt_y</p:attrName>
                                        </p:attrNameLst>
                                      </p:cBhvr>
                                      <p:rCtr x="-5990" y="0"/>
                                    </p:animMotion>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39" grpId="0"/>
      <p:bldP spid="20" grpId="0"/>
      <p:bldP spid="38" grpId="0"/>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Theory Base</a:t>
            </a:r>
          </a:p>
        </p:txBody>
      </p:sp>
      <p:sp>
        <p:nvSpPr>
          <p:cNvPr id="3" name="Content Placeholder 2"/>
          <p:cNvSpPr>
            <a:spLocks noGrp="1"/>
          </p:cNvSpPr>
          <p:nvPr>
            <p:ph idx="1"/>
          </p:nvPr>
        </p:nvSpPr>
        <p:spPr>
          <a:xfrm>
            <a:off x="3276600" y="1752600"/>
            <a:ext cx="5638800" cy="4419600"/>
          </a:xfrm>
        </p:spPr>
        <p:txBody>
          <a:bodyPr>
            <a:normAutofit lnSpcReduction="10000"/>
          </a:bodyPr>
          <a:lstStyle/>
          <a:p>
            <a:pPr>
              <a:lnSpc>
                <a:spcPct val="80000"/>
              </a:lnSpc>
            </a:pPr>
            <a:r>
              <a:rPr lang="en-US" sz="2000" b="1" dirty="0">
                <a:latin typeface="Corbel"/>
                <a:ea typeface="ＭＳ Ｐゴシック" charset="0"/>
                <a:cs typeface="Corbel"/>
              </a:rPr>
              <a:t>Visual Graphic</a:t>
            </a:r>
            <a:r>
              <a:rPr lang="en-US" sz="2000" dirty="0">
                <a:latin typeface="Corbel"/>
                <a:ea typeface="ＭＳ Ｐゴシック" charset="0"/>
                <a:cs typeface="Corbel"/>
              </a:rPr>
              <a:t> – self as red line, others as shaded. Dimensions of balance, potential, reactive – creative, and leadership effectiveness</a:t>
            </a:r>
          </a:p>
          <a:p>
            <a:pPr>
              <a:lnSpc>
                <a:spcPct val="80000"/>
              </a:lnSpc>
            </a:pPr>
            <a:endParaRPr lang="en-US" sz="1000" dirty="0">
              <a:latin typeface="Corbel"/>
              <a:ea typeface="ＭＳ Ｐゴシック" charset="0"/>
              <a:cs typeface="Corbel"/>
            </a:endParaRPr>
          </a:p>
          <a:p>
            <a:pPr>
              <a:lnSpc>
                <a:spcPct val="80000"/>
              </a:lnSpc>
            </a:pPr>
            <a:r>
              <a:rPr lang="en-US" sz="2000" dirty="0">
                <a:latin typeface="Corbel"/>
                <a:ea typeface="ＭＳ Ｐゴシック" charset="0"/>
                <a:cs typeface="Corbel"/>
              </a:rPr>
              <a:t>Scores in the circle are </a:t>
            </a:r>
            <a:r>
              <a:rPr lang="en-US" sz="2000" i="1" dirty="0">
                <a:latin typeface="Corbel"/>
                <a:ea typeface="ＭＳ Ｐゴシック" charset="0"/>
                <a:cs typeface="Corbel"/>
              </a:rPr>
              <a:t>percentiles</a:t>
            </a:r>
          </a:p>
          <a:p>
            <a:pPr>
              <a:lnSpc>
                <a:spcPct val="80000"/>
              </a:lnSpc>
            </a:pPr>
            <a:endParaRPr lang="en-US" sz="1000" i="1" dirty="0">
              <a:latin typeface="Corbel"/>
              <a:ea typeface="ＭＳ Ｐゴシック" charset="0"/>
              <a:cs typeface="Corbel"/>
            </a:endParaRPr>
          </a:p>
          <a:p>
            <a:pPr>
              <a:lnSpc>
                <a:spcPct val="80000"/>
              </a:lnSpc>
            </a:pPr>
            <a:r>
              <a:rPr lang="en-US" sz="2000" b="1" dirty="0">
                <a:latin typeface="Corbel"/>
                <a:ea typeface="ＭＳ Ｐゴシック" charset="0"/>
                <a:cs typeface="Corbel"/>
              </a:rPr>
              <a:t>Data Profile Report</a:t>
            </a:r>
            <a:r>
              <a:rPr lang="en-US" sz="2000" dirty="0">
                <a:latin typeface="Corbel"/>
                <a:ea typeface="ＭＳ Ｐゴシック" charset="0"/>
                <a:cs typeface="Corbel"/>
              </a:rPr>
              <a:t> (details follow in next slides)</a:t>
            </a:r>
          </a:p>
          <a:p>
            <a:pPr lvl="1">
              <a:lnSpc>
                <a:spcPct val="80000"/>
              </a:lnSpc>
            </a:pPr>
            <a:r>
              <a:rPr lang="en-US" sz="1800" dirty="0">
                <a:latin typeface="Corbel"/>
                <a:ea typeface="ＭＳ Ｐゴシック" charset="0"/>
                <a:cs typeface="Corbel"/>
              </a:rPr>
              <a:t>Self vs. others average response on a 5 </a:t>
            </a:r>
            <a:r>
              <a:rPr lang="en-US" sz="1800" dirty="0" err="1">
                <a:latin typeface="Corbel"/>
                <a:ea typeface="ＭＳ Ｐゴシック" charset="0"/>
                <a:cs typeface="Corbel"/>
              </a:rPr>
              <a:t>pt</a:t>
            </a:r>
            <a:r>
              <a:rPr lang="en-US" sz="1800" dirty="0">
                <a:latin typeface="Corbel"/>
                <a:ea typeface="ＭＳ Ｐゴシック" charset="0"/>
                <a:cs typeface="Corbel"/>
              </a:rPr>
              <a:t> scale for each dimension</a:t>
            </a:r>
          </a:p>
          <a:p>
            <a:pPr lvl="1">
              <a:lnSpc>
                <a:spcPct val="80000"/>
              </a:lnSpc>
            </a:pPr>
            <a:r>
              <a:rPr lang="en-US" sz="1800" dirty="0">
                <a:latin typeface="Corbel"/>
                <a:ea typeface="ＭＳ Ｐゴシック" charset="0"/>
                <a:cs typeface="Corbel"/>
              </a:rPr>
              <a:t>Self vs. others  percentile reports against norm group for each dimension</a:t>
            </a:r>
          </a:p>
          <a:p>
            <a:pPr lvl="1">
              <a:lnSpc>
                <a:spcPct val="80000"/>
              </a:lnSpc>
            </a:pPr>
            <a:r>
              <a:rPr lang="en-US" sz="1800" dirty="0">
                <a:latin typeface="Corbel"/>
                <a:ea typeface="ＭＳ Ｐゴシック" charset="0"/>
                <a:cs typeface="Corbel"/>
              </a:rPr>
              <a:t>Individual dimension component percentile and averages with items displayed</a:t>
            </a:r>
          </a:p>
          <a:p>
            <a:pPr lvl="1">
              <a:lnSpc>
                <a:spcPct val="80000"/>
              </a:lnSpc>
            </a:pPr>
            <a:r>
              <a:rPr lang="en-US" sz="1800" dirty="0">
                <a:latin typeface="Corbel"/>
                <a:ea typeface="ＭＳ Ｐゴシック" charset="0"/>
                <a:cs typeface="Corbel"/>
              </a:rPr>
              <a:t>Sort of components by norm percentile, for both self and others</a:t>
            </a:r>
          </a:p>
          <a:p>
            <a:pPr lvl="1">
              <a:lnSpc>
                <a:spcPct val="80000"/>
              </a:lnSpc>
            </a:pPr>
            <a:r>
              <a:rPr lang="en-US" sz="1800" dirty="0">
                <a:latin typeface="Corbel"/>
                <a:ea typeface="ＭＳ Ｐゴシック" charset="0"/>
                <a:cs typeface="Corbel"/>
              </a:rPr>
              <a:t>Open ended feedback comments: stop, start, keep doing</a:t>
            </a:r>
          </a:p>
          <a:p>
            <a:pPr lvl="1">
              <a:lnSpc>
                <a:spcPct val="80000"/>
              </a:lnSpc>
            </a:pPr>
            <a:endParaRPr lang="en-US" sz="1000" dirty="0">
              <a:latin typeface="Corbel"/>
              <a:ea typeface="ＭＳ Ｐゴシック" charset="0"/>
              <a:cs typeface="Corbel"/>
            </a:endParaRPr>
          </a:p>
          <a:p>
            <a:pPr>
              <a:lnSpc>
                <a:spcPct val="80000"/>
              </a:lnSpc>
            </a:pPr>
            <a:r>
              <a:rPr lang="en-US" sz="2000" b="1" dirty="0">
                <a:latin typeface="Corbel"/>
                <a:ea typeface="ＭＳ Ｐゴシック" charset="0"/>
                <a:cs typeface="Corbel"/>
              </a:rPr>
              <a:t>Team Report</a:t>
            </a:r>
            <a:endParaRPr lang="en-US" sz="1800" dirty="0">
              <a:latin typeface="Corbel"/>
              <a:ea typeface="ＭＳ Ｐゴシック" charset="0"/>
              <a:cs typeface="Corbel"/>
            </a:endParaRPr>
          </a:p>
        </p:txBody>
      </p:sp>
    </p:spTree>
    <p:extLst>
      <p:ext uri="{BB962C8B-B14F-4D97-AF65-F5344CB8AC3E}">
        <p14:creationId xmlns:p14="http://schemas.microsoft.com/office/powerpoint/2010/main" val="2024125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Predictable Patterns of Response</a:t>
            </a:r>
          </a:p>
        </p:txBody>
      </p:sp>
      <p:sp>
        <p:nvSpPr>
          <p:cNvPr id="3" name="Content Placeholder 2"/>
          <p:cNvSpPr>
            <a:spLocks noGrp="1"/>
          </p:cNvSpPr>
          <p:nvPr>
            <p:ph idx="1"/>
          </p:nvPr>
        </p:nvSpPr>
        <p:spPr>
          <a:xfrm>
            <a:off x="3276600" y="1752600"/>
            <a:ext cx="5638800" cy="4419600"/>
          </a:xfrm>
        </p:spPr>
        <p:txBody>
          <a:bodyPr>
            <a:normAutofit/>
          </a:bodyPr>
          <a:lstStyle/>
          <a:p>
            <a:pPr>
              <a:lnSpc>
                <a:spcPct val="80000"/>
              </a:lnSpc>
            </a:pPr>
            <a:r>
              <a:rPr lang="en-US" sz="2800" dirty="0">
                <a:solidFill>
                  <a:schemeClr val="tx1"/>
                </a:solidFill>
                <a:latin typeface="Corbel"/>
                <a:ea typeface="ＭＳ Ｐゴシック" charset="0"/>
                <a:cs typeface="Corbel"/>
              </a:rPr>
              <a:t>S= S</a:t>
            </a:r>
            <a:r>
              <a:rPr lang="en-US" sz="2800" dirty="0">
                <a:latin typeface="Corbel"/>
                <a:ea typeface="ＭＳ Ｐゴシック" charset="0"/>
                <a:cs typeface="Corbel"/>
              </a:rPr>
              <a:t>hock </a:t>
            </a:r>
            <a:r>
              <a:rPr lang="en-US" dirty="0">
                <a:latin typeface="Corbel"/>
                <a:ea typeface="ＭＳ Ｐゴシック" charset="0"/>
                <a:cs typeface="Corbel"/>
              </a:rPr>
              <a:t>(Numbness, Amazement)</a:t>
            </a:r>
          </a:p>
          <a:p>
            <a:pPr>
              <a:lnSpc>
                <a:spcPct val="80000"/>
              </a:lnSpc>
            </a:pPr>
            <a:r>
              <a:rPr lang="en-US" sz="2800" dirty="0">
                <a:latin typeface="Corbel"/>
                <a:ea typeface="ＭＳ Ｐゴシック" charset="0"/>
                <a:cs typeface="Corbel"/>
              </a:rPr>
              <a:t>A= Anger </a:t>
            </a:r>
            <a:r>
              <a:rPr lang="en-US" dirty="0">
                <a:latin typeface="Corbel"/>
                <a:ea typeface="ＭＳ Ｐゴシック" charset="0"/>
                <a:cs typeface="Corbel"/>
              </a:rPr>
              <a:t>(Hurt, Confusion, Curiosity)</a:t>
            </a:r>
          </a:p>
          <a:p>
            <a:pPr>
              <a:lnSpc>
                <a:spcPct val="80000"/>
              </a:lnSpc>
            </a:pPr>
            <a:r>
              <a:rPr lang="en-US" sz="2800" dirty="0">
                <a:latin typeface="Corbel"/>
                <a:ea typeface="ＭＳ Ｐゴシック" charset="0"/>
                <a:cs typeface="Corbel"/>
              </a:rPr>
              <a:t>R= Rejection/Rationalization</a:t>
            </a:r>
          </a:p>
          <a:p>
            <a:pPr>
              <a:lnSpc>
                <a:spcPct val="80000"/>
              </a:lnSpc>
            </a:pPr>
            <a:r>
              <a:rPr lang="en-US" sz="2800" dirty="0">
                <a:latin typeface="Corbel"/>
                <a:ea typeface="ＭＳ Ｐゴシック" charset="0"/>
                <a:cs typeface="Corbel"/>
              </a:rPr>
              <a:t>A= Acceptance </a:t>
            </a:r>
            <a:r>
              <a:rPr lang="en-US" dirty="0">
                <a:latin typeface="Corbel"/>
                <a:ea typeface="ＭＳ Ｐゴシック" charset="0"/>
                <a:cs typeface="Corbel"/>
              </a:rPr>
              <a:t>(Validation)</a:t>
            </a:r>
          </a:p>
          <a:p>
            <a:pPr>
              <a:lnSpc>
                <a:spcPct val="80000"/>
              </a:lnSpc>
            </a:pPr>
            <a:r>
              <a:rPr lang="en-US" sz="2800" dirty="0">
                <a:latin typeface="Corbel"/>
                <a:ea typeface="ＭＳ Ｐゴシック" charset="0"/>
                <a:cs typeface="Corbel"/>
              </a:rPr>
              <a:t>H= Help </a:t>
            </a:r>
            <a:r>
              <a:rPr lang="en-US" dirty="0">
                <a:latin typeface="Corbel"/>
                <a:ea typeface="ＭＳ Ｐゴシック" charset="0"/>
                <a:cs typeface="Corbel"/>
              </a:rPr>
              <a:t>(Desire to Learn More or to Have Follow-up Conversations)</a:t>
            </a:r>
          </a:p>
          <a:p>
            <a:pPr>
              <a:lnSpc>
                <a:spcPct val="80000"/>
              </a:lnSpc>
              <a:buNone/>
            </a:pPr>
            <a:endParaRPr lang="en-US" sz="2800" dirty="0">
              <a:latin typeface="Corbel"/>
              <a:ea typeface="ＭＳ Ｐゴシック" charset="0"/>
              <a:cs typeface="Corbel"/>
            </a:endParaRPr>
          </a:p>
          <a:p>
            <a:pPr>
              <a:lnSpc>
                <a:spcPct val="80000"/>
              </a:lnSpc>
              <a:buNone/>
            </a:pPr>
            <a:r>
              <a:rPr lang="en-US" sz="2000" dirty="0">
                <a:latin typeface="Corbel"/>
                <a:ea typeface="ＭＳ Ｐゴシック" charset="0"/>
                <a:cs typeface="Corbel"/>
              </a:rPr>
              <a:t>It</a:t>
            </a:r>
            <a:r>
              <a:rPr lang="ja-JP" altLang="en-US" sz="2000" dirty="0">
                <a:latin typeface="Corbel"/>
                <a:ea typeface="ＭＳ Ｐゴシック" charset="0"/>
                <a:cs typeface="Corbel"/>
              </a:rPr>
              <a:t>’</a:t>
            </a:r>
            <a:r>
              <a:rPr lang="en-US" altLang="ja-JP" sz="2000" dirty="0">
                <a:latin typeface="Corbel"/>
                <a:ea typeface="ＭＳ Ｐゴシック" charset="0"/>
                <a:cs typeface="Corbel"/>
              </a:rPr>
              <a:t>s OK and normal to react in all these ways and more (or </a:t>
            </a:r>
            <a:r>
              <a:rPr lang="en-US" sz="2000" dirty="0">
                <a:latin typeface="Corbel"/>
                <a:ea typeface="ＭＳ Ｐゴシック" charset="0"/>
                <a:cs typeface="Corbel"/>
              </a:rPr>
              <a:t>less)…remembering that leadership development is a process that occurs over time</a:t>
            </a:r>
          </a:p>
        </p:txBody>
      </p:sp>
    </p:spTree>
    <p:extLst>
      <p:ext uri="{BB962C8B-B14F-4D97-AF65-F5344CB8AC3E}">
        <p14:creationId xmlns:p14="http://schemas.microsoft.com/office/powerpoint/2010/main" val="2596333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Predictable Patterns of Response</a:t>
            </a:r>
          </a:p>
        </p:txBody>
      </p:sp>
      <p:sp>
        <p:nvSpPr>
          <p:cNvPr id="8" name="Rectangle 3"/>
          <p:cNvSpPr txBox="1">
            <a:spLocks noChangeArrowheads="1"/>
          </p:cNvSpPr>
          <p:nvPr/>
        </p:nvSpPr>
        <p:spPr>
          <a:xfrm>
            <a:off x="2857500" y="1905000"/>
            <a:ext cx="64770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303031"/>
                </a:solidFill>
                <a:latin typeface="Corbel"/>
                <a:ea typeface="ＭＳ Ｐゴシック" charset="0"/>
                <a:cs typeface="Corbel"/>
              </a:rPr>
              <a:t>Leverage off of your strengths</a:t>
            </a:r>
          </a:p>
          <a:p>
            <a:pPr>
              <a:buFontTx/>
              <a:buNone/>
            </a:pPr>
            <a:endParaRPr lang="en-US" dirty="0">
              <a:solidFill>
                <a:srgbClr val="303031"/>
              </a:solidFill>
              <a:latin typeface="Corbel"/>
              <a:ea typeface="ＭＳ Ｐゴシック" charset="0"/>
              <a:cs typeface="Corbel"/>
            </a:endParaRPr>
          </a:p>
          <a:p>
            <a:r>
              <a:rPr lang="en-US" dirty="0">
                <a:solidFill>
                  <a:srgbClr val="303031"/>
                </a:solidFill>
                <a:latin typeface="Corbel"/>
                <a:ea typeface="ＭＳ Ｐゴシック" charset="0"/>
                <a:cs typeface="Corbel"/>
              </a:rPr>
              <a:t>Excel at 3-4 dimensions -- across competency groups</a:t>
            </a:r>
          </a:p>
          <a:p>
            <a:endParaRPr lang="en-US" dirty="0">
              <a:solidFill>
                <a:srgbClr val="303031"/>
              </a:solidFill>
              <a:latin typeface="Corbel"/>
              <a:ea typeface="ＭＳ Ｐゴシック" charset="0"/>
              <a:cs typeface="Corbel"/>
            </a:endParaRPr>
          </a:p>
          <a:p>
            <a:r>
              <a:rPr lang="en-US" dirty="0">
                <a:solidFill>
                  <a:srgbClr val="303031"/>
                </a:solidFill>
                <a:latin typeface="Corbel"/>
                <a:ea typeface="ＭＳ Ｐゴシック" charset="0"/>
                <a:cs typeface="Corbel"/>
              </a:rPr>
              <a:t>Fix Fatal Flaws</a:t>
            </a:r>
          </a:p>
        </p:txBody>
      </p:sp>
    </p:spTree>
    <p:extLst>
      <p:ext uri="{BB962C8B-B14F-4D97-AF65-F5344CB8AC3E}">
        <p14:creationId xmlns:p14="http://schemas.microsoft.com/office/powerpoint/2010/main" val="11854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838200"/>
            <a:ext cx="7924800" cy="533400"/>
          </a:xfrm>
        </p:spPr>
        <p:txBody>
          <a:bodyPr/>
          <a:lstStyle/>
          <a:p>
            <a:r>
              <a:rPr lang="en-US" dirty="0"/>
              <a:t>Predictable Patterns of Response</a:t>
            </a:r>
          </a:p>
        </p:txBody>
      </p:sp>
      <p:sp>
        <p:nvSpPr>
          <p:cNvPr id="8" name="Rectangle 3"/>
          <p:cNvSpPr txBox="1">
            <a:spLocks noChangeArrowheads="1"/>
          </p:cNvSpPr>
          <p:nvPr/>
        </p:nvSpPr>
        <p:spPr>
          <a:xfrm>
            <a:off x="2705100" y="1828800"/>
            <a:ext cx="67818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sz="2400" dirty="0">
                <a:solidFill>
                  <a:srgbClr val="303031"/>
                </a:solidFill>
                <a:latin typeface="Corbel"/>
                <a:ea typeface="ＭＳ Ｐゴシック" charset="0"/>
                <a:cs typeface="Corbel"/>
              </a:rPr>
              <a:t>Minimum -- Send email thanking evaluators.</a:t>
            </a:r>
          </a:p>
          <a:p>
            <a:pPr>
              <a:lnSpc>
                <a:spcPct val="90000"/>
              </a:lnSpc>
            </a:pPr>
            <a:r>
              <a:rPr lang="en-US" sz="2400" dirty="0">
                <a:solidFill>
                  <a:srgbClr val="303031"/>
                </a:solidFill>
                <a:latin typeface="Corbel"/>
                <a:ea typeface="ＭＳ Ｐゴシック" charset="0"/>
                <a:cs typeface="Corbel"/>
              </a:rPr>
              <a:t>Meet with your evaluators to clarify any of your questions.</a:t>
            </a:r>
          </a:p>
          <a:p>
            <a:pPr>
              <a:lnSpc>
                <a:spcPct val="90000"/>
              </a:lnSpc>
            </a:pPr>
            <a:r>
              <a:rPr lang="en-US" sz="2400" dirty="0">
                <a:solidFill>
                  <a:srgbClr val="303031"/>
                </a:solidFill>
                <a:latin typeface="Corbel"/>
                <a:ea typeface="ＭＳ Ｐゴシック" charset="0"/>
                <a:cs typeface="Corbel"/>
              </a:rPr>
              <a:t>Work through Action Planning Guide.</a:t>
            </a:r>
          </a:p>
          <a:p>
            <a:pPr>
              <a:lnSpc>
                <a:spcPct val="90000"/>
              </a:lnSpc>
            </a:pPr>
            <a:r>
              <a:rPr lang="en-US" sz="2400" dirty="0">
                <a:solidFill>
                  <a:srgbClr val="303031"/>
                </a:solidFill>
                <a:latin typeface="Corbel"/>
                <a:ea typeface="ＭＳ Ｐゴシック" charset="0"/>
                <a:cs typeface="Corbel"/>
              </a:rPr>
              <a:t>Meet with coach to explore/develop/refine your Action Plan.</a:t>
            </a:r>
          </a:p>
          <a:p>
            <a:pPr>
              <a:lnSpc>
                <a:spcPct val="90000"/>
              </a:lnSpc>
            </a:pPr>
            <a:r>
              <a:rPr lang="en-US" sz="2400" dirty="0">
                <a:solidFill>
                  <a:srgbClr val="303031"/>
                </a:solidFill>
                <a:latin typeface="Corbel"/>
                <a:ea typeface="ＭＳ Ｐゴシック" charset="0"/>
                <a:cs typeface="Corbel"/>
              </a:rPr>
              <a:t>Meet with your manager for input and support.</a:t>
            </a:r>
          </a:p>
          <a:p>
            <a:pPr>
              <a:lnSpc>
                <a:spcPct val="90000"/>
              </a:lnSpc>
            </a:pPr>
            <a:r>
              <a:rPr lang="en-US" sz="2400" dirty="0">
                <a:solidFill>
                  <a:srgbClr val="303031"/>
                </a:solidFill>
                <a:latin typeface="Corbel"/>
                <a:ea typeface="ＭＳ Ｐゴシック" charset="0"/>
                <a:cs typeface="Corbel"/>
              </a:rPr>
              <a:t>With your trusted colleagues, share what you learned, your developmental goals, and ask them for support </a:t>
            </a:r>
          </a:p>
          <a:p>
            <a:pPr>
              <a:lnSpc>
                <a:spcPct val="90000"/>
              </a:lnSpc>
              <a:buFontTx/>
              <a:buNone/>
            </a:pPr>
            <a:endParaRPr lang="en-US" sz="2400" dirty="0">
              <a:latin typeface="Times" charset="0"/>
              <a:ea typeface="ＭＳ Ｐゴシック" charset="0"/>
            </a:endParaRPr>
          </a:p>
        </p:txBody>
      </p:sp>
    </p:spTree>
    <p:extLst>
      <p:ext uri="{BB962C8B-B14F-4D97-AF65-F5344CB8AC3E}">
        <p14:creationId xmlns:p14="http://schemas.microsoft.com/office/powerpoint/2010/main" val="260816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dirty="0"/>
              <a:t>Structure &amp; Design of LCP Manager Edition</a:t>
            </a:r>
          </a:p>
        </p:txBody>
      </p:sp>
      <p:pic>
        <p:nvPicPr>
          <p:cNvPr id="16179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689026" y="1141200"/>
            <a:ext cx="4921584" cy="4910206"/>
          </a:xfrm>
          <a:prstGeom prst="rect">
            <a:avLst/>
          </a:prstGeom>
          <a:noFill/>
          <a:ln w="9525">
            <a:noFill/>
            <a:miter lim="800000"/>
            <a:headEnd/>
            <a:tailEnd/>
          </a:ln>
        </p:spPr>
      </p:pic>
    </p:spTree>
    <p:extLst>
      <p:ext uri="{BB962C8B-B14F-4D97-AF65-F5344CB8AC3E}">
        <p14:creationId xmlns:p14="http://schemas.microsoft.com/office/powerpoint/2010/main" val="10266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a:spLocks noChangeArrowheads="1"/>
          </p:cNvSpPr>
          <p:nvPr/>
        </p:nvSpPr>
        <p:spPr bwMode="auto">
          <a:xfrm>
            <a:off x="3174628" y="1295412"/>
            <a:ext cx="5842747" cy="1013988"/>
          </a:xfrm>
          <a:prstGeom prst="rect">
            <a:avLst/>
          </a:prstGeom>
          <a:noFill/>
          <a:ln w="9525">
            <a:noFill/>
            <a:miter lim="800000"/>
            <a:headEnd/>
            <a:tailEnd/>
          </a:ln>
        </p:spPr>
        <p:txBody>
          <a:bodyPr wrap="square" lIns="89770" tIns="44886" rIns="89770" bIns="44886">
            <a:prstTxWarp prst="textNoShape">
              <a:avLst/>
            </a:prstTxWarp>
            <a:spAutoFit/>
          </a:bodyPr>
          <a:lstStyle/>
          <a:p>
            <a:pPr algn="ctr"/>
            <a:r>
              <a:rPr lang="en-US" sz="2000" dirty="0">
                <a:solidFill>
                  <a:schemeClr val="accent4"/>
                </a:solidFill>
                <a:latin typeface="Corbel Regular" charset="0"/>
                <a:ea typeface="ＭＳ Ｐゴシック" charset="-128"/>
                <a:cs typeface="ＭＳ Ｐゴシック" charset="-128"/>
              </a:rPr>
              <a:t>3 Creative Summary Dimensions</a:t>
            </a:r>
          </a:p>
          <a:p>
            <a:pPr algn="ctr"/>
            <a:r>
              <a:rPr lang="en-US" sz="2000" dirty="0">
                <a:solidFill>
                  <a:schemeClr val="accent4"/>
                </a:solidFill>
                <a:latin typeface="Corbel Regular" charset="0"/>
                <a:ea typeface="ＭＳ Ｐゴシック" charset="-128"/>
                <a:cs typeface="ＭＳ Ｐゴシック" charset="-128"/>
              </a:rPr>
              <a:t>12 Creative Leadership Competencies</a:t>
            </a:r>
          </a:p>
          <a:p>
            <a:endParaRPr lang="en-US" sz="2000" dirty="0">
              <a:solidFill>
                <a:schemeClr val="accent4"/>
              </a:solidFill>
              <a:latin typeface="Corbel Regular" charset="0"/>
              <a:ea typeface="ＭＳ Ｐゴシック" charset="-128"/>
              <a:cs typeface="ＭＳ Ｐゴシック" charset="-128"/>
            </a:endParaRPr>
          </a:p>
        </p:txBody>
      </p:sp>
      <p:sp>
        <p:nvSpPr>
          <p:cNvPr id="26" name="Title 1"/>
          <p:cNvSpPr>
            <a:spLocks noGrp="1"/>
          </p:cNvSpPr>
          <p:nvPr>
            <p:ph type="title"/>
          </p:nvPr>
        </p:nvSpPr>
        <p:spPr/>
        <p:txBody>
          <a:bodyPr/>
          <a:lstStyle/>
          <a:p>
            <a:r>
              <a:rPr lang="en-US" dirty="0"/>
              <a:t>Structure &amp; Design of LCP Manager Edition</a:t>
            </a:r>
          </a:p>
        </p:txBody>
      </p:sp>
      <p:pic>
        <p:nvPicPr>
          <p:cNvPr id="10"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675" t="5387" r="5369" b="50031"/>
          <a:stretch/>
        </p:blipFill>
        <p:spPr bwMode="auto">
          <a:xfrm>
            <a:off x="2263588" y="2151530"/>
            <a:ext cx="7799294" cy="3899647"/>
          </a:xfrm>
          <a:prstGeom prst="rect">
            <a:avLst/>
          </a:prstGeom>
          <a:noFill/>
          <a:ln w="9525">
            <a:noFill/>
            <a:miter lim="800000"/>
            <a:headEnd/>
            <a:tailEnd/>
          </a:ln>
        </p:spPr>
      </p:pic>
    </p:spTree>
    <p:extLst>
      <p:ext uri="{BB962C8B-B14F-4D97-AF65-F5344CB8AC3E}">
        <p14:creationId xmlns:p14="http://schemas.microsoft.com/office/powerpoint/2010/main" val="203654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3848" name="Rectangle 29"/>
          <p:cNvSpPr>
            <a:spLocks noChangeArrowheads="1"/>
          </p:cNvSpPr>
          <p:nvPr/>
        </p:nvSpPr>
        <p:spPr bwMode="auto">
          <a:xfrm>
            <a:off x="2767867" y="1143004"/>
            <a:ext cx="583967" cy="3775075"/>
          </a:xfrm>
          <a:prstGeom prst="rect">
            <a:avLst/>
          </a:prstGeom>
          <a:ln w="9525">
            <a:noFill/>
            <a:round/>
            <a:headEnd/>
            <a:tailEnd/>
          </a:ln>
        </p:spPr>
        <p:txBody>
          <a:bodyPr lIns="89770" tIns="44886" rIns="89770" bIns="44886" anchor="ctr" anchorCtr="1">
            <a:prstTxWarp prst="textNoShape">
              <a:avLst/>
            </a:prstTxWarp>
          </a:bodyPr>
          <a:lstStyle/>
          <a:p>
            <a:endParaRPr lang="en-AU" sz="1200" dirty="0">
              <a:solidFill>
                <a:schemeClr val="bg2"/>
              </a:solidFill>
              <a:latin typeface="Arial" pitchFamily="-20" charset="0"/>
              <a:ea typeface="Arial" pitchFamily="-20" charset="0"/>
              <a:cs typeface="Arial" pitchFamily="-20" charset="0"/>
            </a:endParaRPr>
          </a:p>
        </p:txBody>
      </p:sp>
      <p:sp>
        <p:nvSpPr>
          <p:cNvPr id="16" name="TextBox 15"/>
          <p:cNvSpPr txBox="1">
            <a:spLocks noChangeArrowheads="1"/>
          </p:cNvSpPr>
          <p:nvPr/>
        </p:nvSpPr>
        <p:spPr bwMode="auto">
          <a:xfrm>
            <a:off x="3174628" y="1295412"/>
            <a:ext cx="5842747" cy="1013988"/>
          </a:xfrm>
          <a:prstGeom prst="rect">
            <a:avLst/>
          </a:prstGeom>
          <a:noFill/>
          <a:ln w="9525">
            <a:noFill/>
            <a:miter lim="800000"/>
            <a:headEnd/>
            <a:tailEnd/>
          </a:ln>
        </p:spPr>
        <p:txBody>
          <a:bodyPr wrap="square" lIns="89770" tIns="44886" rIns="89770" bIns="44886">
            <a:prstTxWarp prst="textNoShape">
              <a:avLst/>
            </a:prstTxWarp>
            <a:spAutoFit/>
          </a:bodyPr>
          <a:lstStyle/>
          <a:p>
            <a:pPr algn="ctr"/>
            <a:r>
              <a:rPr lang="en-US" sz="2000" dirty="0">
                <a:solidFill>
                  <a:schemeClr val="accent4"/>
                </a:solidFill>
                <a:latin typeface="Corbel Regular" charset="0"/>
                <a:ea typeface="ＭＳ Ｐゴシック" charset="-128"/>
                <a:cs typeface="ＭＳ Ｐゴシック" charset="-128"/>
              </a:rPr>
              <a:t>3 Reactive Summary Dimensions</a:t>
            </a:r>
          </a:p>
          <a:p>
            <a:pPr algn="ctr"/>
            <a:r>
              <a:rPr lang="en-US" sz="2000" dirty="0">
                <a:solidFill>
                  <a:schemeClr val="accent4"/>
                </a:solidFill>
                <a:latin typeface="Corbel Regular" charset="0"/>
                <a:ea typeface="ＭＳ Ｐゴシック" charset="-128"/>
                <a:cs typeface="ＭＳ Ｐゴシック" charset="-128"/>
              </a:rPr>
              <a:t>9 Reactive Tendencies</a:t>
            </a:r>
          </a:p>
          <a:p>
            <a:endParaRPr lang="en-US" sz="2000" dirty="0">
              <a:solidFill>
                <a:schemeClr val="accent4"/>
              </a:solidFill>
              <a:latin typeface="Corbel Regular" charset="0"/>
              <a:ea typeface="ＭＳ Ｐゴシック" charset="-128"/>
              <a:cs typeface="ＭＳ Ｐゴシック" charset="-128"/>
            </a:endParaRPr>
          </a:p>
        </p:txBody>
      </p:sp>
      <p:sp>
        <p:nvSpPr>
          <p:cNvPr id="17" name="Title 1"/>
          <p:cNvSpPr>
            <a:spLocks noGrp="1"/>
          </p:cNvSpPr>
          <p:nvPr>
            <p:ph type="title"/>
          </p:nvPr>
        </p:nvSpPr>
        <p:spPr/>
        <p:txBody>
          <a:bodyPr/>
          <a:lstStyle/>
          <a:p>
            <a:r>
              <a:rPr lang="en-US" dirty="0"/>
              <a:t>Structure &amp; Design of LCP Manager Edition</a:t>
            </a:r>
          </a:p>
        </p:txBody>
      </p:sp>
      <p:pic>
        <p:nvPicPr>
          <p:cNvPr id="11"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829" t="49963" r="5215" b="5455"/>
          <a:stretch/>
        </p:blipFill>
        <p:spPr bwMode="auto">
          <a:xfrm>
            <a:off x="2263588" y="2151530"/>
            <a:ext cx="7799294" cy="3899647"/>
          </a:xfrm>
          <a:prstGeom prst="rect">
            <a:avLst/>
          </a:prstGeom>
          <a:noFill/>
          <a:ln w="9525">
            <a:noFill/>
            <a:miter lim="800000"/>
            <a:headEnd/>
            <a:tailEnd/>
          </a:ln>
        </p:spPr>
      </p:pic>
    </p:spTree>
    <p:extLst>
      <p:ext uri="{BB962C8B-B14F-4D97-AF65-F5344CB8AC3E}">
        <p14:creationId xmlns:p14="http://schemas.microsoft.com/office/powerpoint/2010/main" val="16649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lvl="0"/>
            <a:r>
              <a:rPr lang="en-US" dirty="0"/>
              <a:t>Structure &amp; Design of LCP Manager Edition</a:t>
            </a:r>
          </a:p>
        </p:txBody>
      </p:sp>
      <p:sp>
        <p:nvSpPr>
          <p:cNvPr id="5" name="Content Placeholder 4"/>
          <p:cNvSpPr>
            <a:spLocks noGrp="1"/>
          </p:cNvSpPr>
          <p:nvPr>
            <p:ph idx="1"/>
          </p:nvPr>
        </p:nvSpPr>
        <p:spPr/>
        <p:txBody>
          <a:bodyPr/>
          <a:lstStyle/>
          <a:p>
            <a:r>
              <a:rPr lang="en-US" dirty="0"/>
              <a:t>Benefits from the same norm base of over 700,000 evaluators</a:t>
            </a:r>
          </a:p>
          <a:p>
            <a:pPr lvl="1"/>
            <a:r>
              <a:rPr lang="en-US" dirty="0"/>
              <a:t>Percentile norming</a:t>
            </a:r>
          </a:p>
          <a:p>
            <a:pPr lvl="1"/>
            <a:r>
              <a:rPr lang="en-US" dirty="0"/>
              <a:t>Demographics</a:t>
            </a:r>
          </a:p>
          <a:p>
            <a:r>
              <a:rPr lang="en-US" dirty="0"/>
              <a:t>Leadership Circle Profile™ Manager Edition shares the same validity </a:t>
            </a:r>
          </a:p>
          <a:p>
            <a:endParaRPr lang="en-US" dirty="0"/>
          </a:p>
        </p:txBody>
      </p:sp>
    </p:spTree>
    <p:extLst>
      <p:ext uri="{BB962C8B-B14F-4D97-AF65-F5344CB8AC3E}">
        <p14:creationId xmlns:p14="http://schemas.microsoft.com/office/powerpoint/2010/main" val="25066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dirty="0"/>
              <a:t>Differences Between Leadership Circle Profile and Manager Edition</a:t>
            </a:r>
          </a:p>
        </p:txBody>
      </p:sp>
      <p:graphicFrame>
        <p:nvGraphicFramePr>
          <p:cNvPr id="6" name="Table 5"/>
          <p:cNvGraphicFramePr>
            <a:graphicFrameLocks noGrp="1"/>
          </p:cNvGraphicFramePr>
          <p:nvPr/>
        </p:nvGraphicFramePr>
        <p:xfrm>
          <a:off x="2576795" y="2286000"/>
          <a:ext cx="7038414" cy="2286000"/>
        </p:xfrm>
        <a:graphic>
          <a:graphicData uri="http://schemas.openxmlformats.org/drawingml/2006/table">
            <a:tbl>
              <a:tblPr/>
              <a:tblGrid>
                <a:gridCol w="2346652">
                  <a:extLst>
                    <a:ext uri="{9D8B030D-6E8A-4147-A177-3AD203B41FA5}">
                      <a16:colId xmlns:a16="http://schemas.microsoft.com/office/drawing/2014/main" val="20000"/>
                    </a:ext>
                  </a:extLst>
                </a:gridCol>
                <a:gridCol w="2345111">
                  <a:extLst>
                    <a:ext uri="{9D8B030D-6E8A-4147-A177-3AD203B41FA5}">
                      <a16:colId xmlns:a16="http://schemas.microsoft.com/office/drawing/2014/main" val="20001"/>
                    </a:ext>
                  </a:extLst>
                </a:gridCol>
                <a:gridCol w="2346651">
                  <a:extLst>
                    <a:ext uri="{9D8B030D-6E8A-4147-A177-3AD203B41FA5}">
                      <a16:colId xmlns:a16="http://schemas.microsoft.com/office/drawing/2014/main" val="20002"/>
                    </a:ext>
                  </a:extLst>
                </a:gridCol>
              </a:tblGrid>
              <a:tr h="6400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Corbel Regular" charset="0"/>
                        <a:ea typeface="ＭＳ Ｐゴシック" charset="-128"/>
                        <a:cs typeface="ＭＳ Ｐゴシック" charset="-128"/>
                        <a:sym typeface="Times" pitchFamily="-20" charset="0"/>
                      </a:endParaRP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606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50000"/>
                            </a:schemeClr>
                          </a:solidFill>
                          <a:effectLst/>
                          <a:latin typeface="Corbel Regular" charset="0"/>
                          <a:ea typeface="ＭＳ Ｐゴシック" charset="-128"/>
                          <a:cs typeface="ＭＳ Ｐゴシック" charset="-128"/>
                          <a:sym typeface="Times" pitchFamily="-20" charset="0"/>
                        </a:rPr>
                        <a:t>Leadership Circle Profile™</a:t>
                      </a:r>
                    </a:p>
                  </a:txBody>
                  <a:tcPr marL="88751" marR="8875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50000"/>
                            </a:schemeClr>
                          </a:solidFill>
                          <a:effectLst/>
                          <a:latin typeface="Corbel Regular" charset="0"/>
                          <a:ea typeface="ＭＳ Ｐゴシック" charset="-128"/>
                          <a:cs typeface="ＭＳ Ｐゴシック" charset="-128"/>
                          <a:sym typeface="Times" pitchFamily="-20" charset="0"/>
                        </a:rPr>
                        <a:t>Manager Edition</a:t>
                      </a:r>
                    </a:p>
                  </a:txBody>
                  <a:tcPr marL="88751" marR="8875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657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Questions</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124</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84</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Summary Dimensions</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5 Creative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3 Reactive</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3 Creative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3 Reactive</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Outer Dimensions</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18 Creative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11 Reactive</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12 Creative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orbel Regular" charset="0"/>
                          <a:ea typeface="ＭＳ Ｐゴシック" charset="-128"/>
                          <a:cs typeface="ＭＳ Ｐゴシック" charset="-128"/>
                          <a:sym typeface="Times" pitchFamily="-20" charset="0"/>
                        </a:rPr>
                        <a:t>9 Reactive</a:t>
                      </a:r>
                    </a:p>
                  </a:txBody>
                  <a:tcPr marL="88751" marR="8875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7654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FCG TLC Color Scheme">
      <a:dk1>
        <a:srgbClr val="5F6062"/>
      </a:dk1>
      <a:lt1>
        <a:sysClr val="window" lastClr="FFFFFF"/>
      </a:lt1>
      <a:dk2>
        <a:srgbClr val="AEAFB0"/>
      </a:dk2>
      <a:lt2>
        <a:srgbClr val="FFFFFF"/>
      </a:lt2>
      <a:accent1>
        <a:srgbClr val="F9A25E"/>
      </a:accent1>
      <a:accent2>
        <a:srgbClr val="B7D1ED"/>
      </a:accent2>
      <a:accent3>
        <a:srgbClr val="D2D6AB"/>
      </a:accent3>
      <a:accent4>
        <a:srgbClr val="B50938"/>
      </a:accent4>
      <a:accent5>
        <a:srgbClr val="B9AB97"/>
      </a:accent5>
      <a:accent6>
        <a:srgbClr val="80561B"/>
      </a:accent6>
      <a:hlink>
        <a:srgbClr val="B7D1ED"/>
      </a:hlink>
      <a:folHlink>
        <a:srgbClr val="D2D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1869</Words>
  <Application>Microsoft Macintosh PowerPoint</Application>
  <PresentationFormat>Widescreen</PresentationFormat>
  <Paragraphs>401</Paragraphs>
  <Slides>47</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Calibri</vt:lpstr>
      <vt:lpstr>Corbel</vt:lpstr>
      <vt:lpstr>Corbel Regular</vt:lpstr>
      <vt:lpstr>Gotham Bold</vt:lpstr>
      <vt:lpstr>Gotham Medium</vt:lpstr>
      <vt:lpstr>Helvetica</vt:lpstr>
      <vt:lpstr>Helvetica Light</vt:lpstr>
      <vt:lpstr>Lucida Grande</vt:lpstr>
      <vt:lpstr>Times</vt:lpstr>
      <vt:lpstr>Wingdings</vt:lpstr>
      <vt:lpstr>1_Office Theme</vt:lpstr>
      <vt:lpstr>Evolving the Conscious Practice of Leadership</vt:lpstr>
      <vt:lpstr>Leadership Circle Profile™ Manager Edition</vt:lpstr>
      <vt:lpstr>Overview of Leadership Circle Profile™ Manager Edition</vt:lpstr>
      <vt:lpstr>Audience for LCP Manager Edition</vt:lpstr>
      <vt:lpstr>Structure &amp; Design of LCP Manager Edition</vt:lpstr>
      <vt:lpstr>Structure &amp; Design of LCP Manager Edition</vt:lpstr>
      <vt:lpstr>Structure &amp; Design of LCP Manager Edition</vt:lpstr>
      <vt:lpstr>Structure &amp; Design of LCP Manager Edition</vt:lpstr>
      <vt:lpstr>Differences Between Leadership Circle Profile and Manager Edition</vt:lpstr>
      <vt:lpstr>Comparison of Creative Dimensions</vt:lpstr>
      <vt:lpstr>Comparison of Reactive Dimensions</vt:lpstr>
      <vt:lpstr>LCP-ME – Correlations to Leadership Effectiveness</vt:lpstr>
      <vt:lpstr>LCP-ME – Correlations to Leadership Effectiveness &amp; Inner Circle Dimensions</vt:lpstr>
      <vt:lpstr>Deeper Dive</vt:lpstr>
      <vt:lpstr>360º Benefits</vt:lpstr>
      <vt:lpstr>Profile Distinctions</vt:lpstr>
      <vt:lpstr>Theory Base</vt:lpstr>
      <vt:lpstr>The Leadership Profile</vt:lpstr>
      <vt:lpstr>KEY LEADERSHIP COMPETENCIES Highly correlated to both:</vt:lpstr>
      <vt:lpstr>PowerPoint Presentation</vt:lpstr>
      <vt:lpstr>PowerPoint Presentation</vt:lpstr>
      <vt:lpstr>PowerPoint Presentation</vt:lpstr>
      <vt:lpstr>PowerPoint Presentation</vt:lpstr>
      <vt:lpstr>BELIEFS AND ASSUMPTIONS Which Either Enable or Limit: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Very High Positive Correlation</vt:lpstr>
      <vt:lpstr>PowerPoint Presentation</vt:lpstr>
      <vt:lpstr>PowerPoint Presentation</vt:lpstr>
      <vt:lpstr>Strong Inverse Correlation</vt:lpstr>
      <vt:lpstr>Relationship &amp; Task</vt:lpstr>
      <vt:lpstr>People &amp; Task</vt:lpstr>
      <vt:lpstr>People &amp; Task</vt:lpstr>
      <vt:lpstr>Summary Dimension Scales</vt:lpstr>
      <vt:lpstr>Stages of Adult Development</vt:lpstr>
      <vt:lpstr>PowerPoint Presentation</vt:lpstr>
      <vt:lpstr>The Reactive Character Structure</vt:lpstr>
      <vt:lpstr>Theory Base</vt:lpstr>
      <vt:lpstr>Predictable Patterns of Response</vt:lpstr>
      <vt:lpstr>Predictable Patterns of Response</vt:lpstr>
      <vt:lpstr>Predictable Patterns of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OConnor</dc:creator>
  <cp:lastModifiedBy>Douglas Day</cp:lastModifiedBy>
  <cp:revision>5</cp:revision>
  <dcterms:created xsi:type="dcterms:W3CDTF">2019-04-01T12:29:02Z</dcterms:created>
  <dcterms:modified xsi:type="dcterms:W3CDTF">2020-09-28T18:30:53Z</dcterms:modified>
</cp:coreProperties>
</file>