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1"/>
  </p:sldMasterIdLst>
  <p:notesMasterIdLst>
    <p:notesMasterId r:id="rId63"/>
  </p:notesMasterIdLst>
  <p:handoutMasterIdLst>
    <p:handoutMasterId r:id="rId64"/>
  </p:handoutMasterIdLst>
  <p:sldIdLst>
    <p:sldId id="257" r:id="rId2"/>
    <p:sldId id="2002" r:id="rId3"/>
    <p:sldId id="344" r:id="rId4"/>
    <p:sldId id="345" r:id="rId5"/>
    <p:sldId id="2163" r:id="rId6"/>
    <p:sldId id="611" r:id="rId7"/>
    <p:sldId id="612" r:id="rId8"/>
    <p:sldId id="2371" r:id="rId9"/>
    <p:sldId id="2372" r:id="rId10"/>
    <p:sldId id="2373" r:id="rId11"/>
    <p:sldId id="2379" r:id="rId12"/>
    <p:sldId id="2380" r:id="rId13"/>
    <p:sldId id="2381" r:id="rId14"/>
    <p:sldId id="2383" r:id="rId15"/>
    <p:sldId id="2382" r:id="rId16"/>
    <p:sldId id="2384" r:id="rId17"/>
    <p:sldId id="2385" r:id="rId18"/>
    <p:sldId id="300" r:id="rId19"/>
    <p:sldId id="302" r:id="rId20"/>
    <p:sldId id="303" r:id="rId21"/>
    <p:sldId id="2386" r:id="rId22"/>
    <p:sldId id="11552" r:id="rId23"/>
    <p:sldId id="11553" r:id="rId24"/>
    <p:sldId id="2323" r:id="rId25"/>
    <p:sldId id="306" r:id="rId26"/>
    <p:sldId id="972" r:id="rId27"/>
    <p:sldId id="1990" r:id="rId28"/>
    <p:sldId id="311" r:id="rId29"/>
    <p:sldId id="318" r:id="rId30"/>
    <p:sldId id="319" r:id="rId31"/>
    <p:sldId id="321" r:id="rId32"/>
    <p:sldId id="323" r:id="rId33"/>
    <p:sldId id="2265" r:id="rId34"/>
    <p:sldId id="11554" r:id="rId35"/>
    <p:sldId id="348" r:id="rId36"/>
    <p:sldId id="352" r:id="rId37"/>
    <p:sldId id="2064" r:id="rId38"/>
    <p:sldId id="349" r:id="rId39"/>
    <p:sldId id="350" r:id="rId40"/>
    <p:sldId id="351" r:id="rId41"/>
    <p:sldId id="11555" r:id="rId42"/>
    <p:sldId id="11556" r:id="rId43"/>
    <p:sldId id="268" r:id="rId44"/>
    <p:sldId id="269" r:id="rId45"/>
    <p:sldId id="11557" r:id="rId46"/>
    <p:sldId id="11558" r:id="rId47"/>
    <p:sldId id="11559" r:id="rId48"/>
    <p:sldId id="2056" r:id="rId49"/>
    <p:sldId id="341" r:id="rId50"/>
    <p:sldId id="342" r:id="rId51"/>
    <p:sldId id="11560" r:id="rId52"/>
    <p:sldId id="11561" r:id="rId53"/>
    <p:sldId id="11562" r:id="rId54"/>
    <p:sldId id="11563" r:id="rId55"/>
    <p:sldId id="11564" r:id="rId56"/>
    <p:sldId id="11565" r:id="rId57"/>
    <p:sldId id="11566" r:id="rId58"/>
    <p:sldId id="11567" r:id="rId59"/>
    <p:sldId id="11568" r:id="rId60"/>
    <p:sldId id="11569" r:id="rId61"/>
    <p:sldId id="11570" r:id="rId6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Adams " initials="CA" lastIdx="1" clrIdx="0">
    <p:extLst>
      <p:ext uri="{19B8F6BF-5375-455C-9EA6-DF929625EA0E}">
        <p15:presenceInfo xmlns:p15="http://schemas.microsoft.com/office/powerpoint/2012/main" userId="LhiOOnyrekSszV5XUbf382+9pkFFEYp2Rnw9BX8SyY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9E5B"/>
    <a:srgbClr val="79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79" autoAdjust="0"/>
    <p:restoredTop sz="90544" autoAdjust="0"/>
  </p:normalViewPr>
  <p:slideViewPr>
    <p:cSldViewPr snapToGrid="0">
      <p:cViewPr varScale="1">
        <p:scale>
          <a:sx n="115" d="100"/>
          <a:sy n="115" d="100"/>
        </p:scale>
        <p:origin x="232" y="200"/>
      </p:cViewPr>
      <p:guideLst>
        <p:guide orient="horz" pos="2160"/>
        <p:guide pos="3840"/>
      </p:guideLst>
    </p:cSldViewPr>
  </p:slideViewPr>
  <p:notesTextViewPr>
    <p:cViewPr>
      <p:scale>
        <a:sx n="1" d="1"/>
        <a:sy n="1" d="1"/>
      </p:scale>
      <p:origin x="0" y="0"/>
    </p:cViewPr>
  </p:notesTextViewPr>
  <p:sorterViewPr>
    <p:cViewPr>
      <p:scale>
        <a:sx n="120" d="100"/>
        <a:sy n="120" d="100"/>
      </p:scale>
      <p:origin x="0" y="-33712"/>
    </p:cViewPr>
  </p:sorterViewPr>
  <p:notesViewPr>
    <p:cSldViewPr snapToGrid="0">
      <p:cViewPr>
        <p:scale>
          <a:sx n="150" d="100"/>
          <a:sy n="150" d="100"/>
        </p:scale>
        <p:origin x="1304"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Sheet1!$A$2</c:f>
              <c:strCache>
                <c:ptCount val="1"/>
              </c:strCache>
            </c:strRef>
          </c:tx>
          <c:spPr>
            <a:solidFill>
              <a:schemeClr val="accent3"/>
            </a:solidFill>
            <a:ln>
              <a:noFill/>
            </a:ln>
            <a:effectLst>
              <a:outerShdw blurRad="152400" dist="76200" dir="5400000" sx="102000" sy="102000" algn="t" rotWithShape="0">
                <a:prstClr val="black">
                  <a:alpha val="40000"/>
                </a:prstClr>
              </a:outerShdw>
            </a:effectLst>
          </c:spPr>
          <c:invertIfNegative val="0"/>
          <c:dLbls>
            <c:dLbl>
              <c:idx val="0"/>
              <c:tx>
                <c:rich>
                  <a:bodyPr/>
                  <a:lstStyle/>
                  <a:p>
                    <a:pPr>
                      <a:defRPr sz="1800" b="1">
                        <a:solidFill>
                          <a:schemeClr val="bg1"/>
                        </a:solidFill>
                        <a:latin typeface="+mn-lt"/>
                        <a:ea typeface="Corbel" charset="0"/>
                        <a:cs typeface="Corbel" charset="0"/>
                      </a:defRPr>
                    </a:pPr>
                    <a:fld id="{7269E7E7-EC34-504D-B2E9-2B891398FB4B}" type="VALUE">
                      <a:rPr lang="en-US" sz="1800" b="0" i="0">
                        <a:solidFill>
                          <a:schemeClr val="bg1"/>
                        </a:solidFill>
                        <a:latin typeface="+mn-lt"/>
                      </a:rPr>
                      <a:pPr>
                        <a:defRPr sz="1800" b="1">
                          <a:solidFill>
                            <a:schemeClr val="bg1"/>
                          </a:solidFill>
                          <a:latin typeface="+mn-lt"/>
                          <a:ea typeface="Corbel" charset="0"/>
                          <a:cs typeface="Corbel" charset="0"/>
                        </a:defRPr>
                      </a:pPr>
                      <a:t>[VALUE]</a:t>
                    </a:fld>
                    <a:endParaRPr lang="en-US"/>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68-9645-8BA8-2DB41ACEB86D}"/>
                </c:ext>
              </c:extLst>
            </c:dLbl>
            <c:spPr>
              <a:noFill/>
              <a:ln>
                <a:noFill/>
              </a:ln>
              <a:effectLst/>
            </c:spPr>
            <c:txPr>
              <a:bodyPr/>
              <a:lstStyle/>
              <a:p>
                <a:pPr>
                  <a:defRPr sz="1800" b="1">
                    <a:solidFill>
                      <a:schemeClr val="bg1"/>
                    </a:solidFill>
                    <a:latin typeface="+mn-lt"/>
                    <a:ea typeface="Corbel" charset="0"/>
                    <a:cs typeface="Corbe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Sheet1!$B$2:$E$2</c:f>
              <c:numCache>
                <c:formatCode>0%</c:formatCode>
                <c:ptCount val="1"/>
                <c:pt idx="0">
                  <c:v>0.4</c:v>
                </c:pt>
              </c:numCache>
            </c:numRef>
          </c:val>
          <c:extLst>
            <c:ext xmlns:c16="http://schemas.microsoft.com/office/drawing/2014/chart" uri="{C3380CC4-5D6E-409C-BE32-E72D297353CC}">
              <c16:uniqueId val="{00000001-4168-9645-8BA8-2DB41ACEB86D}"/>
            </c:ext>
          </c:extLst>
        </c:ser>
        <c:ser>
          <c:idx val="1"/>
          <c:order val="1"/>
          <c:tx>
            <c:strRef>
              <c:f>Sheet1!$A$3</c:f>
              <c:strCache>
                <c:ptCount val="1"/>
              </c:strCache>
            </c:strRef>
          </c:tx>
          <c:spPr>
            <a:solidFill>
              <a:schemeClr val="accent1"/>
            </a:solidFill>
            <a:ln>
              <a:noFill/>
            </a:ln>
            <a:effectLst>
              <a:outerShdw blurRad="139700" dist="76200" dir="5400000" sx="102000" sy="102000" algn="t" rotWithShape="0">
                <a:prstClr val="black">
                  <a:alpha val="40000"/>
                </a:prstClr>
              </a:outerShdw>
            </a:effectLst>
          </c:spPr>
          <c:invertIfNegative val="0"/>
          <c:dLbls>
            <c:dLbl>
              <c:idx val="0"/>
              <c:tx>
                <c:rich>
                  <a:bodyPr/>
                  <a:lstStyle/>
                  <a:p>
                    <a:pPr>
                      <a:defRPr sz="1600" b="1">
                        <a:solidFill>
                          <a:schemeClr val="bg1"/>
                        </a:solidFill>
                        <a:latin typeface="+mn-lt"/>
                        <a:ea typeface="Corbel" charset="0"/>
                        <a:cs typeface="Corbel" charset="0"/>
                      </a:defRPr>
                    </a:pPr>
                    <a:fld id="{DA7C67C1-1E08-EB47-8A11-E215C0862DBB}" type="VALUE">
                      <a:rPr lang="en-US" sz="1600" b="0" i="0">
                        <a:solidFill>
                          <a:schemeClr val="bg1"/>
                        </a:solidFill>
                        <a:latin typeface="+mn-lt"/>
                      </a:rPr>
                      <a:pPr>
                        <a:defRPr sz="1600" b="1">
                          <a:solidFill>
                            <a:schemeClr val="bg1"/>
                          </a:solidFill>
                          <a:latin typeface="+mn-lt"/>
                          <a:ea typeface="Corbel" charset="0"/>
                          <a:cs typeface="Corbel" charset="0"/>
                        </a:defRPr>
                      </a:pPr>
                      <a:t>[VALUE]</a:t>
                    </a:fld>
                    <a:endParaRPr lang="en-US"/>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68-9645-8BA8-2DB41ACEB86D}"/>
                </c:ext>
              </c:extLst>
            </c:dLbl>
            <c:spPr>
              <a:noFill/>
              <a:ln>
                <a:noFill/>
              </a:ln>
              <a:effectLst/>
            </c:spPr>
            <c:txPr>
              <a:bodyPr/>
              <a:lstStyle/>
              <a:p>
                <a:pPr>
                  <a:defRPr sz="1600" b="1">
                    <a:solidFill>
                      <a:schemeClr val="bg1"/>
                    </a:solidFill>
                    <a:latin typeface="+mn-lt"/>
                    <a:ea typeface="Corbel" charset="0"/>
                    <a:cs typeface="Corbe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Sheet1!$B$3:$E$3</c:f>
              <c:numCache>
                <c:formatCode>0%</c:formatCode>
                <c:ptCount val="1"/>
                <c:pt idx="0">
                  <c:v>0.65</c:v>
                </c:pt>
              </c:numCache>
            </c:numRef>
          </c:val>
          <c:extLst>
            <c:ext xmlns:c16="http://schemas.microsoft.com/office/drawing/2014/chart" uri="{C3380CC4-5D6E-409C-BE32-E72D297353CC}">
              <c16:uniqueId val="{00000003-4168-9645-8BA8-2DB41ACEB86D}"/>
            </c:ext>
          </c:extLst>
        </c:ser>
        <c:ser>
          <c:idx val="2"/>
          <c:order val="2"/>
          <c:tx>
            <c:strRef>
              <c:f>Sheet1!$A$4</c:f>
              <c:strCache>
                <c:ptCount val="1"/>
              </c:strCache>
            </c:strRef>
          </c:tx>
          <c:spPr>
            <a:solidFill>
              <a:schemeClr val="accent4"/>
            </a:solidFill>
            <a:ln>
              <a:noFill/>
            </a:ln>
            <a:effectLst>
              <a:outerShdw blurRad="152400" dist="177800" dir="5400000" sx="102000" sy="102000" algn="t" rotWithShape="0">
                <a:prstClr val="black">
                  <a:alpha val="50000"/>
                </a:prstClr>
              </a:outerShdw>
            </a:effectLst>
          </c:spPr>
          <c:invertIfNegative val="0"/>
          <c:dLbls>
            <c:spPr>
              <a:noFill/>
              <a:ln>
                <a:noFill/>
              </a:ln>
              <a:effectLst/>
            </c:spPr>
            <c:txPr>
              <a:bodyPr/>
              <a:lstStyle/>
              <a:p>
                <a:pPr>
                  <a:defRPr sz="1800" b="0">
                    <a:solidFill>
                      <a:schemeClr val="bg1"/>
                    </a:solidFill>
                    <a:latin typeface="+mn-lt"/>
                    <a:ea typeface="Corbel" charset="0"/>
                    <a:cs typeface="Corbe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Sheet1!$B$4:$E$4</c:f>
              <c:numCache>
                <c:formatCode>0%</c:formatCode>
                <c:ptCount val="1"/>
                <c:pt idx="0">
                  <c:v>0.9</c:v>
                </c:pt>
              </c:numCache>
            </c:numRef>
          </c:val>
          <c:extLst>
            <c:ext xmlns:c16="http://schemas.microsoft.com/office/drawing/2014/chart" uri="{C3380CC4-5D6E-409C-BE32-E72D297353CC}">
              <c16:uniqueId val="{00000004-4168-9645-8BA8-2DB41ACEB86D}"/>
            </c:ext>
          </c:extLst>
        </c:ser>
        <c:dLbls>
          <c:dLblPos val="outEnd"/>
          <c:showLegendKey val="0"/>
          <c:showVal val="1"/>
          <c:showCatName val="0"/>
          <c:showSerName val="0"/>
          <c:showPercent val="0"/>
          <c:showBubbleSize val="0"/>
        </c:dLbls>
        <c:gapWidth val="75"/>
        <c:overlap val="-25"/>
        <c:axId val="1854540080"/>
        <c:axId val="1854546832"/>
      </c:barChart>
      <c:catAx>
        <c:axId val="1854540080"/>
        <c:scaling>
          <c:orientation val="minMax"/>
        </c:scaling>
        <c:delete val="1"/>
        <c:axPos val="b"/>
        <c:numFmt formatCode="General" sourceLinked="1"/>
        <c:majorTickMark val="none"/>
        <c:minorTickMark val="none"/>
        <c:tickLblPos val="nextTo"/>
        <c:crossAx val="1854546832"/>
        <c:crosses val="autoZero"/>
        <c:auto val="1"/>
        <c:lblAlgn val="ctr"/>
        <c:lblOffset val="100"/>
        <c:tickLblSkip val="1"/>
        <c:tickMarkSkip val="1"/>
        <c:noMultiLvlLbl val="0"/>
      </c:catAx>
      <c:valAx>
        <c:axId val="1854546832"/>
        <c:scaling>
          <c:orientation val="minMax"/>
        </c:scaling>
        <c:delete val="1"/>
        <c:axPos val="l"/>
        <c:numFmt formatCode="0%" sourceLinked="1"/>
        <c:majorTickMark val="none"/>
        <c:minorTickMark val="none"/>
        <c:tickLblPos val="nextTo"/>
        <c:crossAx val="1854540080"/>
        <c:crosses val="autoZero"/>
        <c:crossBetween val="between"/>
        <c:majorUnit val="0.5"/>
      </c:valAx>
      <c:spPr>
        <a:noFill/>
        <a:ln w="25400">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10-27T12:17:35.130" idx="1">
    <p:pos x="10" y="10"/>
    <p:text>Doug, I am so sorry - this messed up and I just need the full build from reactive only to Creative add and then the people and task - and then the 4 square.  THANK YOU.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latin typeface="Helvetica Light" panose="020B0403020202020204" pitchFamily="34" charset="0"/>
            </a:endParaRPr>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928AACA0-91FC-314F-B691-FF7EED9ED2C3}" type="datetimeFigureOut">
              <a:rPr lang="en-US" smtClean="0">
                <a:latin typeface="Helvetica Light" panose="020B0403020202020204" pitchFamily="34" charset="0"/>
              </a:rPr>
              <a:t>8/30/22</a:t>
            </a:fld>
            <a:endParaRPr lang="en-US" dirty="0">
              <a:latin typeface="Helvetica Light" panose="020B0403020202020204" pitchFamily="34" charset="0"/>
            </a:endParaRPr>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latin typeface="Helvetica Light" panose="020B0403020202020204" pitchFamily="34" charset="0"/>
            </a:endParaRPr>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0F2E024B-E453-1845-8B3E-701ED1D97532}" type="slidenum">
              <a:rPr lang="en-US" smtClean="0">
                <a:latin typeface="Helvetica Light" panose="020B0403020202020204" pitchFamily="34" charset="0"/>
              </a:rPr>
              <a:t>‹#›</a:t>
            </a:fld>
            <a:endParaRPr lang="en-US" dirty="0">
              <a:latin typeface="Helvetica Light" panose="020B0403020202020204" pitchFamily="34" charset="0"/>
            </a:endParaRPr>
          </a:p>
        </p:txBody>
      </p:sp>
    </p:spTree>
    <p:extLst>
      <p:ext uri="{BB962C8B-B14F-4D97-AF65-F5344CB8AC3E}">
        <p14:creationId xmlns:p14="http://schemas.microsoft.com/office/powerpoint/2010/main" val="180981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b="0" i="0">
                <a:latin typeface="Helvetica Ligh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b="0" i="0">
                <a:latin typeface="Helvetica Light" panose="020B0403020202020204" pitchFamily="34" charset="0"/>
              </a:defRPr>
            </a:lvl1pPr>
          </a:lstStyle>
          <a:p>
            <a:fld id="{90DC5E3F-AEC2-43FF-9A29-956A4AC63842}" type="datetimeFigureOut">
              <a:rPr lang="en-US" smtClean="0"/>
              <a:pPr/>
              <a:t>8/30/22</a:t>
            </a:fld>
            <a:endParaRPr lang="en-US" dirty="0"/>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b="0" i="0">
                <a:latin typeface="Helvetica Ligh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b="0" i="0">
                <a:latin typeface="Helvetica Light" panose="020B0403020202020204" pitchFamily="34" charset="0"/>
              </a:defRPr>
            </a:lvl1pPr>
          </a:lstStyle>
          <a:p>
            <a:fld id="{E7E526F4-CC3E-4079-A83E-939CDFE0894D}" type="slidenum">
              <a:rPr lang="en-US" smtClean="0"/>
              <a:pPr/>
              <a:t>‹#›</a:t>
            </a:fld>
            <a:endParaRPr lang="en-US" dirty="0"/>
          </a:p>
        </p:txBody>
      </p:sp>
    </p:spTree>
    <p:extLst>
      <p:ext uri="{BB962C8B-B14F-4D97-AF65-F5344CB8AC3E}">
        <p14:creationId xmlns:p14="http://schemas.microsoft.com/office/powerpoint/2010/main" val="12118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Light" panose="020B0403020202020204" pitchFamily="34" charset="0"/>
        <a:ea typeface="+mn-ea"/>
        <a:cs typeface="+mn-cs"/>
      </a:defRPr>
    </a:lvl1pPr>
    <a:lvl2pPr marL="457200" algn="l" defTabSz="914400" rtl="0" eaLnBrk="1" latinLnBrk="0" hangingPunct="1">
      <a:defRPr sz="1200" b="0" i="0" kern="1200">
        <a:solidFill>
          <a:schemeClr val="tx1"/>
        </a:solidFill>
        <a:latin typeface="Helvetica Light" panose="020B0403020202020204" pitchFamily="34" charset="0"/>
        <a:ea typeface="+mn-ea"/>
        <a:cs typeface="+mn-cs"/>
      </a:defRPr>
    </a:lvl2pPr>
    <a:lvl3pPr marL="914400" algn="l" defTabSz="914400" rtl="0" eaLnBrk="1" latinLnBrk="0" hangingPunct="1">
      <a:defRPr sz="1200" b="0" i="0" kern="1200">
        <a:solidFill>
          <a:schemeClr val="tx1"/>
        </a:solidFill>
        <a:latin typeface="Helvetica Light" panose="020B0403020202020204" pitchFamily="34" charset="0"/>
        <a:ea typeface="+mn-ea"/>
        <a:cs typeface="+mn-cs"/>
      </a:defRPr>
    </a:lvl3pPr>
    <a:lvl4pPr marL="1371600" algn="l" defTabSz="914400" rtl="0" eaLnBrk="1" latinLnBrk="0" hangingPunct="1">
      <a:defRPr sz="1200" b="0" i="0" kern="1200">
        <a:solidFill>
          <a:schemeClr val="tx1"/>
        </a:solidFill>
        <a:latin typeface="Helvetica Light" panose="020B0403020202020204" pitchFamily="34" charset="0"/>
        <a:ea typeface="+mn-ea"/>
        <a:cs typeface="+mn-cs"/>
      </a:defRPr>
    </a:lvl4pPr>
    <a:lvl5pPr marL="1828800" algn="l" defTabSz="914400" rtl="0" eaLnBrk="1" latinLnBrk="0" hangingPunct="1">
      <a:defRPr sz="1200" b="0" i="0" kern="1200">
        <a:solidFill>
          <a:schemeClr val="tx1"/>
        </a:solidFill>
        <a:latin typeface="Helvetica Light" panose="020B04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14780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T</a:t>
            </a:r>
          </a:p>
          <a:p>
            <a:pPr defTabSz="914186">
              <a:defRPr/>
            </a:pPr>
            <a:endParaRPr lang="en-US" sz="1200" u="sng" dirty="0"/>
          </a:p>
          <a:p>
            <a:pPr defTabSz="914186">
              <a:defRPr/>
            </a:pPr>
            <a:r>
              <a:rPr lang="en-US" sz="1200" u="sng" dirty="0"/>
              <a:t>Learning Objective 1</a:t>
            </a:r>
            <a:r>
              <a:rPr lang="en-US" sz="1200" dirty="0"/>
              <a:t>: for participants to understand the Relationship Task Balance Summary Scale, in particular, that the scale is measuring the relative balance between the Achieving competencies and the Relating competencies and it is not measuring the strength of either dimension.</a:t>
            </a:r>
          </a:p>
          <a:p>
            <a:pPr defTabSz="914186">
              <a:defRPr/>
            </a:pPr>
            <a:endParaRPr lang="en-US" sz="1200" dirty="0"/>
          </a:p>
          <a:p>
            <a:pPr defTabSz="914186">
              <a:defRPr/>
            </a:pPr>
            <a:r>
              <a:rPr lang="en-US" sz="1200" u="sng" dirty="0"/>
              <a:t>Learning Objective 2</a:t>
            </a:r>
            <a:r>
              <a:rPr lang="en-US" sz="1200" dirty="0"/>
              <a:t>: for participants to understand the sensitivity of this scale increases as the scores for Relating and Achieving reach the higher percentiles.  A difference of a very small amount between those two dimensions at the higher ends of the percentile scale (80</a:t>
            </a:r>
            <a:r>
              <a:rPr lang="en-US" sz="1200" baseline="30000" dirty="0"/>
              <a:t>th</a:t>
            </a:r>
            <a:r>
              <a:rPr lang="en-US" sz="1200" dirty="0"/>
              <a:t> percentile or above) will report what seems like an exaggerated lack of balance in the R-T scale. In these cases, it is easy to just look at the inner circle graph and look at Achieving and Relating.</a:t>
            </a:r>
          </a:p>
          <a:p>
            <a:pPr defTabSz="914186">
              <a:defRPr/>
            </a:pPr>
            <a:endParaRPr lang="en-US" sz="1200" dirty="0"/>
          </a:p>
          <a:p>
            <a:pPr defTabSz="914186">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18</a:t>
            </a:fld>
            <a:endParaRPr lang="en-US" dirty="0"/>
          </a:p>
        </p:txBody>
      </p:sp>
    </p:spTree>
    <p:extLst>
      <p:ext uri="{BB962C8B-B14F-4D97-AF65-F5344CB8AC3E}">
        <p14:creationId xmlns:p14="http://schemas.microsoft.com/office/powerpoint/2010/main" val="1191783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a:t>
            </a:r>
          </a:p>
          <a:p>
            <a:endParaRPr lang="en-US" u="sng" dirty="0"/>
          </a:p>
          <a:p>
            <a:r>
              <a:rPr lang="en-US" u="sng" dirty="0"/>
              <a:t>Learning Objective 1</a:t>
            </a:r>
            <a:r>
              <a:rPr lang="en-US" dirty="0"/>
              <a:t>: for participants to understand that Scoring high here means that when all the dimensions are taken together, the strengths outweigh the weaknesses. High scores indicate there is significant strength in the </a:t>
            </a:r>
            <a:r>
              <a:rPr lang="en-US" b="1" dirty="0"/>
              <a:t>Creative </a:t>
            </a:r>
            <a:r>
              <a:rPr lang="en-US" dirty="0"/>
              <a:t>dimensions and relatively low scores in the </a:t>
            </a:r>
            <a:r>
              <a:rPr lang="en-US" b="1" dirty="0"/>
              <a:t>Reactive </a:t>
            </a:r>
            <a:r>
              <a:rPr lang="en-US" dirty="0"/>
              <a:t>dimensions as well as good balance between people competencies and task competencies. Scoring low suggests that when all the dimensions are taken together, the weaknesses outweigh the strengths. It means that there is more energy going in the reactive direction than in the creative and/or that there is an imbalance in people and task competencies. </a:t>
            </a:r>
          </a:p>
          <a:p>
            <a:endParaRPr lang="en-US" u="sng" dirty="0"/>
          </a:p>
          <a:p>
            <a:r>
              <a:rPr lang="en-US" u="sng" dirty="0"/>
              <a:t>Learning Objective 2</a:t>
            </a:r>
            <a:r>
              <a:rPr lang="en-US" dirty="0"/>
              <a:t>: for participants to understand the Leadership Potential Utilization Scale is mathematically derived by multiplying the Relationship Task Balance score by the Reactive Creative score and showing the result as a percentile. </a:t>
            </a:r>
          </a:p>
          <a:p>
            <a:pPr defTabSz="914186">
              <a:defRPr/>
            </a:pPr>
            <a:endParaRPr lang="en-US" dirty="0"/>
          </a:p>
          <a:p>
            <a:pPr defTabSz="914186">
              <a:defRPr/>
            </a:pPr>
            <a:r>
              <a:rPr lang="en-US" u="sng" dirty="0"/>
              <a:t>Learning Objective 3</a:t>
            </a:r>
            <a:r>
              <a:rPr lang="en-US" dirty="0"/>
              <a:t>: for participants to understand that a useful developmental lens on this score is </a:t>
            </a:r>
            <a:r>
              <a:rPr lang="en-US" i="1" dirty="0"/>
              <a:t>how much development should I consider in my current role? </a:t>
            </a:r>
            <a:r>
              <a:rPr lang="en-US" dirty="0"/>
              <a:t>A low score suggests there are lots of developmental opportunities in current role and the challenge will be choosing the most relevant ones. A middle score suggests there are a few critical areas of development that if leveraged successfully would make a big difference in leadership effectiveness in the current role. A high score here may indicate that it would be beneficial to imagine the challenges of the next role (one with more scale, scope, and complexity) and focus developmental effort there. </a:t>
            </a:r>
          </a:p>
        </p:txBody>
      </p:sp>
      <p:sp>
        <p:nvSpPr>
          <p:cNvPr id="4" name="Slide Number Placeholder 3"/>
          <p:cNvSpPr>
            <a:spLocks noGrp="1"/>
          </p:cNvSpPr>
          <p:nvPr>
            <p:ph type="sldNum" sz="quarter" idx="5"/>
          </p:nvPr>
        </p:nvSpPr>
        <p:spPr/>
        <p:txBody>
          <a:bodyPr/>
          <a:lstStyle/>
          <a:p>
            <a:fld id="{E7E526F4-CC3E-4079-A83E-939CDFE0894D}" type="slidenum">
              <a:rPr lang="en-US" smtClean="0"/>
              <a:pPr/>
              <a:t>19</a:t>
            </a:fld>
            <a:endParaRPr lang="en-US" dirty="0"/>
          </a:p>
        </p:txBody>
      </p:sp>
    </p:spTree>
    <p:extLst>
      <p:ext uri="{BB962C8B-B14F-4D97-AF65-F5344CB8AC3E}">
        <p14:creationId xmlns:p14="http://schemas.microsoft.com/office/powerpoint/2010/main" val="257787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T</a:t>
            </a:r>
          </a:p>
          <a:p>
            <a:pPr defTabSz="914186">
              <a:defRPr/>
            </a:pPr>
            <a:endParaRPr lang="en-US" sz="1200" u="sng" dirty="0"/>
          </a:p>
          <a:p>
            <a:pPr defTabSz="914186">
              <a:defRPr/>
            </a:pPr>
            <a:r>
              <a:rPr lang="en-US" sz="1200" u="sng" dirty="0"/>
              <a:t>Learning Objective 1</a:t>
            </a:r>
            <a:r>
              <a:rPr lang="en-US" sz="1200" dirty="0"/>
              <a:t>: for participants to understand the Leadership Effectiveness Scale reflects the answers to the five ideal leader questions on page 86 of the Profile Interpretation Manual and Slide 57 in this deck. The raw scores are shown on page 2 of the LCP report and the percentile scores are shown on page 3 of the LCP report.</a:t>
            </a:r>
          </a:p>
          <a:p>
            <a:pPr defTabSz="914186">
              <a:defRPr/>
            </a:pPr>
            <a:endParaRPr lang="en-US" sz="1200" dirty="0"/>
          </a:p>
          <a:p>
            <a:pPr defTabSz="914186">
              <a:defRPr/>
            </a:pPr>
            <a:r>
              <a:rPr lang="en-US" sz="1200" u="sng" dirty="0"/>
              <a:t>Learning Objective 2</a:t>
            </a:r>
            <a:r>
              <a:rPr lang="en-US" sz="1200" dirty="0"/>
              <a:t>: for participants to understand that this score is often a significant attention getter in a debrief particularly when the Self score is significantly different from the All Evaluators score and/or when the score is quite low. </a:t>
            </a:r>
          </a:p>
        </p:txBody>
      </p:sp>
      <p:sp>
        <p:nvSpPr>
          <p:cNvPr id="4" name="Slide Number Placeholder 3"/>
          <p:cNvSpPr>
            <a:spLocks noGrp="1"/>
          </p:cNvSpPr>
          <p:nvPr>
            <p:ph type="sldNum" sz="quarter" idx="5"/>
          </p:nvPr>
        </p:nvSpPr>
        <p:spPr/>
        <p:txBody>
          <a:bodyPr/>
          <a:lstStyle/>
          <a:p>
            <a:fld id="{E7E526F4-CC3E-4079-A83E-939CDFE0894D}" type="slidenum">
              <a:rPr lang="en-US" smtClean="0"/>
              <a:pPr/>
              <a:t>20</a:t>
            </a:fld>
            <a:endParaRPr lang="en-US" dirty="0"/>
          </a:p>
        </p:txBody>
      </p:sp>
    </p:spTree>
    <p:extLst>
      <p:ext uri="{BB962C8B-B14F-4D97-AF65-F5344CB8AC3E}">
        <p14:creationId xmlns:p14="http://schemas.microsoft.com/office/powerpoint/2010/main" val="297382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Helvetica" pitchFamily="2" charset="0"/>
                <a:ea typeface="+mn-ea"/>
                <a:cs typeface="+mn-cs"/>
              </a:rPr>
              <a:t>These notes below complement those in the Appendix II in the Leaders’ Guide.  Please study</a:t>
            </a:r>
            <a:r>
              <a:rPr lang="en-GB" sz="1200" kern="1200" baseline="0" dirty="0">
                <a:solidFill>
                  <a:schemeClr val="tx1"/>
                </a:solidFill>
                <a:effectLst/>
                <a:latin typeface="Helvetica" pitchFamily="2" charset="0"/>
                <a:ea typeface="+mn-ea"/>
                <a:cs typeface="+mn-cs"/>
              </a:rPr>
              <a:t>: 1) the Leaders’ Guide Appendix; 2) the notes below; and 3) the Mastering Leadership book (pp.61-86).  The quotes below are lifted directly from the book as an aid to enriching your lecture.</a:t>
            </a:r>
          </a:p>
          <a:p>
            <a:pPr lvl="0"/>
            <a:endParaRPr lang="en-GB" sz="1200" kern="1200" baseline="0" dirty="0">
              <a:solidFill>
                <a:schemeClr val="tx1"/>
              </a:solidFill>
              <a:effectLst/>
              <a:latin typeface="Helvetica" pitchFamily="2"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Helvetica" pitchFamily="2" charset="0"/>
                <a:ea typeface="+mn-ea"/>
                <a:cs typeface="+mn-cs"/>
              </a:rPr>
              <a:t>*Note: Each</a:t>
            </a:r>
            <a:r>
              <a:rPr lang="en-GB" sz="1200" kern="1200" baseline="0" dirty="0">
                <a:solidFill>
                  <a:schemeClr val="tx1"/>
                </a:solidFill>
                <a:effectLst/>
                <a:latin typeface="Helvetica" pitchFamily="2" charset="0"/>
                <a:ea typeface="+mn-ea"/>
                <a:cs typeface="+mn-cs"/>
              </a:rPr>
              <a:t> advancement in the journey from one stage to the next transcends and includes the previous stages</a:t>
            </a:r>
            <a:endParaRPr lang="en-GB"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2: Egocentric (Self-Sovereign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Roughly from 8 years of age until adolescence ends in early adulthood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identity does not notice other’ (often competing)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calls this stage “Self-Sovereign” because at this stage our needs are primary (Kegan and </a:t>
            </a:r>
            <a:r>
              <a:rPr lang="en-GB" sz="1200" kern="1200" dirty="0" err="1">
                <a:solidFill>
                  <a:schemeClr val="tx1"/>
                </a:solidFill>
                <a:effectLst/>
                <a:latin typeface="Helvetica" pitchFamily="2" charset="0"/>
                <a:ea typeface="+mn-ea"/>
                <a:cs typeface="+mn-cs"/>
              </a:rPr>
              <a:t>Lahey</a:t>
            </a:r>
            <a:r>
              <a:rPr lang="en-GB" sz="1200" kern="1200" dirty="0">
                <a:solidFill>
                  <a:schemeClr val="tx1"/>
                </a:solidFill>
                <a:effectLst/>
                <a:latin typeface="Helvetica" pitchFamily="2" charset="0"/>
                <a:ea typeface="+mn-ea"/>
                <a:cs typeface="+mn-cs"/>
              </a:rPr>
              <a:t>, 2009)”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strength of egocentricity is the capacity to get our needs met and gain independence.  We can defer impulse gratification long enough to plan and organize to meet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“Meeting our own needs is subject, meaning, we are not aware that we are defined by meeting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are not yet separate from our own needs to manage them—they manage us.”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absence of a shared reality is the structural limit of this phase.” (p.64)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“About 5% of leaders who do not fully make this transition and continue to operate with an Egocentric Mind tent to be autocratic and controlling—‘My way or the highway.’” (p.65)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“Unquestioned loyalty to the leader, not the organization, is the first priority.  The organization and its employees exist to serve them.” (p.65)</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3: Reactive (Socialized Self) – Kegan </a:t>
            </a:r>
            <a:r>
              <a:rPr lang="en-US" sz="1200" kern="1200" dirty="0">
                <a:solidFill>
                  <a:schemeClr val="tx1"/>
                </a:solidFill>
                <a:latin typeface="Helvetica" pitchFamily="2" charset="0"/>
                <a:ea typeface="+mn-ea"/>
                <a:cs typeface="+mn-cs"/>
              </a:rPr>
              <a:t>“Triumph of development”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developmental challenge of the Reactive Mind is to merge with society.”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“My worth and security = X (where X is a strength) (p.70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 am my work. I am my relationships. They define me. I am my house, my car, my clothes, my achievements.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Lots of achievements: building domain expertise, skills and competencies, influence, momentum, etc. Very positive phase of growth.</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75% of managers operate out of a Reactive iOS</a:t>
            </a:r>
            <a:br>
              <a:rPr lang="en-GB" sz="1200" kern="1200" dirty="0">
                <a:solidFill>
                  <a:schemeClr val="tx1"/>
                </a:solidFill>
                <a:effectLst/>
                <a:latin typeface="Helvetica" pitchFamily="2" charset="0"/>
                <a:ea typeface="+mn-ea"/>
                <a:cs typeface="+mn-cs"/>
              </a:rPr>
            </a:b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4: Creative (Self-Authoring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stage marks the shift to an internal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new self is configured from the inside out, rather than outside in, for the first time.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“Vision springs from within. Action becomes an authentic expression of an emerging sense of inner purpose.” (p.77)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“Creative leadership [based on a Creative iOS] is the minimum level required to create lean, engaged, innovative, visionary, creative, agile, high-involvement, high-</a:t>
            </a:r>
            <a:r>
              <a:rPr lang="en-GB" sz="1200" kern="1200" dirty="0" err="1">
                <a:solidFill>
                  <a:schemeClr val="tx1"/>
                </a:solidFill>
                <a:effectLst/>
                <a:latin typeface="Helvetica" pitchFamily="2" charset="0"/>
                <a:ea typeface="+mn-ea"/>
                <a:cs typeface="+mn-cs"/>
              </a:rPr>
              <a:t>fulfillment</a:t>
            </a:r>
            <a:r>
              <a:rPr lang="en-GB" sz="1200" kern="1200" dirty="0">
                <a:solidFill>
                  <a:schemeClr val="tx1"/>
                </a:solidFill>
                <a:effectLst/>
                <a:latin typeface="Helvetica" pitchFamily="2" charset="0"/>
                <a:ea typeface="+mn-ea"/>
                <a:cs typeface="+mn-cs"/>
              </a:rPr>
              <a:t> organizations and to evolve adaptive organizational designs and cultures that can thrive today.” (p.80)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says that most leadership literature is written for Stage 4 (e.g., on vision, collaboration, dialogue, partnership, etc.).</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However, only 20% (roughly speaking) of managers operate primarily at this level.</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5: Integral (Self-Transforming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Here is the first taste of our meaning-making as an illusion created by our stories—narratives about our self.</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kern="1200" dirty="0">
                <a:solidFill>
                  <a:schemeClr val="tx1"/>
                </a:solidFill>
                <a:effectLst/>
                <a:latin typeface="Helvetica" pitchFamily="2" charset="0"/>
                <a:ea typeface="+mn-ea"/>
                <a:cs typeface="+mn-cs"/>
              </a:rPr>
              <a:t>light and shadow</a:t>
            </a:r>
            <a:r>
              <a:rPr lang="en-GB" sz="12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our partialness, we no longer need to pretend completeness and can move toward the unacknowledged aspects of ourselves with compassion and curiosity.”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see others this way—as complex multi-dimensional beings.”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is open to feedback from all directions, and diversity of thought from all.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For all these reasons, integral Mind is best suited to lead the transformation of complex systems.</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Only about 5% of adults develop Integral Mind.</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Unitive stage (Note…some would say this the Unitive is not a true stage, but a level of consciousness that is on another plane)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spiritual literature, there is a progression of awareness that moves through sequential stages, up to the highest level of sacred union with All that Is.”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Integral self is not discarded. That richly nuanced self is used to act in the world.  It is highly functional and effective.  It becomes a useful tool of the spirit.”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“Leaders at this level function as global visionaries and enact world service for the universal good. From the perspective of Unity, we are all each other.” (p.85</a:t>
            </a:r>
            <a:r>
              <a:rPr lang="en-GB" sz="10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Less than 1% of the population configures primarily at this level of consciousness, however many of us have experienced Unitive states—peak experiences that connect us to a greater whole.</a:t>
            </a:r>
            <a:endParaRPr lang="en-US" sz="1200" kern="1200" dirty="0">
              <a:solidFill>
                <a:schemeClr val="tx1"/>
              </a:solidFill>
              <a:effectLst/>
              <a:latin typeface="Helvetica"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22</a:t>
            </a:fld>
            <a:endParaRPr lang="en-US" dirty="0"/>
          </a:p>
        </p:txBody>
      </p:sp>
    </p:spTree>
    <p:extLst>
      <p:ext uri="{BB962C8B-B14F-4D97-AF65-F5344CB8AC3E}">
        <p14:creationId xmlns:p14="http://schemas.microsoft.com/office/powerpoint/2010/main" val="746896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Helvetica" pitchFamily="2" charset="0"/>
                <a:ea typeface="+mn-ea"/>
                <a:cs typeface="+mn-cs"/>
              </a:rPr>
              <a:t>These notes below complement those in the Appendix II in the Leaders’ Guide.  Please study</a:t>
            </a:r>
            <a:r>
              <a:rPr lang="en-GB" sz="1200" kern="1200" baseline="0" dirty="0">
                <a:solidFill>
                  <a:schemeClr val="tx1"/>
                </a:solidFill>
                <a:effectLst/>
                <a:latin typeface="Helvetica" pitchFamily="2" charset="0"/>
                <a:ea typeface="+mn-ea"/>
                <a:cs typeface="+mn-cs"/>
              </a:rPr>
              <a:t>: 1) the Leaders’ Guide Appendix; 2) the notes below; and 3) the Mastering Leadership book (pp.61-86).  The quotes below are lifted directly from the book as an aid to enriching your lecture.</a:t>
            </a:r>
          </a:p>
          <a:p>
            <a:pPr lvl="0"/>
            <a:endParaRPr lang="en-GB" sz="1200" kern="1200" baseline="0" dirty="0">
              <a:solidFill>
                <a:schemeClr val="tx1"/>
              </a:solidFill>
              <a:effectLst/>
              <a:latin typeface="Helvetica" pitchFamily="2"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Helvetica" pitchFamily="2" charset="0"/>
                <a:ea typeface="+mn-ea"/>
                <a:cs typeface="+mn-cs"/>
              </a:rPr>
              <a:t>*Note: Each</a:t>
            </a:r>
            <a:r>
              <a:rPr lang="en-GB" sz="1200" kern="1200" baseline="0" dirty="0">
                <a:solidFill>
                  <a:schemeClr val="tx1"/>
                </a:solidFill>
                <a:effectLst/>
                <a:latin typeface="Helvetica" pitchFamily="2" charset="0"/>
                <a:ea typeface="+mn-ea"/>
                <a:cs typeface="+mn-cs"/>
              </a:rPr>
              <a:t> advancement in the journey from one stage to the next transcends and includes the previous stages</a:t>
            </a:r>
            <a:endParaRPr lang="en-GB"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2: Egocentric (Self-Sovereign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Roughly from 8 years of age until adolescence ends in early adulthood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identity does not notice other’ (often competing)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calls this stage “Self-Sovereign” because at this stage our needs are primary (Kegan and </a:t>
            </a:r>
            <a:r>
              <a:rPr lang="en-GB" sz="1200" kern="1200" dirty="0" err="1">
                <a:solidFill>
                  <a:schemeClr val="tx1"/>
                </a:solidFill>
                <a:effectLst/>
                <a:latin typeface="Helvetica" pitchFamily="2" charset="0"/>
                <a:ea typeface="+mn-ea"/>
                <a:cs typeface="+mn-cs"/>
              </a:rPr>
              <a:t>Lahey</a:t>
            </a:r>
            <a:r>
              <a:rPr lang="en-GB" sz="1200" kern="1200" dirty="0">
                <a:solidFill>
                  <a:schemeClr val="tx1"/>
                </a:solidFill>
                <a:effectLst/>
                <a:latin typeface="Helvetica" pitchFamily="2" charset="0"/>
                <a:ea typeface="+mn-ea"/>
                <a:cs typeface="+mn-cs"/>
              </a:rPr>
              <a:t>, 2009)”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strength of egocentricity is the capacity to get our needs met and gain independence.  We can defer impulse gratification long enough to plan and organize to meet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“Meeting our own needs is subject, meaning, we are not aware that we are defined by meeting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are not yet separate from our own needs to manage them—they manage us.”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absence of a shared reality is the structural limit of this phase.” (p.64)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“About 5% of leaders who do not fully make this transition and continue to operate with an Egocentric Mind tent to be autocratic and controlling—‘My way or the highway.’” (p.65)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“Unquestioned loyalty to the leader, not the organization, is the first priority.  The organization and its employees exist to serve them.” (p.65)</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3: Reactive (Socialized Self) – Kegan </a:t>
            </a:r>
            <a:r>
              <a:rPr lang="en-US" sz="1200" kern="1200" dirty="0">
                <a:solidFill>
                  <a:schemeClr val="tx1"/>
                </a:solidFill>
                <a:latin typeface="Helvetica" pitchFamily="2" charset="0"/>
                <a:ea typeface="+mn-ea"/>
                <a:cs typeface="+mn-cs"/>
              </a:rPr>
              <a:t>“Triumph of development”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developmental challenge of the Reactive Mind is to merge with society.”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“My worth and security = X (where X is a strength) (p.70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 am my work. I am my relationships. They define me. I am my house, my car, my clothes, my achievements.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Lots of achievements: building domain expertise, skills and competencies, influence, momentum, etc. Very positive phase of growth.</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75% of managers operate out of a Reactive iOS</a:t>
            </a:r>
            <a:br>
              <a:rPr lang="en-GB" sz="1200" kern="1200" dirty="0">
                <a:solidFill>
                  <a:schemeClr val="tx1"/>
                </a:solidFill>
                <a:effectLst/>
                <a:latin typeface="Helvetica" pitchFamily="2" charset="0"/>
                <a:ea typeface="+mn-ea"/>
                <a:cs typeface="+mn-cs"/>
              </a:rPr>
            </a:b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4: Creative (Self-Authoring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stage marks the shift to an internal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new self is configured from the inside out, rather than outside in, for the first time.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“Vision springs from within. Action becomes an authentic expression of an emerging sense of inner purpose.” (p.77)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“Creative leadership [based on a Creative iOS] is the minimum level required to create lean, engaged, innovative, visionary, creative, agile, high-involvement, high-</a:t>
            </a:r>
            <a:r>
              <a:rPr lang="en-GB" sz="1200" kern="1200" dirty="0" err="1">
                <a:solidFill>
                  <a:schemeClr val="tx1"/>
                </a:solidFill>
                <a:effectLst/>
                <a:latin typeface="Helvetica" pitchFamily="2" charset="0"/>
                <a:ea typeface="+mn-ea"/>
                <a:cs typeface="+mn-cs"/>
              </a:rPr>
              <a:t>fulfillment</a:t>
            </a:r>
            <a:r>
              <a:rPr lang="en-GB" sz="1200" kern="1200" dirty="0">
                <a:solidFill>
                  <a:schemeClr val="tx1"/>
                </a:solidFill>
                <a:effectLst/>
                <a:latin typeface="Helvetica" pitchFamily="2" charset="0"/>
                <a:ea typeface="+mn-ea"/>
                <a:cs typeface="+mn-cs"/>
              </a:rPr>
              <a:t> organizations and to evolve adaptive organizational designs and cultures that can thrive today.” (p.80)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says that most leadership literature is written for Stage 4 (e.g., on vision, collaboration, dialogue, partnership, etc.).</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However, only 20% (roughly speaking) of managers operate primarily at this level.</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5: Integral (Self-Transforming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Here is the first taste of our meaning-making as an illusion created by our stories—narratives about our self.</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kern="1200" dirty="0">
                <a:solidFill>
                  <a:schemeClr val="tx1"/>
                </a:solidFill>
                <a:effectLst/>
                <a:latin typeface="Helvetica" pitchFamily="2" charset="0"/>
                <a:ea typeface="+mn-ea"/>
                <a:cs typeface="+mn-cs"/>
              </a:rPr>
              <a:t>light and shadow</a:t>
            </a:r>
            <a:r>
              <a:rPr lang="en-GB" sz="12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our partialness, we no longer need to pretend completeness and can move toward the unacknowledged aspects of ourselves with compassion and curiosity.”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see others this way—as complex multi-dimensional beings.”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is open to feedback from all directions, and diversity of thought from all.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For all these reasons, integral Mind is best suited to lead the transformation of complex systems.</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Only about 5% of adults develop Integral Mind.</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Unitive stage (Note…some would say this the Unitive is not a true stage, but a level of consciousness that is on another plane)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spiritual literature, there is a progression of awareness that moves through sequential stages, up to the highest level of sacred union with All that Is.”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Integral self is not discarded. That richly nuanced self is used to act in the world.  It is highly functional and effective.  It becomes a useful tool of the spirit.”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“Leaders at this level function as global visionaries and enact world service for the universal good. From the perspective of Unity, we are all each other.” (p.85</a:t>
            </a:r>
            <a:r>
              <a:rPr lang="en-GB" sz="10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Less than 1% of the population configures primarily at this level of consciousness, however many of us have experienced Unitive states—peak experiences that connect us to a greater whole.</a:t>
            </a:r>
            <a:endParaRPr lang="en-US" sz="1200" kern="1200" dirty="0">
              <a:solidFill>
                <a:schemeClr val="tx1"/>
              </a:solidFill>
              <a:effectLst/>
              <a:latin typeface="Helvetica"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23</a:t>
            </a:fld>
            <a:endParaRPr lang="en-US" dirty="0"/>
          </a:p>
        </p:txBody>
      </p:sp>
    </p:spTree>
    <p:extLst>
      <p:ext uri="{BB962C8B-B14F-4D97-AF65-F5344CB8AC3E}">
        <p14:creationId xmlns:p14="http://schemas.microsoft.com/office/powerpoint/2010/main" val="331840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when a person completes</a:t>
            </a:r>
            <a:r>
              <a:rPr lang="en-US" sz="1200" baseline="0" dirty="0"/>
              <a:t> a LCP, they answer each of the 119 questions against the backdrop of their (perhaps unconscious) tacit belief in what makes someone an effective leader.  The 5 questions explicitly ask evaluators to rate the leader directly against their picture of the ideal leadership.</a:t>
            </a:r>
          </a:p>
          <a:p>
            <a:endParaRPr lang="en-US" sz="1200" dirty="0"/>
          </a:p>
          <a:p>
            <a:r>
              <a:rPr lang="en-US" sz="1200" u="sng" dirty="0"/>
              <a:t>Learning Objective 2</a:t>
            </a:r>
            <a:r>
              <a:rPr lang="en-US" sz="1200" dirty="0"/>
              <a:t>: for participants to understand that t</a:t>
            </a:r>
            <a:r>
              <a:rPr lang="en-US" sz="1200" baseline="0" dirty="0"/>
              <a:t>hese </a:t>
            </a:r>
            <a:r>
              <a:rPr lang="en-US" sz="1200" i="1" baseline="0" dirty="0"/>
              <a:t>additional</a:t>
            </a:r>
            <a:r>
              <a:rPr lang="en-US" sz="1200" baseline="0" dirty="0"/>
              <a:t> five questions constitute a “survey within a survey,” in that they answers are </a:t>
            </a:r>
            <a:r>
              <a:rPr lang="en-US" sz="1200" u="sng" baseline="0" dirty="0"/>
              <a:t>not</a:t>
            </a:r>
            <a:r>
              <a:rPr lang="en-US" sz="1200" baseline="0" dirty="0"/>
              <a:t> used to compute any part of the graph other than this Leadership Effectiveness Scale.</a:t>
            </a:r>
          </a:p>
          <a:p>
            <a:endParaRPr lang="en-US" sz="1200" baseline="0" dirty="0"/>
          </a:p>
          <a:p>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24</a:t>
            </a:fld>
            <a:endParaRPr lang="en-US" dirty="0"/>
          </a:p>
        </p:txBody>
      </p:sp>
    </p:spTree>
    <p:extLst>
      <p:ext uri="{BB962C8B-B14F-4D97-AF65-F5344CB8AC3E}">
        <p14:creationId xmlns:p14="http://schemas.microsoft.com/office/powerpoint/2010/main" val="92324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p>
          <a:p>
            <a:endParaRPr lang="en-US" u="sng" dirty="0"/>
          </a:p>
          <a:p>
            <a:r>
              <a:rPr lang="en-US" u="sng" dirty="0"/>
              <a:t>Learning Objective 2</a:t>
            </a:r>
            <a:r>
              <a:rPr lang="en-US" dirty="0"/>
              <a:t>: for participants to understand that r</a:t>
            </a:r>
            <a:r>
              <a:rPr lang="en-US" baseline="0" dirty="0"/>
              <a:t> </a:t>
            </a:r>
            <a:r>
              <a:rPr lang="en-US" dirty="0"/>
              <a:t>=</a:t>
            </a:r>
            <a:r>
              <a:rPr lang="en-US" baseline="0" dirty="0"/>
              <a:t> </a:t>
            </a:r>
            <a:r>
              <a:rPr lang="en-US" dirty="0"/>
              <a:t>the relationship between the two variables or the </a:t>
            </a:r>
            <a:r>
              <a:rPr lang="en-US" baseline="0" dirty="0"/>
              <a:t>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p>
          <a:p>
            <a:endParaRPr lang="en-US" baseline="0" dirty="0"/>
          </a:p>
          <a:p>
            <a:r>
              <a:rPr lang="en-US" u="sng" dirty="0"/>
              <a:t>Learning Objective 3</a:t>
            </a:r>
            <a:r>
              <a:rPr lang="en-US" dirty="0"/>
              <a:t>:</a:t>
            </a:r>
            <a:r>
              <a:rPr lang="en-US" baseline="0" dirty="0"/>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p>
          <a:p>
            <a:endParaRPr lang="en-US" baseline="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25</a:t>
            </a:fld>
            <a:endParaRPr lang="en-US" dirty="0"/>
          </a:p>
        </p:txBody>
      </p:sp>
    </p:spTree>
    <p:extLst>
      <p:ext uri="{BB962C8B-B14F-4D97-AF65-F5344CB8AC3E}">
        <p14:creationId xmlns:p14="http://schemas.microsoft.com/office/powerpoint/2010/main" val="1317810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fld id="{E7E526F4-CC3E-4079-A83E-939CDFE0894D}" type="slidenum">
              <a:rPr lang="en-US" smtClean="0"/>
              <a:pPr/>
              <a:t>26</a:t>
            </a:fld>
            <a:endParaRPr lang="en-US" dirty="0"/>
          </a:p>
        </p:txBody>
      </p:sp>
    </p:spTree>
    <p:extLst>
      <p:ext uri="{BB962C8B-B14F-4D97-AF65-F5344CB8AC3E}">
        <p14:creationId xmlns:p14="http://schemas.microsoft.com/office/powerpoint/2010/main" val="279918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fld id="{E7E526F4-CC3E-4079-A83E-939CDFE0894D}" type="slidenum">
              <a:rPr lang="en-US" smtClean="0"/>
              <a:pPr/>
              <a:t>27</a:t>
            </a:fld>
            <a:endParaRPr lang="en-US" dirty="0"/>
          </a:p>
        </p:txBody>
      </p:sp>
    </p:spTree>
    <p:extLst>
      <p:ext uri="{BB962C8B-B14F-4D97-AF65-F5344CB8AC3E}">
        <p14:creationId xmlns:p14="http://schemas.microsoft.com/office/powerpoint/2010/main" val="81940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the Creative Competencies are strongly negatively correlated (-.76) with the Reactive Tendencies.</a:t>
            </a:r>
          </a:p>
          <a:p>
            <a:endParaRPr lang="en-US" sz="1200" dirty="0"/>
          </a:p>
          <a:p>
            <a:r>
              <a:rPr lang="en-US" sz="1200" u="sng" dirty="0"/>
              <a:t>Learning Objective 2</a:t>
            </a:r>
            <a:r>
              <a:rPr lang="en-US" sz="1200" dirty="0"/>
              <a:t>: for participants to understand that the implication of this correlation is that Reactive Tendencies significantly block/cancel the expression of Creative Competencies.</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28</a:t>
            </a:fld>
            <a:endParaRPr lang="en-US" dirty="0"/>
          </a:p>
        </p:txBody>
      </p:sp>
    </p:spTree>
    <p:extLst>
      <p:ext uri="{BB962C8B-B14F-4D97-AF65-F5344CB8AC3E}">
        <p14:creationId xmlns:p14="http://schemas.microsoft.com/office/powerpoint/2010/main" val="223422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ED9E16-9BF2-4A47-A947-E095DEFD3B7E}" type="slidenum">
              <a:rPr lang="en-US" altLang="en-US" smtClean="0">
                <a:cs typeface="Arial" pitchFamily="34" charset="0"/>
              </a:rPr>
              <a:pPr eaLnBrk="1" hangingPunct="1">
                <a:spcBef>
                  <a:spcPct val="0"/>
                </a:spcBef>
              </a:pPr>
              <a:t>3</a:t>
            </a:fld>
            <a:endParaRPr lang="en-US" altLang="en-US">
              <a:cs typeface="Arial" pitchFamily="34" charset="0"/>
            </a:endParaRPr>
          </a:p>
        </p:txBody>
      </p:sp>
    </p:spTree>
    <p:extLst>
      <p:ext uri="{BB962C8B-B14F-4D97-AF65-F5344CB8AC3E}">
        <p14:creationId xmlns:p14="http://schemas.microsoft.com/office/powerpoint/2010/main" val="1462184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Do neighbor slide and then move to the mat – opposites on the mat</a:t>
            </a:r>
          </a:p>
          <a:p>
            <a:pPr defTabSz="914186">
              <a:defRPr/>
            </a:pPr>
            <a:endParaRPr lang="en-US" sz="1200" u="sng" dirty="0"/>
          </a:p>
          <a:p>
            <a:pPr defTabSz="914186">
              <a:defRPr/>
            </a:pPr>
            <a:r>
              <a:rPr lang="en-US" sz="1200" u="sng" dirty="0"/>
              <a:t>Learning Objective 1</a:t>
            </a:r>
            <a:r>
              <a:rPr lang="en-US" sz="1200" dirty="0"/>
              <a:t>: for participants to understand that the elements right across the border from each other (Neighbors) are Relating-Complying, Protecting-Authenticity, Achieving-Controlling. These are anchored in the same kind of energy (heart, head, will) and have lower negative correlations than other relationships across the graph. </a:t>
            </a:r>
          </a:p>
          <a:p>
            <a:pPr defTabSz="914186">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29</a:t>
            </a:fld>
            <a:endParaRPr lang="en-US" dirty="0"/>
          </a:p>
        </p:txBody>
      </p:sp>
    </p:spTree>
    <p:extLst>
      <p:ext uri="{BB962C8B-B14F-4D97-AF65-F5344CB8AC3E}">
        <p14:creationId xmlns:p14="http://schemas.microsoft.com/office/powerpoint/2010/main" val="131735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Controlling has a large negative effect on Relating (-.65) and thus they are opposite one another on the graph.</a:t>
            </a:r>
          </a:p>
          <a:p>
            <a:pPr defTabSz="914186">
              <a:defRPr/>
            </a:pPr>
            <a:endParaRPr lang="en-US" sz="1200" dirty="0"/>
          </a:p>
          <a:p>
            <a:pPr defTabSz="914186">
              <a:defRPr/>
            </a:pPr>
            <a:r>
              <a:rPr lang="en-US" sz="1200" u="sng" dirty="0"/>
              <a:t>Learning Objective 1</a:t>
            </a:r>
            <a:r>
              <a:rPr lang="en-US" sz="1200" dirty="0"/>
              <a:t>: for participants to understand that Controlling also has a large negative effect on Self Awareness (-.66) and thus they are also opposite one another on the graph.</a:t>
            </a:r>
          </a:p>
          <a:p>
            <a:pPr defTabSz="914186">
              <a:defRPr/>
            </a:pPr>
            <a:endParaRPr lang="en-US" sz="1200" baseline="0" dirty="0"/>
          </a:p>
          <a:p>
            <a:pPr defTabSz="914186">
              <a:defRPr/>
            </a:pPr>
            <a:r>
              <a:rPr lang="en-US" sz="1200" u="sng" dirty="0"/>
              <a:t>Learning Objective 3</a:t>
            </a:r>
            <a:r>
              <a:rPr lang="en-US" sz="1200" dirty="0"/>
              <a:t>: for participants to understand that a typical developmental trajectory for someone with high Controlling would be up and across the graph working on improving Relating and/or improving Self Awareness.</a:t>
            </a:r>
          </a:p>
          <a:p>
            <a:pPr defTabSz="914186">
              <a:defRPr/>
            </a:pPr>
            <a:endParaRPr lang="en-US" sz="1200" dirty="0"/>
          </a:p>
          <a:p>
            <a:pPr marL="0" marR="0" lvl="0" indent="0" algn="l" defTabSz="914186" rtl="0" eaLnBrk="1" fontAlgn="auto" latinLnBrk="0" hangingPunct="1">
              <a:lnSpc>
                <a:spcPct val="100000"/>
              </a:lnSpc>
              <a:spcBef>
                <a:spcPts val="0"/>
              </a:spcBef>
              <a:spcAft>
                <a:spcPts val="0"/>
              </a:spcAft>
              <a:buClrTx/>
              <a:buSzTx/>
              <a:buFontTx/>
              <a:buNone/>
              <a:tabLst/>
              <a:defRPr/>
            </a:pPr>
            <a:r>
              <a:rPr lang="en-US" sz="1200" u="sng" dirty="0"/>
              <a:t>Learning Objective 4</a:t>
            </a:r>
            <a:r>
              <a:rPr lang="en-US" sz="1200" dirty="0"/>
              <a:t>: for participants to understand that Controlling is negatively correlated with Relating (-.65).</a:t>
            </a:r>
          </a:p>
          <a:p>
            <a:pPr defTabSz="914186">
              <a:defRPr/>
            </a:pPr>
            <a:endParaRPr lang="en-US" sz="1200" dirty="0"/>
          </a:p>
          <a:p>
            <a:pPr defTabSz="914186">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30</a:t>
            </a:fld>
            <a:endParaRPr lang="en-US" dirty="0"/>
          </a:p>
        </p:txBody>
      </p:sp>
    </p:spTree>
    <p:extLst>
      <p:ext uri="{BB962C8B-B14F-4D97-AF65-F5344CB8AC3E}">
        <p14:creationId xmlns:p14="http://schemas.microsoft.com/office/powerpoint/2010/main" val="160942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Complying has its biggest negative effect on Achieving (-.76) and thus they are opposite one another on the graph.</a:t>
            </a:r>
          </a:p>
          <a:p>
            <a:pPr defTabSz="914186">
              <a:defRPr/>
            </a:pPr>
            <a:endParaRPr lang="en-US" sz="1200" dirty="0"/>
          </a:p>
          <a:p>
            <a:pPr defTabSz="914186">
              <a:defRPr/>
            </a:pPr>
            <a:r>
              <a:rPr lang="en-US" sz="1200" u="sng" dirty="0"/>
              <a:t>Learning Objective 2</a:t>
            </a:r>
            <a:r>
              <a:rPr lang="en-US" sz="1200" dirty="0"/>
              <a:t>: for participants to understand that a typical developmental trajectory for someone with high Complying would be up and across the graph working on improving Achieving.</a:t>
            </a:r>
          </a:p>
          <a:p>
            <a:pPr defTabSz="914186">
              <a:defRPr/>
            </a:pPr>
            <a:endParaRPr lang="en-US" sz="1200" dirty="0"/>
          </a:p>
          <a:p>
            <a:pPr defTabSz="914186">
              <a:defRPr/>
            </a:pPr>
            <a:r>
              <a:rPr lang="en-US" sz="1200" u="sng" dirty="0"/>
              <a:t>Learning Objective 3</a:t>
            </a:r>
            <a:r>
              <a:rPr lang="en-US" sz="1200" dirty="0"/>
              <a:t>: for participants to understand that Complying has its second biggest negative effect on Authenticity (-.62) and this is also another common developmental trajectory (particularly working on Courageous Authenticity).</a:t>
            </a:r>
          </a:p>
          <a:p>
            <a:pPr defTabSz="914186">
              <a:defRPr/>
            </a:pPr>
            <a:endParaRPr lang="en-US" sz="1200" dirty="0"/>
          </a:p>
          <a:p>
            <a:r>
              <a:rPr lang="en-US" sz="1200" u="sng" dirty="0"/>
              <a:t>Learning Objective 4</a:t>
            </a:r>
            <a:r>
              <a:rPr lang="en-US" sz="1200" dirty="0"/>
              <a:t>: for participants to understand that Complying  is negatively correlated with Achieving (-.76).</a:t>
            </a:r>
          </a:p>
          <a:p>
            <a:endParaRPr lang="en-US" sz="1200" dirty="0"/>
          </a:p>
          <a:p>
            <a:pPr defTabSz="914186">
              <a:defRPr/>
            </a:pPr>
            <a:endParaRPr lang="en-US" sz="1200" dirty="0"/>
          </a:p>
          <a:p>
            <a:pPr defTabSz="914186">
              <a:defRPr/>
            </a:pP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31</a:t>
            </a:fld>
            <a:endParaRPr lang="en-US" dirty="0"/>
          </a:p>
        </p:txBody>
      </p:sp>
    </p:spTree>
    <p:extLst>
      <p:ext uri="{BB962C8B-B14F-4D97-AF65-F5344CB8AC3E}">
        <p14:creationId xmlns:p14="http://schemas.microsoft.com/office/powerpoint/2010/main" val="1988015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Protecting has a large negative effect on Self Awareness (-.70) and thus they opposite on the graph.</a:t>
            </a:r>
          </a:p>
          <a:p>
            <a:pPr defTabSz="914186">
              <a:defRPr/>
            </a:pPr>
            <a:endParaRPr lang="en-US" sz="1200" dirty="0"/>
          </a:p>
          <a:p>
            <a:pPr defTabSz="914186">
              <a:defRPr/>
            </a:pPr>
            <a:r>
              <a:rPr lang="en-US" sz="1200" u="sng" dirty="0"/>
              <a:t>Learning Objective 2</a:t>
            </a:r>
            <a:r>
              <a:rPr lang="en-US" sz="1200" dirty="0"/>
              <a:t>: for participants to understand that Protecting has a large negative effect on Relating as well (-.73).</a:t>
            </a:r>
          </a:p>
          <a:p>
            <a:pPr defTabSz="914186">
              <a:defRPr/>
            </a:pPr>
            <a:endParaRPr lang="en-US" sz="1200" dirty="0"/>
          </a:p>
          <a:p>
            <a:pPr defTabSz="914186">
              <a:defRPr/>
            </a:pPr>
            <a:r>
              <a:rPr lang="en-US" sz="1200" u="sng" dirty="0"/>
              <a:t>Learning Objective 3</a:t>
            </a:r>
            <a:r>
              <a:rPr lang="en-US" sz="1200" dirty="0"/>
              <a:t>: for participants to understand that a typical developmental trajectory for someone with high Protecting might be up and to the left across the graph working on improving Self Awareness and Relating.</a:t>
            </a:r>
          </a:p>
          <a:p>
            <a:pPr defTabSz="914186">
              <a:defRPr/>
            </a:pPr>
            <a:endParaRPr lang="en-US" sz="1200" dirty="0"/>
          </a:p>
          <a:p>
            <a:r>
              <a:rPr lang="en-US" sz="1200" u="sng" dirty="0"/>
              <a:t>Learning Objective 4</a:t>
            </a:r>
            <a:r>
              <a:rPr lang="en-US" sz="1200" dirty="0"/>
              <a:t>: for participants to understand that Protecting is negatively correlated with Self Awareness (-.76).</a:t>
            </a:r>
          </a:p>
          <a:p>
            <a:endParaRPr lang="en-US" sz="1200" dirty="0"/>
          </a:p>
          <a:p>
            <a:pPr defTabSz="914186">
              <a:defRPr/>
            </a:pPr>
            <a:endParaRPr lang="en-US" sz="1200" dirty="0"/>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32</a:t>
            </a:fld>
            <a:endParaRPr lang="en-US" dirty="0"/>
          </a:p>
        </p:txBody>
      </p:sp>
    </p:spTree>
    <p:extLst>
      <p:ext uri="{BB962C8B-B14F-4D97-AF65-F5344CB8AC3E}">
        <p14:creationId xmlns:p14="http://schemas.microsoft.com/office/powerpoint/2010/main" val="4040130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t>Before moving into the debrief practice, ground them in the correlations one more time using this slide (refer to back of slim-print.  This helps them get ready for why this matters in their debriefs. Validity will be discussed at the end of the day – as time permits. (also all available in adeption workouts post cohort session. </a:t>
            </a:r>
          </a:p>
          <a:p>
            <a:r>
              <a:rPr lang="en-US" sz="1200" u="sng" dirty="0"/>
              <a:t> Learning Objective 1</a:t>
            </a:r>
            <a:r>
              <a:rPr lang="en-US" sz="1200" dirty="0"/>
              <a:t>: for participants to understand that each of the 29 Creative/Reactive dimensions of the LCP have their own unique correlation to Leadership Effectiveness (the five Ideal Leader questions). </a:t>
            </a:r>
          </a:p>
          <a:p>
            <a:endParaRPr lang="en-US" sz="1200" u="sng" dirty="0"/>
          </a:p>
          <a:p>
            <a:r>
              <a:rPr lang="en-US" sz="1200" u="sng" dirty="0"/>
              <a:t>Learning Objective 2</a:t>
            </a:r>
            <a:r>
              <a:rPr lang="en-US" sz="1200" dirty="0"/>
              <a:t>: for participants to look at their own LCP data through the lens of these more granular correlations to see if it generates any new developmental understanding or insight.</a:t>
            </a:r>
          </a:p>
          <a:p>
            <a:endParaRPr lang="en-US" sz="1200" baseline="0" dirty="0"/>
          </a:p>
          <a:p>
            <a:r>
              <a:rPr lang="en-US" sz="1200" u="sng" dirty="0"/>
              <a:t>Learning Objective 2</a:t>
            </a:r>
            <a:r>
              <a:rPr lang="en-US" sz="1200" dirty="0"/>
              <a:t>: for participants to imagine/brainstorm how they might use these correlations with their clients.</a:t>
            </a:r>
          </a:p>
          <a:p>
            <a:endParaRPr lang="en-US" sz="1200" baseline="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33</a:t>
            </a:fld>
            <a:endParaRPr lang="en-US" dirty="0"/>
          </a:p>
        </p:txBody>
      </p:sp>
    </p:spTree>
    <p:extLst>
      <p:ext uri="{BB962C8B-B14F-4D97-AF65-F5344CB8AC3E}">
        <p14:creationId xmlns:p14="http://schemas.microsoft.com/office/powerpoint/2010/main" val="33903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methodology of the Business Performance Research Study. In this case, that a BPI was utilized that was made up of six measures of business performance.</a:t>
            </a:r>
          </a:p>
          <a:p>
            <a:r>
              <a:rPr lang="en-US" sz="1200" dirty="0"/>
              <a:t>Tech facilitator – have link ready for the study to share with cohort.</a:t>
            </a:r>
          </a:p>
          <a:p>
            <a:endParaRPr lang="en-US" sz="1200" u="sng" dirty="0"/>
          </a:p>
          <a:p>
            <a:r>
              <a:rPr lang="en-US" sz="1200" u="sng" dirty="0"/>
              <a:t>Learning Objective 2</a:t>
            </a:r>
            <a:r>
              <a:rPr lang="en-US" sz="1200" dirty="0"/>
              <a:t>: for participants to understand that 486 leaders each took the LCP, attached to the LCP was the BPI. Then, just looking at the top 10% and the bottom 10% of the business performance results we aggregated those LCPs together (about 50 in each sample).</a:t>
            </a:r>
          </a:p>
          <a:p>
            <a:endParaRPr lang="en-US" sz="1200" dirty="0"/>
          </a:p>
          <a:p>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35</a:t>
            </a:fld>
            <a:endParaRPr lang="en-US" dirty="0"/>
          </a:p>
        </p:txBody>
      </p:sp>
    </p:spTree>
    <p:extLst>
      <p:ext uri="{BB962C8B-B14F-4D97-AF65-F5344CB8AC3E}">
        <p14:creationId xmlns:p14="http://schemas.microsoft.com/office/powerpoint/2010/main" val="71965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correlation between Leadership Effectiveness (measured by the five ideal leader questions) and Business Performance (measured by the six elements of the Business Performance Index).</a:t>
            </a: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36</a:t>
            </a:fld>
            <a:endParaRPr lang="en-US" dirty="0"/>
          </a:p>
        </p:txBody>
      </p:sp>
    </p:spTree>
    <p:extLst>
      <p:ext uri="{BB962C8B-B14F-4D97-AF65-F5344CB8AC3E}">
        <p14:creationId xmlns:p14="http://schemas.microsoft.com/office/powerpoint/2010/main" val="3721793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37</a:t>
            </a:fld>
            <a:endParaRPr lang="en-US" dirty="0"/>
          </a:p>
        </p:txBody>
      </p:sp>
    </p:spTree>
    <p:extLst>
      <p:ext uri="{BB962C8B-B14F-4D97-AF65-F5344CB8AC3E}">
        <p14:creationId xmlns:p14="http://schemas.microsoft.com/office/powerpoint/2010/main" val="628236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sorting the data by just the Business Performance Index (here the top 10%) yielded this kind of highly Creative aggregate leadership profile (this is the rollup of the approximately 50 leaders in the top performing businesses.</a:t>
            </a:r>
          </a:p>
          <a:p>
            <a:endParaRPr lang="en-US" sz="1200" u="sng" dirty="0"/>
          </a:p>
          <a:p>
            <a:r>
              <a:rPr lang="en-US" sz="1200" u="sng" dirty="0"/>
              <a:t>Learning Objective 2</a:t>
            </a:r>
            <a:r>
              <a:rPr lang="en-US" sz="1200" dirty="0"/>
              <a:t>: for participants to understand that this makes the business case for </a:t>
            </a:r>
            <a:r>
              <a:rPr lang="en-US" sz="1200" i="1" dirty="0"/>
              <a:t>why pursue development with the LCP?</a:t>
            </a:r>
          </a:p>
          <a:p>
            <a:endParaRPr lang="en-US" sz="1200" i="1" dirty="0"/>
          </a:p>
          <a:p>
            <a:r>
              <a:rPr lang="en-US" sz="1200" u="sng" dirty="0"/>
              <a:t>Learning Objective 2</a:t>
            </a:r>
            <a:r>
              <a:rPr lang="en-US" sz="1200" dirty="0"/>
              <a:t>: for participants to understand that there may also be a halo effect bias in play. If the business is performing well our view of the effectiveness of the leaders can be positively influenced. </a:t>
            </a:r>
            <a:endParaRPr lang="en-US" sz="1200" i="1" dirty="0"/>
          </a:p>
          <a:p>
            <a:endParaRPr lang="en-US" sz="1200" i="1"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38</a:t>
            </a:fld>
            <a:endParaRPr lang="en-US" dirty="0"/>
          </a:p>
        </p:txBody>
      </p:sp>
    </p:spTree>
    <p:extLst>
      <p:ext uri="{BB962C8B-B14F-4D97-AF65-F5344CB8AC3E}">
        <p14:creationId xmlns:p14="http://schemas.microsoft.com/office/powerpoint/2010/main" val="740162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sorting the data by just the Business Performance Index (here the bottom 10%) yielded this kind of highly Reactive aggregate leadership profile (this is the rollup of the approximately 50 leaders in the worst performing businesses.</a:t>
            </a:r>
          </a:p>
          <a:p>
            <a:endParaRPr lang="en-US" sz="1200" u="sng" dirty="0"/>
          </a:p>
          <a:p>
            <a:r>
              <a:rPr lang="en-US" sz="1200" u="sng" dirty="0"/>
              <a:t>Learning Objective 2</a:t>
            </a:r>
            <a:r>
              <a:rPr lang="en-US" sz="1200" dirty="0"/>
              <a:t>: for participants to understand that this makes the business case for </a:t>
            </a:r>
            <a:r>
              <a:rPr lang="en-US" sz="1200" i="1" dirty="0"/>
              <a:t>why pursue development with the LCP?</a:t>
            </a:r>
          </a:p>
          <a:p>
            <a:endParaRPr lang="en-US" sz="1200" i="1" dirty="0"/>
          </a:p>
          <a:p>
            <a:r>
              <a:rPr lang="en-US" sz="1200" u="sng" dirty="0"/>
              <a:t>Learning Objective 2</a:t>
            </a:r>
            <a:r>
              <a:rPr lang="en-US" sz="1200" dirty="0"/>
              <a:t>: for participants to understand that there may also be a halo effect bias in play. If the business is performing poorly our view of the effectiveness of the leaders can be negatively influenced. </a:t>
            </a:r>
            <a:endParaRPr lang="en-US" sz="1200" i="1" dirty="0"/>
          </a:p>
          <a:p>
            <a:endParaRPr lang="en-US" dirty="0"/>
          </a:p>
          <a:p>
            <a:endParaRPr lang="en-US" dirty="0"/>
          </a:p>
          <a:p>
            <a:endParaRPr lang="en-US" dirty="0"/>
          </a:p>
          <a:p>
            <a:pPr marL="171450" indent="-171450">
              <a:buFont typeface="Arial" charset="0"/>
              <a:buChar char="•"/>
            </a:pPr>
            <a:endParaRPr lang="is-IS" baseline="0"/>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39</a:t>
            </a:fld>
            <a:endParaRPr lang="en-US" dirty="0"/>
          </a:p>
        </p:txBody>
      </p:sp>
    </p:spTree>
    <p:extLst>
      <p:ext uri="{BB962C8B-B14F-4D97-AF65-F5344CB8AC3E}">
        <p14:creationId xmlns:p14="http://schemas.microsoft.com/office/powerpoint/2010/main" val="108953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4</a:t>
            </a:fld>
            <a:endParaRPr lang="en-US" altLang="en-US">
              <a:cs typeface="Arial" pitchFamily="34" charset="0"/>
            </a:endParaRPr>
          </a:p>
        </p:txBody>
      </p:sp>
    </p:spTree>
    <p:extLst>
      <p:ext uri="{BB962C8B-B14F-4D97-AF65-F5344CB8AC3E}">
        <p14:creationId xmlns:p14="http://schemas.microsoft.com/office/powerpoint/2010/main" val="188416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this is the developmental journey many senior teams and organizations are hoping to take (particularly once they understand the correlation between the LCP and Business Results).</a:t>
            </a: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40</a:t>
            </a:fld>
            <a:endParaRPr lang="en-US" dirty="0"/>
          </a:p>
        </p:txBody>
      </p:sp>
    </p:spTree>
    <p:extLst>
      <p:ext uri="{BB962C8B-B14F-4D97-AF65-F5344CB8AC3E}">
        <p14:creationId xmlns:p14="http://schemas.microsoft.com/office/powerpoint/2010/main" val="1440265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the LCP gives us data about how a person’s leadership is experienced at a particular point in time in a particular environment with particular level of VUCA conditions. It is </a:t>
            </a:r>
            <a:r>
              <a:rPr lang="en-US" sz="1200" i="1" dirty="0"/>
              <a:t>person-in-context</a:t>
            </a:r>
            <a:r>
              <a:rPr lang="en-US" sz="1200" dirty="0"/>
              <a:t> data.</a:t>
            </a:r>
          </a:p>
          <a:p>
            <a:pPr defTabSz="914186">
              <a:defRPr/>
            </a:pPr>
            <a:endParaRPr lang="en-US" sz="1200" dirty="0"/>
          </a:p>
          <a:p>
            <a:pPr defTabSz="914186">
              <a:defRPr/>
            </a:pPr>
            <a:r>
              <a:rPr lang="en-US" sz="1200" u="sng" dirty="0"/>
              <a:t>Learning Objective 2</a:t>
            </a:r>
            <a:r>
              <a:rPr lang="en-US" sz="1200" dirty="0"/>
              <a:t>: for participants to understand this contextual reality is why we can’t compare one person’s LCP to another’s LCP in an apples-to-apples kind of fashion. The LCP is powerfully contextual. </a:t>
            </a:r>
          </a:p>
          <a:p>
            <a:pPr defTabSz="914186">
              <a:defRPr/>
            </a:pPr>
            <a:endParaRPr lang="en-US" sz="1200" dirty="0"/>
          </a:p>
          <a:p>
            <a:pPr defTabSz="914186">
              <a:defRPr/>
            </a:pPr>
            <a:r>
              <a:rPr lang="en-US" sz="1200" u="sng" dirty="0"/>
              <a:t>Learning Objective 3</a:t>
            </a:r>
            <a:r>
              <a:rPr lang="en-US" sz="1200" dirty="0"/>
              <a:t>: for participants to understand that the LCP debrief is a </a:t>
            </a:r>
            <a:r>
              <a:rPr lang="en-US" sz="1200" i="1" dirty="0"/>
              <a:t>developmental can opener, </a:t>
            </a:r>
            <a:r>
              <a:rPr lang="en-US" sz="1200" dirty="0"/>
              <a:t> it opens the door to a transformational conversation pointed at the gap between a person’s current </a:t>
            </a:r>
            <a:r>
              <a:rPr lang="en-US" sz="1200" i="1" dirty="0"/>
              <a:t>way of knowing the world</a:t>
            </a:r>
            <a:r>
              <a:rPr lang="en-US" sz="1200" dirty="0"/>
              <a:t> and their </a:t>
            </a:r>
            <a:r>
              <a:rPr lang="en-US" sz="1200" i="1" dirty="0"/>
              <a:t>contextual lived reality</a:t>
            </a:r>
            <a:r>
              <a:rPr lang="en-US" sz="1200" dirty="0"/>
              <a:t>. </a:t>
            </a:r>
            <a:endParaRPr lang="en-US" sz="12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294070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43</a:t>
            </a:fld>
            <a:endParaRPr lang="en-AU" dirty="0"/>
          </a:p>
        </p:txBody>
      </p:sp>
    </p:spTree>
    <p:extLst>
      <p:ext uri="{BB962C8B-B14F-4D97-AF65-F5344CB8AC3E}">
        <p14:creationId xmlns:p14="http://schemas.microsoft.com/office/powerpoint/2010/main" val="208078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44</a:t>
            </a:fld>
            <a:endParaRPr lang="en-AU" dirty="0"/>
          </a:p>
        </p:txBody>
      </p:sp>
    </p:spTree>
    <p:extLst>
      <p:ext uri="{BB962C8B-B14F-4D97-AF65-F5344CB8AC3E}">
        <p14:creationId xmlns:p14="http://schemas.microsoft.com/office/powerpoint/2010/main" val="57690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mural. Can use as a recap (on mural or slide here)  This is demonstrated very clearly through group learning on the mat.</a:t>
            </a:r>
          </a:p>
        </p:txBody>
      </p:sp>
      <p:sp>
        <p:nvSpPr>
          <p:cNvPr id="4" name="Slide Number Placeholder 3"/>
          <p:cNvSpPr>
            <a:spLocks noGrp="1"/>
          </p:cNvSpPr>
          <p:nvPr>
            <p:ph type="sldNum" sz="quarter" idx="5"/>
          </p:nvPr>
        </p:nvSpPr>
        <p:spPr/>
        <p:txBody>
          <a:bodyPr/>
          <a:lstStyle/>
          <a:p>
            <a:fld id="{E7E526F4-CC3E-4079-A83E-939CDFE0894D}" type="slidenum">
              <a:rPr lang="en-US" smtClean="0"/>
              <a:pPr/>
              <a:t>48</a:t>
            </a:fld>
            <a:endParaRPr lang="en-US" dirty="0"/>
          </a:p>
        </p:txBody>
      </p:sp>
    </p:spTree>
    <p:extLst>
      <p:ext uri="{BB962C8B-B14F-4D97-AF65-F5344CB8AC3E}">
        <p14:creationId xmlns:p14="http://schemas.microsoft.com/office/powerpoint/2010/main" val="3179617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have a visual model of the LCP that is holistic and normalizing—</a:t>
            </a:r>
            <a:r>
              <a:rPr lang="en-US" i="1" dirty="0"/>
              <a:t>we all have roots in the Reactive, here lies the origins of our gifts. </a:t>
            </a:r>
            <a:r>
              <a:rPr lang="en-US" dirty="0"/>
              <a:t>Our developmental task is to grow something on top of those roots—</a:t>
            </a:r>
            <a:r>
              <a:rPr lang="en-US" i="1" dirty="0"/>
              <a:t>to have the gifts flower in a way that serves the world.</a:t>
            </a:r>
            <a:endParaRPr lang="en-US" dirty="0"/>
          </a:p>
          <a:p>
            <a:endParaRPr lang="en-US" u="sng"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49</a:t>
            </a:fld>
            <a:endParaRPr lang="en-US" dirty="0"/>
          </a:p>
        </p:txBody>
      </p:sp>
    </p:spTree>
    <p:extLst>
      <p:ext uri="{BB962C8B-B14F-4D97-AF65-F5344CB8AC3E}">
        <p14:creationId xmlns:p14="http://schemas.microsoft.com/office/powerpoint/2010/main" val="29898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our identity can be deeply rooted in the Reactive—it can be our primary experience of our self or an aspect of identity that we experience quite frequently .</a:t>
            </a:r>
          </a:p>
          <a:p>
            <a:endParaRPr lang="en-US" u="sng" dirty="0"/>
          </a:p>
          <a:p>
            <a:r>
              <a:rPr lang="en-US" u="sng" dirty="0"/>
              <a:t>Learning Objective 2</a:t>
            </a:r>
            <a:r>
              <a:rPr lang="en-US" dirty="0"/>
              <a:t>: for participants to understand that being able to see our Identity Hook, take perspective on it (versus just being hooked by it) is a specific example of </a:t>
            </a:r>
            <a:r>
              <a:rPr lang="en-US" i="1" dirty="0"/>
              <a:t>witnessing the self in action</a:t>
            </a:r>
            <a:r>
              <a:rPr lang="en-US" dirty="0"/>
              <a:t> and another example of a healthy subject/object differentiation.</a:t>
            </a:r>
          </a:p>
        </p:txBody>
      </p:sp>
      <p:sp>
        <p:nvSpPr>
          <p:cNvPr id="4" name="Slide Number Placeholder 3"/>
          <p:cNvSpPr>
            <a:spLocks noGrp="1"/>
          </p:cNvSpPr>
          <p:nvPr>
            <p:ph type="sldNum" sz="quarter" idx="5"/>
          </p:nvPr>
        </p:nvSpPr>
        <p:spPr/>
        <p:txBody>
          <a:bodyPr/>
          <a:lstStyle/>
          <a:p>
            <a:fld id="{E7E526F4-CC3E-4079-A83E-939CDFE0894D}" type="slidenum">
              <a:rPr lang="en-US" smtClean="0"/>
              <a:pPr/>
              <a:t>50</a:t>
            </a:fld>
            <a:endParaRPr lang="en-US" dirty="0"/>
          </a:p>
        </p:txBody>
      </p:sp>
    </p:spTree>
    <p:extLst>
      <p:ext uri="{BB962C8B-B14F-4D97-AF65-F5344CB8AC3E}">
        <p14:creationId xmlns:p14="http://schemas.microsoft.com/office/powerpoint/2010/main" val="1911371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54</a:t>
            </a:fld>
            <a:endParaRPr lang="en-US"/>
          </a:p>
        </p:txBody>
      </p:sp>
    </p:spTree>
    <p:extLst>
      <p:ext uri="{BB962C8B-B14F-4D97-AF65-F5344CB8AC3E}">
        <p14:creationId xmlns:p14="http://schemas.microsoft.com/office/powerpoint/2010/main" val="5238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two structures of mind (metaphorically, the two operating systems) that generate very different experiences of life and leadership. </a:t>
            </a:r>
          </a:p>
          <a:p>
            <a:endParaRPr lang="en-US" sz="1200" u="sng" dirty="0"/>
          </a:p>
          <a:p>
            <a:pPr lvl="0"/>
            <a:r>
              <a:rPr lang="en-US" sz="1200" u="sng" dirty="0"/>
              <a:t>Learning Objective </a:t>
            </a:r>
            <a:r>
              <a:rPr lang="en-US" sz="1200" dirty="0"/>
              <a:t>2: for participants to see th</a:t>
            </a:r>
            <a:r>
              <a:rPr lang="en-US" dirty="0"/>
              <a:t>e pattern of reaction is what they just got a glimpse of in the Gravity Stick exercise (their particular </a:t>
            </a:r>
            <a:r>
              <a:rPr lang="en-US" sz="1200" dirty="0"/>
              <a:t>physical, emotional, cognitive, behavioral, and narrative routine).</a:t>
            </a:r>
          </a:p>
          <a:p>
            <a:pPr lvl="0"/>
            <a:endParaRPr lang="en-US" dirty="0"/>
          </a:p>
          <a:p>
            <a:r>
              <a:rPr lang="en-US" u="sng" dirty="0"/>
              <a:t>Learning Objective 3</a:t>
            </a:r>
            <a:r>
              <a:rPr lang="en-US" dirty="0"/>
              <a:t>: for participants to understand that the core function of the Reactive iOS is to contain anxiety and the core function of the Creative iOS is to unleash potential.</a:t>
            </a:r>
          </a:p>
          <a:p>
            <a:pPr lvl="0"/>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a:t>
            </a:fld>
            <a:endParaRPr lang="en-US" dirty="0"/>
          </a:p>
        </p:txBody>
      </p:sp>
    </p:spTree>
    <p:extLst>
      <p:ext uri="{BB962C8B-B14F-4D97-AF65-F5344CB8AC3E}">
        <p14:creationId xmlns:p14="http://schemas.microsoft.com/office/powerpoint/2010/main" val="387142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First, You can measure </a:t>
            </a:r>
            <a:r>
              <a:rPr lang="en-US" sz="1200" b="1" kern="1200" dirty="0">
                <a:solidFill>
                  <a:schemeClr val="tx1"/>
                </a:solidFill>
                <a:effectLst/>
                <a:latin typeface="+mn-lt"/>
                <a:ea typeface="+mn-ea"/>
                <a:cs typeface="+mn-cs"/>
              </a:rPr>
              <a:t>Competencies</a:t>
            </a:r>
            <a:r>
              <a:rPr lang="en-US" sz="1200" kern="1200" dirty="0">
                <a:solidFill>
                  <a:schemeClr val="tx1"/>
                </a:solidFill>
                <a:effectLst/>
                <a:latin typeface="+mn-lt"/>
                <a:ea typeface="+mn-ea"/>
                <a:cs typeface="+mn-cs"/>
              </a:rPr>
              <a:t>—this is the most common choice for organizations. </a:t>
            </a:r>
          </a:p>
          <a:p>
            <a:r>
              <a:rPr lang="en-US" sz="1200" kern="1200" dirty="0">
                <a:solidFill>
                  <a:schemeClr val="tx1"/>
                </a:solidFill>
                <a:effectLst/>
                <a:latin typeface="+mn-lt"/>
                <a:ea typeface="+mn-ea"/>
                <a:cs typeface="+mn-cs"/>
              </a:rPr>
              <a:t>Competencies tell you what is going on with key behaviors that impact your ability to achieve results. An example of a competency might be Strategic Focus or Collaboration. A competency describes a positive leadership behavior, but does not answer the question ‘”What it going on under the surface that supports or inhibits these key behaviors”? Examples of competency assessments include Benchmarks, </a:t>
            </a:r>
            <a:r>
              <a:rPr lang="en-US" sz="1200" kern="1200" dirty="0" err="1">
                <a:solidFill>
                  <a:schemeClr val="tx1"/>
                </a:solidFill>
                <a:effectLst/>
                <a:latin typeface="+mn-lt"/>
                <a:ea typeface="+mn-ea"/>
                <a:cs typeface="+mn-cs"/>
              </a:rPr>
              <a:t>PDI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Lominger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next choice for assessments measure what’s going on under the surface. These are </a:t>
            </a:r>
            <a:r>
              <a:rPr lang="en-US" sz="1200" b="1" kern="1200" dirty="0">
                <a:solidFill>
                  <a:schemeClr val="tx1"/>
                </a:solidFill>
                <a:effectLst/>
                <a:latin typeface="+mn-lt"/>
                <a:ea typeface="+mn-ea"/>
                <a:cs typeface="+mn-cs"/>
              </a:rPr>
              <a:t>self-awareness</a:t>
            </a:r>
            <a:r>
              <a:rPr lang="en-US" sz="1200" kern="1200" dirty="0">
                <a:solidFill>
                  <a:schemeClr val="tx1"/>
                </a:solidFill>
                <a:effectLst/>
                <a:latin typeface="+mn-lt"/>
                <a:ea typeface="+mn-ea"/>
                <a:cs typeface="+mn-cs"/>
              </a:rPr>
              <a:t> tools that measure the internal motivations that drive behavior. These tools are very useful if they help managers get insight into why they are behaving in certain ways.  However, these tools seldom show any direct connection to competencies or measures of effectiveness in leadership. Tools in this category include Hogan, </a:t>
            </a:r>
            <a:r>
              <a:rPr lang="en-US" sz="1200" kern="1200" dirty="0" err="1">
                <a:solidFill>
                  <a:schemeClr val="tx1"/>
                </a:solidFill>
                <a:effectLst/>
                <a:latin typeface="+mn-lt"/>
                <a:ea typeface="+mn-ea"/>
                <a:cs typeface="+mn-cs"/>
              </a:rPr>
              <a:t>FIRO</a:t>
            </a:r>
            <a:r>
              <a:rPr lang="en-US" sz="1200" kern="1200" dirty="0">
                <a:solidFill>
                  <a:schemeClr val="tx1"/>
                </a:solidFill>
                <a:effectLst/>
                <a:latin typeface="+mn-lt"/>
                <a:ea typeface="+mn-ea"/>
                <a:cs typeface="+mn-cs"/>
              </a:rPr>
              <a:t>-B, and Emotional Intelligence.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finally, in the third category you have Tools that measure </a:t>
            </a:r>
            <a:r>
              <a:rPr lang="en-US" sz="1200" b="1" kern="1200" dirty="0">
                <a:solidFill>
                  <a:schemeClr val="tx1"/>
                </a:solidFill>
                <a:effectLst/>
                <a:latin typeface="+mn-lt"/>
                <a:ea typeface="+mn-ea"/>
                <a:cs typeface="+mn-cs"/>
              </a:rPr>
              <a:t>Style and Personality</a:t>
            </a:r>
            <a:r>
              <a:rPr lang="en-US" sz="1200" kern="1200" dirty="0">
                <a:solidFill>
                  <a:schemeClr val="tx1"/>
                </a:solidFill>
                <a:effectLst/>
                <a:latin typeface="+mn-lt"/>
                <a:ea typeface="+mn-ea"/>
                <a:cs typeface="+mn-cs"/>
              </a:rPr>
              <a:t>. These tools are mostly used to help managers and teams understand their differences, but these tools fail to clarify how Style and Personality impacts competencies or business results. Tools in this category include Meyers Briggs or Disc.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any of these tools, used separately, you are getting, at best, a third of the whole picture.  If you are serious about leadership development—you need to help managers get the whole story. Otherwise, It’s like trying to see with one eye closed…. </a:t>
            </a: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With the </a:t>
            </a:r>
            <a:r>
              <a:rPr lang="en-US" sz="1200" kern="1200" dirty="0" err="1">
                <a:solidFill>
                  <a:schemeClr val="tx1"/>
                </a:solidFill>
                <a:effectLst/>
                <a:latin typeface="+mn-lt"/>
                <a:ea typeface="+mn-ea"/>
                <a:cs typeface="+mn-cs"/>
              </a:rPr>
              <a:t>LCP</a:t>
            </a:r>
            <a:r>
              <a:rPr lang="en-US" sz="1200" kern="1200" dirty="0">
                <a:solidFill>
                  <a:schemeClr val="tx1"/>
                </a:solidFill>
                <a:effectLst/>
                <a:latin typeface="+mn-lt"/>
                <a:ea typeface="+mn-ea"/>
                <a:cs typeface="+mn-cs"/>
              </a:rPr>
              <a:t> you get the </a:t>
            </a:r>
            <a:r>
              <a:rPr lang="en-US" sz="1200" u="sng" kern="1200" dirty="0">
                <a:solidFill>
                  <a:schemeClr val="tx1"/>
                </a:solidFill>
                <a:effectLst/>
                <a:latin typeface="+mn-lt"/>
                <a:ea typeface="+mn-ea"/>
                <a:cs typeface="+mn-cs"/>
              </a:rPr>
              <a:t>full picture </a:t>
            </a:r>
            <a:r>
              <a:rPr lang="en-US" sz="1200" kern="1200" dirty="0">
                <a:solidFill>
                  <a:schemeClr val="tx1"/>
                </a:solidFill>
                <a:effectLst/>
                <a:latin typeface="+mn-lt"/>
                <a:ea typeface="+mn-ea"/>
                <a:cs typeface="+mn-cs"/>
              </a:rPr>
              <a:t>of your leadership – 3 assessments in one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6</a:t>
            </a:fld>
            <a:endParaRPr lang="en-US"/>
          </a:p>
        </p:txBody>
      </p:sp>
    </p:spTree>
    <p:extLst>
      <p:ext uri="{BB962C8B-B14F-4D97-AF65-F5344CB8AC3E}">
        <p14:creationId xmlns:p14="http://schemas.microsoft.com/office/powerpoint/2010/main" val="395872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7</a:t>
            </a:fld>
            <a:endParaRPr lang="en-US"/>
          </a:p>
        </p:txBody>
      </p:sp>
    </p:spTree>
    <p:extLst>
      <p:ext uri="{BB962C8B-B14F-4D97-AF65-F5344CB8AC3E}">
        <p14:creationId xmlns:p14="http://schemas.microsoft.com/office/powerpoint/2010/main" val="118593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3155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3923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17</a:t>
            </a:fld>
            <a:endParaRPr lang="en-US" dirty="0"/>
          </a:p>
        </p:txBody>
      </p:sp>
    </p:spTree>
    <p:extLst>
      <p:ext uri="{BB962C8B-B14F-4D97-AF65-F5344CB8AC3E}">
        <p14:creationId xmlns:p14="http://schemas.microsoft.com/office/powerpoint/2010/main" val="67666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5.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7.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5">
            <a:extLst>
              <a:ext uri="{FF2B5EF4-FFF2-40B4-BE49-F238E27FC236}">
                <a16:creationId xmlns:a16="http://schemas.microsoft.com/office/drawing/2014/main" id="{ED37FF6D-F305-EC44-B576-7621E23039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0349"/>
          <a:stretch/>
        </p:blipFill>
        <p:spPr>
          <a:xfrm>
            <a:off x="6989120" y="161891"/>
            <a:ext cx="5202880" cy="6534218"/>
          </a:xfrm>
          <a:prstGeom prst="rect">
            <a:avLst/>
          </a:prstGeom>
        </p:spPr>
      </p:pic>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2750489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2748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5471641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65019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93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926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41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863944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01308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53937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179608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4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6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13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5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55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42124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934159"/>
      </p:ext>
    </p:extLst>
  </p:cSld>
  <p:clrMap bg1="lt1" tx1="dk1" bg2="lt2" tx2="dk2" accent1="accent1" accent2="accent2" accent3="accent3" accent4="accent4" accent5="accent5" accent6="accent6" hlink="hlink" folHlink="folHlink"/>
  <p:sldLayoutIdLst>
    <p:sldLayoutId id="2147483722" r:id="rId1"/>
    <p:sldLayoutId id="2147483706" r:id="rId2"/>
    <p:sldLayoutId id="2147483707" r:id="rId3"/>
    <p:sldLayoutId id="2147483746" r:id="rId4"/>
    <p:sldLayoutId id="2147483747" r:id="rId5"/>
    <p:sldLayoutId id="2147483752" r:id="rId6"/>
    <p:sldLayoutId id="2147483748" r:id="rId7"/>
    <p:sldLayoutId id="2147483718" r:id="rId8"/>
    <p:sldLayoutId id="2147483711" r:id="rId9"/>
    <p:sldLayoutId id="2147483712" r:id="rId10"/>
    <p:sldLayoutId id="2147483720" r:id="rId11"/>
    <p:sldLayoutId id="2147483751" r:id="rId12"/>
    <p:sldLayoutId id="2147483737" r:id="rId13"/>
    <p:sldLayoutId id="2147483738" r:id="rId14"/>
    <p:sldLayoutId id="2147483745" r:id="rId15"/>
    <p:sldLayoutId id="2147483739" r:id="rId16"/>
    <p:sldLayoutId id="2147483740" r:id="rId17"/>
    <p:sldLayoutId id="2147483750" r:id="rId18"/>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7.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23.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3.xml"/><Relationship Id="rId16" Type="http://schemas.openxmlformats.org/officeDocument/2006/relationships/image" Target="../media/image4.svg"/><Relationship Id="rId1" Type="http://schemas.openxmlformats.org/officeDocument/2006/relationships/slideLayout" Target="../slideLayouts/slideLayout9.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3.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23.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chart" Target="../charts/chart1.xml"/><Relationship Id="rId2" Type="http://schemas.openxmlformats.org/officeDocument/2006/relationships/notesSlide" Target="../notesSlides/notesSlide14.xml"/><Relationship Id="rId16" Type="http://schemas.openxmlformats.org/officeDocument/2006/relationships/image" Target="../media/image4.svg"/><Relationship Id="rId1" Type="http://schemas.openxmlformats.org/officeDocument/2006/relationships/slideLayout" Target="../slideLayouts/slideLayout9.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3.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73.sv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75.sv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8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98.svg"/></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08.sv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10.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10.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15.emf"/><Relationship Id="rId4" Type="http://schemas.openxmlformats.org/officeDocument/2006/relationships/image" Target="../media/image114.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5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0.svg"/></Relationships>
</file>

<file path=ppt/slides/_rels/slide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0.svg"/></Relationships>
</file>

<file path=ppt/slides/_rels/slide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xml"/><Relationship Id="rId5" Type="http://schemas.openxmlformats.org/officeDocument/2006/relationships/image" Target="../media/image122.jpg"/><Relationship Id="rId4" Type="http://schemas.openxmlformats.org/officeDocument/2006/relationships/image" Target="../media/image121.jp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a:t>Evolving the Conscious Practice of Leadership</a:t>
            </a:r>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9736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845C241-D2A2-5343-923D-BDCC113FB1F7}"/>
              </a:ext>
            </a:extLst>
          </p:cNvPr>
          <p:cNvPicPr>
            <a:picLocks noChangeAspect="1"/>
          </p:cNvPicPr>
          <p:nvPr/>
        </p:nvPicPr>
        <p:blipFill>
          <a:blip r:embed="rId3">
            <a:duotone>
              <a:schemeClr val="accent1">
                <a:shade val="45000"/>
                <a:satMod val="135000"/>
              </a:schemeClr>
              <a:prstClr val="white"/>
            </a:duotone>
          </a:blip>
          <a:stretch>
            <a:fillRect/>
          </a:stretch>
        </p:blipFill>
        <p:spPr>
          <a:xfrm>
            <a:off x="9041258" y="3263170"/>
            <a:ext cx="2561689" cy="2283770"/>
          </a:xfrm>
          <a:prstGeom prst="rect">
            <a:avLst/>
          </a:prstGeom>
        </p:spPr>
      </p:pic>
      <p:pic>
        <p:nvPicPr>
          <p:cNvPr id="6" name="Picture 5" descr="Shape&#10;&#10;Description automatically generated">
            <a:extLst>
              <a:ext uri="{FF2B5EF4-FFF2-40B4-BE49-F238E27FC236}">
                <a16:creationId xmlns:a16="http://schemas.microsoft.com/office/drawing/2014/main" id="{202DD054-ACA2-214C-A96C-03EFD20D8DDB}"/>
              </a:ext>
            </a:extLst>
          </p:cNvPr>
          <p:cNvPicPr>
            <a:picLocks noChangeAspect="1"/>
          </p:cNvPicPr>
          <p:nvPr/>
        </p:nvPicPr>
        <p:blipFill>
          <a:blip r:embed="rId4">
            <a:duotone>
              <a:schemeClr val="accent1">
                <a:shade val="45000"/>
                <a:satMod val="135000"/>
              </a:schemeClr>
              <a:prstClr val="white"/>
            </a:duotone>
          </a:blip>
          <a:stretch>
            <a:fillRect/>
          </a:stretch>
        </p:blipFill>
        <p:spPr>
          <a:xfrm>
            <a:off x="7629484" y="3379997"/>
            <a:ext cx="2665222" cy="2531352"/>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0718CB4-92B5-6C43-B633-83DE5F93D2DA}"/>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6321243" y="3263170"/>
            <a:ext cx="2561689" cy="2283770"/>
          </a:xfrm>
          <a:prstGeom prst="rect">
            <a:avLst/>
          </a:prstGeom>
        </p:spPr>
      </p:pic>
      <p:pic>
        <p:nvPicPr>
          <p:cNvPr id="18" name="Graphic 17">
            <a:extLst>
              <a:ext uri="{FF2B5EF4-FFF2-40B4-BE49-F238E27FC236}">
                <a16:creationId xmlns:a16="http://schemas.microsoft.com/office/drawing/2014/main" id="{0EA39D33-AC99-6147-92C6-9E0BE81418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5845" y="246380"/>
            <a:ext cx="6032500" cy="6045200"/>
          </a:xfrm>
          <a:prstGeom prst="rect">
            <a:avLst/>
          </a:prstGeom>
        </p:spPr>
      </p:pic>
      <p:sp>
        <p:nvSpPr>
          <p:cNvPr id="5" name="Title 4"/>
          <p:cNvSpPr>
            <a:spLocks noGrp="1"/>
          </p:cNvSpPr>
          <p:nvPr>
            <p:ph type="title"/>
          </p:nvPr>
        </p:nvSpPr>
        <p:spPr/>
        <p:txBody>
          <a:bodyPr/>
          <a:lstStyle/>
          <a:p>
            <a:pPr algn="l"/>
            <a:r>
              <a:rPr lang="en-US" dirty="0"/>
              <a:t>Reactive Styles </a:t>
            </a:r>
          </a:p>
        </p:txBody>
      </p:sp>
      <p:sp>
        <p:nvSpPr>
          <p:cNvPr id="14" name="TextBox 13">
            <a:extLst>
              <a:ext uri="{FF2B5EF4-FFF2-40B4-BE49-F238E27FC236}">
                <a16:creationId xmlns:a16="http://schemas.microsoft.com/office/drawing/2014/main" id="{29B26B33-0A8E-6043-9D12-0A3A594CFAA1}"/>
              </a:ext>
            </a:extLst>
          </p:cNvPr>
          <p:cNvSpPr txBox="1"/>
          <p:nvPr/>
        </p:nvSpPr>
        <p:spPr>
          <a:xfrm>
            <a:off x="2124391" y="1548318"/>
            <a:ext cx="2760662" cy="1015546"/>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Conservative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Pleasing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Passive</a:t>
            </a:r>
          </a:p>
        </p:txBody>
      </p:sp>
      <p:sp>
        <p:nvSpPr>
          <p:cNvPr id="15" name="TextBox 14">
            <a:extLst>
              <a:ext uri="{FF2B5EF4-FFF2-40B4-BE49-F238E27FC236}">
                <a16:creationId xmlns:a16="http://schemas.microsoft.com/office/drawing/2014/main" id="{D41A9146-8D26-3140-8CB2-B99A2E78EEB9}"/>
              </a:ext>
            </a:extLst>
          </p:cNvPr>
          <p:cNvSpPr txBox="1"/>
          <p:nvPr/>
        </p:nvSpPr>
        <p:spPr>
          <a:xfrm>
            <a:off x="2124391" y="3167188"/>
            <a:ext cx="1801812" cy="784713"/>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Distance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Critical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Arrogance</a:t>
            </a:r>
          </a:p>
        </p:txBody>
      </p:sp>
      <p:sp>
        <p:nvSpPr>
          <p:cNvPr id="16" name="TextBox 15">
            <a:extLst>
              <a:ext uri="{FF2B5EF4-FFF2-40B4-BE49-F238E27FC236}">
                <a16:creationId xmlns:a16="http://schemas.microsoft.com/office/drawing/2014/main" id="{CB0557EB-CC77-614A-8553-23A27C5D3247}"/>
              </a:ext>
            </a:extLst>
          </p:cNvPr>
          <p:cNvSpPr txBox="1"/>
          <p:nvPr/>
        </p:nvSpPr>
        <p:spPr>
          <a:xfrm>
            <a:off x="2124401" y="4591428"/>
            <a:ext cx="2273846" cy="1015546"/>
          </a:xfrm>
          <a:prstGeom prst="rect">
            <a:avLst/>
          </a:prstGeom>
          <a:noFill/>
        </p:spPr>
        <p:txBody>
          <a:bodyPr wrap="squar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Autocratic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Ambition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Driven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Perfect</a:t>
            </a:r>
          </a:p>
        </p:txBody>
      </p:sp>
      <p:sp>
        <p:nvSpPr>
          <p:cNvPr id="19" name="TextBox 18">
            <a:extLst>
              <a:ext uri="{FF2B5EF4-FFF2-40B4-BE49-F238E27FC236}">
                <a16:creationId xmlns:a16="http://schemas.microsoft.com/office/drawing/2014/main" id="{B2C28937-4E88-044A-88D7-D2B8F7B07178}"/>
              </a:ext>
            </a:extLst>
          </p:cNvPr>
          <p:cNvSpPr txBox="1"/>
          <p:nvPr/>
        </p:nvSpPr>
        <p:spPr>
          <a:xfrm>
            <a:off x="1790459" y="1214479"/>
            <a:ext cx="1474845"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tx2"/>
                </a:solidFill>
                <a:effectLst/>
                <a:uLnTx/>
                <a:uFillTx/>
                <a:latin typeface="Helvetica" pitchFamily="2" charset="0"/>
                <a:ea typeface="+mn-ea"/>
                <a:cs typeface="Arial" pitchFamily="34" charset="0"/>
              </a:rPr>
              <a:t>Complying</a:t>
            </a:r>
          </a:p>
        </p:txBody>
      </p:sp>
      <p:sp>
        <p:nvSpPr>
          <p:cNvPr id="20" name="TextBox 19">
            <a:extLst>
              <a:ext uri="{FF2B5EF4-FFF2-40B4-BE49-F238E27FC236}">
                <a16:creationId xmlns:a16="http://schemas.microsoft.com/office/drawing/2014/main" id="{E15507CA-A5A1-A04A-9907-E9BA71A7A124}"/>
              </a:ext>
            </a:extLst>
          </p:cNvPr>
          <p:cNvSpPr txBox="1"/>
          <p:nvPr/>
        </p:nvSpPr>
        <p:spPr>
          <a:xfrm>
            <a:off x="1790461" y="2852279"/>
            <a:ext cx="1455609"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tx2"/>
                </a:solidFill>
                <a:effectLst/>
                <a:uLnTx/>
                <a:uFillTx/>
                <a:latin typeface="Helvetica" pitchFamily="2" charset="0"/>
                <a:ea typeface="+mn-ea"/>
                <a:cs typeface="Arial" pitchFamily="34" charset="0"/>
              </a:rPr>
              <a:t>Protecting</a:t>
            </a:r>
          </a:p>
        </p:txBody>
      </p:sp>
      <p:sp>
        <p:nvSpPr>
          <p:cNvPr id="21" name="TextBox 20">
            <a:extLst>
              <a:ext uri="{FF2B5EF4-FFF2-40B4-BE49-F238E27FC236}">
                <a16:creationId xmlns:a16="http://schemas.microsoft.com/office/drawing/2014/main" id="{59E263BF-A85B-1146-B4E5-5D92C000920E}"/>
              </a:ext>
            </a:extLst>
          </p:cNvPr>
          <p:cNvSpPr txBox="1"/>
          <p:nvPr/>
        </p:nvSpPr>
        <p:spPr>
          <a:xfrm>
            <a:off x="1790458" y="4273354"/>
            <a:ext cx="1561408"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tx2"/>
                </a:solidFill>
                <a:effectLst/>
                <a:uLnTx/>
                <a:uFillTx/>
                <a:latin typeface="Helvetica" pitchFamily="2" charset="0"/>
                <a:ea typeface="+mn-ea"/>
                <a:cs typeface="Arial" pitchFamily="34" charset="0"/>
              </a:rPr>
              <a:t>Controlling</a:t>
            </a:r>
          </a:p>
        </p:txBody>
      </p:sp>
      <p:pic>
        <p:nvPicPr>
          <p:cNvPr id="22" name="Graphic 21">
            <a:extLst>
              <a:ext uri="{FF2B5EF4-FFF2-40B4-BE49-F238E27FC236}">
                <a16:creationId xmlns:a16="http://schemas.microsoft.com/office/drawing/2014/main" id="{5486BB4A-B5DA-CD44-9BCE-6B18197501AF}"/>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42924" y="3263170"/>
            <a:ext cx="5239512" cy="2633472"/>
          </a:xfrm>
          <a:prstGeom prst="rect">
            <a:avLst/>
          </a:prstGeom>
        </p:spPr>
      </p:pic>
      <p:sp>
        <p:nvSpPr>
          <p:cNvPr id="7" name="Footer Placeholder 6">
            <a:extLst>
              <a:ext uri="{FF2B5EF4-FFF2-40B4-BE49-F238E27FC236}">
                <a16:creationId xmlns:a16="http://schemas.microsoft.com/office/drawing/2014/main" id="{0689B43B-B4D1-31EF-5F24-3FC4CE15E1F3}"/>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D87C2F7D-1DA1-62CF-0190-02A4F34B537D}"/>
              </a:ext>
            </a:extLst>
          </p:cNvPr>
          <p:cNvSpPr>
            <a:spLocks noGrp="1"/>
          </p:cNvSpPr>
          <p:nvPr>
            <p:ph type="sldNum" sz="quarter" idx="11"/>
          </p:nvPr>
        </p:nvSpPr>
        <p:spPr/>
        <p:txBody>
          <a:bodyPr/>
          <a:lstStyle/>
          <a:p>
            <a:fld id="{4E547FC5-224D-4B2B-AB96-D4331BB3CBEC}" type="slidenum">
              <a:rPr lang="en-US" smtClean="0"/>
              <a:pPr/>
              <a:t>10</a:t>
            </a:fld>
            <a:endParaRPr lang="en-US" dirty="0"/>
          </a:p>
        </p:txBody>
      </p:sp>
    </p:spTree>
    <p:extLst>
      <p:ext uri="{BB962C8B-B14F-4D97-AF65-F5344CB8AC3E}">
        <p14:creationId xmlns:p14="http://schemas.microsoft.com/office/powerpoint/2010/main" val="4760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700"/>
                                        <p:tgtEl>
                                          <p:spTgt spid="22"/>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dirty="0">
                <a:latin typeface="Helvetica"/>
              </a:rPr>
              <a:t>Relationship &amp; Task</a:t>
            </a:r>
            <a:endParaRPr lang="en-US" dirty="0"/>
          </a:p>
        </p:txBody>
      </p:sp>
      <p:pic>
        <p:nvPicPr>
          <p:cNvPr id="13" name="Picture 9">
            <a:extLst>
              <a:ext uri="{FF2B5EF4-FFF2-40B4-BE49-F238E27FC236}">
                <a16:creationId xmlns:a16="http://schemas.microsoft.com/office/drawing/2014/main" id="{D06834A1-E97F-5495-0431-D5AF4502D3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7" name="Freeform 6">
            <a:extLst>
              <a:ext uri="{FF2B5EF4-FFF2-40B4-BE49-F238E27FC236}">
                <a16:creationId xmlns:a16="http://schemas.microsoft.com/office/drawing/2014/main" id="{5C348B17-0DDF-24D5-061D-B940D218FDF8}"/>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B86E1A4-B252-FA9C-45E2-E9A30CAE5A27}"/>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8AC52B5F-B7F9-074F-9F2D-91A533BE5F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459058" y="1258305"/>
            <a:ext cx="2624328" cy="4022921"/>
          </a:xfrm>
          <a:prstGeom prst="rect">
            <a:avLst/>
          </a:prstGeom>
        </p:spPr>
      </p:pic>
      <p:pic>
        <p:nvPicPr>
          <p:cNvPr id="10" name="Graphic 9">
            <a:extLst>
              <a:ext uri="{FF2B5EF4-FFF2-40B4-BE49-F238E27FC236}">
                <a16:creationId xmlns:a16="http://schemas.microsoft.com/office/drawing/2014/main" id="{CABB6124-282D-4C46-ABB5-17B0015B83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066024" y="1258305"/>
            <a:ext cx="2561749" cy="4023360"/>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148140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12" name="Freeform 11">
            <a:extLst>
              <a:ext uri="{FF2B5EF4-FFF2-40B4-BE49-F238E27FC236}">
                <a16:creationId xmlns:a16="http://schemas.microsoft.com/office/drawing/2014/main" id="{FDA324F9-3179-9535-9C16-3C20EE43669C}"/>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A697992-8163-E150-603F-986ACED57C91}"/>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dirty="0">
                <a:latin typeface="Helvetica"/>
              </a:rPr>
              <a:t>Four </a:t>
            </a:r>
            <a:br>
              <a:rPr lang="en-US" dirty="0">
                <a:latin typeface="Helvetica"/>
              </a:rPr>
            </a:br>
            <a:r>
              <a:rPr lang="en-US" dirty="0">
                <a:latin typeface="Helvetica"/>
              </a:rPr>
              <a:t>Quadrants</a:t>
            </a:r>
            <a:endParaRPr lang="en-US" dirty="0"/>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9" name="Graphic 8">
            <a:extLst>
              <a:ext uri="{FF2B5EF4-FFF2-40B4-BE49-F238E27FC236}">
                <a16:creationId xmlns:a16="http://schemas.microsoft.com/office/drawing/2014/main" id="{0746B64A-6308-5F64-A442-73D9F3178D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8232" y="641205"/>
            <a:ext cx="4428300" cy="5182054"/>
          </a:xfrm>
          <a:prstGeom prst="rect">
            <a:avLst/>
          </a:prstGeom>
        </p:spPr>
      </p:pic>
    </p:spTree>
    <p:extLst>
      <p:ext uri="{BB962C8B-B14F-4D97-AF65-F5344CB8AC3E}">
        <p14:creationId xmlns:p14="http://schemas.microsoft.com/office/powerpoint/2010/main" val="33845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05873" y="284706"/>
            <a:ext cx="5980254" cy="5992844"/>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rot="10800000">
            <a:off x="3279495" y="3269956"/>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3735134"/>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5 Inner Circle</a:t>
            </a:r>
          </a:p>
          <a:p>
            <a:pPr algn="ctr">
              <a:lnSpc>
                <a:spcPct val="120000"/>
              </a:lnSpc>
            </a:pPr>
            <a:r>
              <a:rPr lang="en-US" sz="2000" b="1" dirty="0">
                <a:solidFill>
                  <a:schemeClr val="bg1"/>
                </a:solidFill>
                <a:latin typeface="Helvetica" pitchFamily="2" charset="0"/>
                <a:cs typeface="Corbel"/>
              </a:rPr>
              <a:t>Core Leadership Dimensions</a:t>
            </a: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4631631"/>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18 Outer Circle</a:t>
            </a:r>
          </a:p>
          <a:p>
            <a:pPr algn="ctr">
              <a:lnSpc>
                <a:spcPct val="120000"/>
              </a:lnSpc>
            </a:pPr>
            <a:r>
              <a:rPr lang="en-US" sz="2000" b="1" dirty="0">
                <a:solidFill>
                  <a:schemeClr val="bg1"/>
                </a:solidFill>
                <a:latin typeface="Helvetica" pitchFamily="2" charset="0"/>
                <a:cs typeface="Corbel"/>
              </a:rPr>
              <a:t>Creative Competencies</a:t>
            </a:r>
          </a:p>
        </p:txBody>
      </p:sp>
    </p:spTree>
    <p:extLst>
      <p:ext uri="{BB962C8B-B14F-4D97-AF65-F5344CB8AC3E}">
        <p14:creationId xmlns:p14="http://schemas.microsoft.com/office/powerpoint/2010/main" val="20827637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435"/>
          <a:stretch/>
        </p:blipFill>
        <p:spPr>
          <a:xfrm>
            <a:off x="744638" y="511229"/>
            <a:ext cx="10702724" cy="5745015"/>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24791770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05873" y="284706"/>
            <a:ext cx="5980254" cy="5992844"/>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a:off x="3279495" y="446499"/>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1145827"/>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3 Inner Circle</a:t>
            </a:r>
          </a:p>
          <a:p>
            <a:pPr algn="ctr">
              <a:lnSpc>
                <a:spcPct val="120000"/>
              </a:lnSpc>
            </a:pPr>
            <a:r>
              <a:rPr lang="en-US" sz="2000" b="1" dirty="0">
                <a:solidFill>
                  <a:schemeClr val="bg1"/>
                </a:solidFill>
                <a:latin typeface="Helvetica" pitchFamily="2" charset="0"/>
                <a:cs typeface="Corbel"/>
              </a:rPr>
              <a:t>Reactive Dimensions</a:t>
            </a: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2042324"/>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11 Outer Circle</a:t>
            </a:r>
          </a:p>
          <a:p>
            <a:pPr algn="ctr">
              <a:lnSpc>
                <a:spcPct val="120000"/>
              </a:lnSpc>
            </a:pPr>
            <a:r>
              <a:rPr lang="en-US" sz="2000" b="1" dirty="0">
                <a:solidFill>
                  <a:schemeClr val="bg1"/>
                </a:solidFill>
                <a:latin typeface="Helvetica" pitchFamily="2" charset="0"/>
                <a:cs typeface="Corbel"/>
              </a:rPr>
              <a:t>Reactive Tendencies</a:t>
            </a:r>
          </a:p>
        </p:txBody>
      </p:sp>
    </p:spTree>
    <p:extLst>
      <p:ext uri="{BB962C8B-B14F-4D97-AF65-F5344CB8AC3E}">
        <p14:creationId xmlns:p14="http://schemas.microsoft.com/office/powerpoint/2010/main" val="2810830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6435"/>
          <a:stretch/>
        </p:blipFill>
        <p:spPr>
          <a:xfrm>
            <a:off x="744638" y="511229"/>
            <a:ext cx="10702724" cy="5745015"/>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3173249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4E9A7DD-32C0-9344-ACBD-D75BD86C23F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909" r="18466"/>
          <a:stretch/>
        </p:blipFill>
        <p:spPr>
          <a:xfrm>
            <a:off x="2911955"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n-US" dirty="0"/>
              <a:t>Reactive</a:t>
            </a:r>
            <a:br>
              <a:rPr lang="en-US" dirty="0"/>
            </a:br>
            <a:r>
              <a:rPr lang="en-US" dirty="0"/>
              <a:t>Creative Scale</a:t>
            </a:r>
          </a:p>
        </p:txBody>
      </p:sp>
      <p:sp>
        <p:nvSpPr>
          <p:cNvPr id="6" name="Slide Number Placeholder 5">
            <a:extLst>
              <a:ext uri="{FF2B5EF4-FFF2-40B4-BE49-F238E27FC236}">
                <a16:creationId xmlns:a16="http://schemas.microsoft.com/office/drawing/2014/main" id="{B1A10439-489B-CD48-8A18-929786D3B0E8}"/>
              </a:ext>
            </a:extLst>
          </p:cNvPr>
          <p:cNvSpPr>
            <a:spLocks noGrp="1"/>
          </p:cNvSpPr>
          <p:nvPr>
            <p:ph type="sldNum" sz="quarter" idx="11"/>
          </p:nvPr>
        </p:nvSpPr>
        <p:spPr/>
        <p:txBody>
          <a:bodyPr/>
          <a:lstStyle/>
          <a:p>
            <a:fld id="{4E547FC5-224D-4B2B-AB96-D4331BB3CBEC}" type="slidenum">
              <a:rPr lang="en-US" smtClean="0"/>
              <a:pPr/>
              <a:t>17</a:t>
            </a:fld>
            <a:endParaRPr lang="en-US" dirty="0"/>
          </a:p>
        </p:txBody>
      </p:sp>
      <p:sp>
        <p:nvSpPr>
          <p:cNvPr id="5" name="Footer Placeholder 4">
            <a:extLst>
              <a:ext uri="{FF2B5EF4-FFF2-40B4-BE49-F238E27FC236}">
                <a16:creationId xmlns:a16="http://schemas.microsoft.com/office/drawing/2014/main" id="{B8773014-B27F-0042-B0F3-EF2D84AE9B24}"/>
              </a:ext>
            </a:extLst>
          </p:cNvPr>
          <p:cNvSpPr>
            <a:spLocks noGrp="1"/>
          </p:cNvSpPr>
          <p:nvPr>
            <p:ph type="ftr" sz="quarter" idx="10"/>
          </p:nvPr>
        </p:nvSpPr>
        <p:spPr/>
        <p:txBody>
          <a:bodyPr/>
          <a:lstStyle/>
          <a:p>
            <a:r>
              <a:rPr lang="en-US" dirty="0"/>
              <a:t>© Leadership Circle | All Rights Reserved</a:t>
            </a:r>
          </a:p>
        </p:txBody>
      </p:sp>
      <p:sp>
        <p:nvSpPr>
          <p:cNvPr id="3" name="Oval 6">
            <a:extLst>
              <a:ext uri="{FF2B5EF4-FFF2-40B4-BE49-F238E27FC236}">
                <a16:creationId xmlns:a16="http://schemas.microsoft.com/office/drawing/2014/main" id="{2F4608F4-012B-2348-A618-3527DDF0A99B}"/>
              </a:ext>
            </a:extLst>
          </p:cNvPr>
          <p:cNvSpPr>
            <a:spLocks/>
          </p:cNvSpPr>
          <p:nvPr/>
        </p:nvSpPr>
        <p:spPr bwMode="auto">
          <a:xfrm rot="10800000">
            <a:off x="2833430"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6080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F3B94A8-4E33-534A-9E1F-3901E9645D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909" r="18466"/>
          <a:stretch/>
        </p:blipFill>
        <p:spPr>
          <a:xfrm>
            <a:off x="2911955"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n-US" dirty="0"/>
              <a:t>Relationship</a:t>
            </a:r>
            <a:br>
              <a:rPr lang="en-US" dirty="0"/>
            </a:br>
            <a:r>
              <a:rPr lang="en-US" dirty="0"/>
              <a:t>Task Balance</a:t>
            </a:r>
          </a:p>
        </p:txBody>
      </p:sp>
      <p:sp>
        <p:nvSpPr>
          <p:cNvPr id="6" name="Slide Number Placeholder 5">
            <a:extLst>
              <a:ext uri="{FF2B5EF4-FFF2-40B4-BE49-F238E27FC236}">
                <a16:creationId xmlns:a16="http://schemas.microsoft.com/office/drawing/2014/main" id="{0B2946FE-32B7-4A4B-8779-33FE39D54C35}"/>
              </a:ext>
            </a:extLst>
          </p:cNvPr>
          <p:cNvSpPr>
            <a:spLocks noGrp="1"/>
          </p:cNvSpPr>
          <p:nvPr>
            <p:ph type="sldNum" sz="quarter" idx="11"/>
          </p:nvPr>
        </p:nvSpPr>
        <p:spPr/>
        <p:txBody>
          <a:bodyPr/>
          <a:lstStyle/>
          <a:p>
            <a:fld id="{4E547FC5-224D-4B2B-AB96-D4331BB3CBEC}" type="slidenum">
              <a:rPr lang="en-US" smtClean="0"/>
              <a:pPr/>
              <a:t>18</a:t>
            </a:fld>
            <a:endParaRPr lang="en-US" dirty="0"/>
          </a:p>
        </p:txBody>
      </p:sp>
      <p:sp>
        <p:nvSpPr>
          <p:cNvPr id="5" name="Footer Placeholder 4">
            <a:extLst>
              <a:ext uri="{FF2B5EF4-FFF2-40B4-BE49-F238E27FC236}">
                <a16:creationId xmlns:a16="http://schemas.microsoft.com/office/drawing/2014/main" id="{69C83EB4-3EC9-0447-AF40-5D3D9CD9D8BF}"/>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4C7CBF3A-8C88-B14F-84CA-27A9D3894656}"/>
              </a:ext>
            </a:extLst>
          </p:cNvPr>
          <p:cNvSpPr>
            <a:spLocks/>
          </p:cNvSpPr>
          <p:nvPr/>
        </p:nvSpPr>
        <p:spPr bwMode="auto">
          <a:xfrm rot="16200000">
            <a:off x="5619907" y="-893723"/>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417982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D8A2073-B8D0-7244-8EE4-3E24CC975FF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909" r="18466"/>
          <a:stretch/>
        </p:blipFill>
        <p:spPr>
          <a:xfrm>
            <a:off x="2911955"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n-US" dirty="0"/>
              <a:t>Leadership Potential</a:t>
            </a:r>
            <a:br>
              <a:rPr lang="en-US" dirty="0"/>
            </a:br>
            <a:r>
              <a:rPr lang="en-US" dirty="0"/>
              <a:t>Utilization Scale</a:t>
            </a:r>
          </a:p>
        </p:txBody>
      </p:sp>
      <p:sp>
        <p:nvSpPr>
          <p:cNvPr id="6" name="Slide Number Placeholder 5">
            <a:extLst>
              <a:ext uri="{FF2B5EF4-FFF2-40B4-BE49-F238E27FC236}">
                <a16:creationId xmlns:a16="http://schemas.microsoft.com/office/drawing/2014/main" id="{20A35418-F8FF-BE4C-B5F7-32BE2495737E}"/>
              </a:ext>
            </a:extLst>
          </p:cNvPr>
          <p:cNvSpPr>
            <a:spLocks noGrp="1"/>
          </p:cNvSpPr>
          <p:nvPr>
            <p:ph type="sldNum" sz="quarter" idx="11"/>
          </p:nvPr>
        </p:nvSpPr>
        <p:spPr/>
        <p:txBody>
          <a:bodyPr/>
          <a:lstStyle/>
          <a:p>
            <a:fld id="{4E547FC5-224D-4B2B-AB96-D4331BB3CBEC}" type="slidenum">
              <a:rPr lang="en-US" smtClean="0"/>
              <a:pPr/>
              <a:t>19</a:t>
            </a:fld>
            <a:endParaRPr lang="en-US" dirty="0"/>
          </a:p>
        </p:txBody>
      </p:sp>
      <p:sp>
        <p:nvSpPr>
          <p:cNvPr id="5" name="Footer Placeholder 4">
            <a:extLst>
              <a:ext uri="{FF2B5EF4-FFF2-40B4-BE49-F238E27FC236}">
                <a16:creationId xmlns:a16="http://schemas.microsoft.com/office/drawing/2014/main" id="{AF3D754B-6094-0C47-817C-6D2590906D03}"/>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8EB9CE3E-C0E2-1348-9690-AC7DDC34B1E1}"/>
              </a:ext>
            </a:extLst>
          </p:cNvPr>
          <p:cNvSpPr>
            <a:spLocks/>
          </p:cNvSpPr>
          <p:nvPr/>
        </p:nvSpPr>
        <p:spPr bwMode="auto">
          <a:xfrm rot="10800000">
            <a:off x="8392982"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128229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2AEC20-76DD-7E4F-B64A-027A302DB541}"/>
              </a:ext>
            </a:extLst>
          </p:cNvPr>
          <p:cNvSpPr/>
          <p:nvPr/>
        </p:nvSpPr>
        <p:spPr>
          <a:xfrm>
            <a:off x="8460606" y="0"/>
            <a:ext cx="37313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7E1641-79BB-C641-9844-7744AC9E8D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986" y="278448"/>
            <a:ext cx="6324312" cy="6301103"/>
          </a:xfrm>
          <a:prstGeom prst="rect">
            <a:avLst/>
          </a:prstGeom>
        </p:spPr>
      </p:pic>
      <p:pic>
        <p:nvPicPr>
          <p:cNvPr id="3" name="Graphic 2">
            <a:extLst>
              <a:ext uri="{FF2B5EF4-FFF2-40B4-BE49-F238E27FC236}">
                <a16:creationId xmlns:a16="http://schemas.microsoft.com/office/drawing/2014/main" id="{DC78324D-1607-E452-7FDC-42F3EDDF6F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3895" y="2106591"/>
            <a:ext cx="2644815" cy="2644815"/>
          </a:xfrm>
          <a:prstGeom prst="rect">
            <a:avLst/>
          </a:prstGeom>
        </p:spPr>
      </p:pic>
      <p:sp>
        <p:nvSpPr>
          <p:cNvPr id="5" name="Footer Placeholder 4">
            <a:extLst>
              <a:ext uri="{FF2B5EF4-FFF2-40B4-BE49-F238E27FC236}">
                <a16:creationId xmlns:a16="http://schemas.microsoft.com/office/drawing/2014/main" id="{749C0FCC-06AD-B87C-7AED-F857939B52FA}"/>
              </a:ext>
            </a:extLst>
          </p:cNvPr>
          <p:cNvSpPr>
            <a:spLocks noGrp="1"/>
          </p:cNvSpPr>
          <p:nvPr>
            <p:ph type="ftr" sz="quarter" idx="10"/>
          </p:nvPr>
        </p:nvSpPr>
        <p:spPr/>
        <p:txBody>
          <a:bodyPr/>
          <a:lstStyle/>
          <a:p>
            <a:r>
              <a:rPr lang="en-US"/>
              <a:t>© Leadership Circle | All Rights Reserved</a:t>
            </a:r>
            <a:endParaRPr lang="en-US" dirty="0"/>
          </a:p>
        </p:txBody>
      </p:sp>
      <p:sp>
        <p:nvSpPr>
          <p:cNvPr id="6" name="Slide Number Placeholder 5">
            <a:extLst>
              <a:ext uri="{FF2B5EF4-FFF2-40B4-BE49-F238E27FC236}">
                <a16:creationId xmlns:a16="http://schemas.microsoft.com/office/drawing/2014/main" id="{91C2AD4A-96E2-67C5-9623-020A0DC41460}"/>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Tree>
    <p:extLst>
      <p:ext uri="{BB962C8B-B14F-4D97-AF65-F5344CB8AC3E}">
        <p14:creationId xmlns:p14="http://schemas.microsoft.com/office/powerpoint/2010/main" val="29173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BC51F8-318D-5441-BCD5-0714E92D67D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909" r="18466"/>
          <a:stretch/>
        </p:blipFill>
        <p:spPr>
          <a:xfrm>
            <a:off x="2911955"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n-US" dirty="0"/>
              <a:t>Leadership</a:t>
            </a:r>
            <a:br>
              <a:rPr lang="en-US" dirty="0"/>
            </a:br>
            <a:r>
              <a:rPr lang="en-US" dirty="0"/>
              <a:t>Effectiveness</a:t>
            </a:r>
            <a:br>
              <a:rPr lang="en-US" dirty="0"/>
            </a:br>
            <a:r>
              <a:rPr lang="en-US" dirty="0"/>
              <a:t>Scale</a:t>
            </a:r>
          </a:p>
        </p:txBody>
      </p:sp>
      <p:sp>
        <p:nvSpPr>
          <p:cNvPr id="6" name="Slide Number Placeholder 5">
            <a:extLst>
              <a:ext uri="{FF2B5EF4-FFF2-40B4-BE49-F238E27FC236}">
                <a16:creationId xmlns:a16="http://schemas.microsoft.com/office/drawing/2014/main" id="{459E199F-8FD7-5149-AE54-AD547D1927B2}"/>
              </a:ext>
            </a:extLst>
          </p:cNvPr>
          <p:cNvSpPr>
            <a:spLocks noGrp="1"/>
          </p:cNvSpPr>
          <p:nvPr>
            <p:ph type="sldNum" sz="quarter" idx="11"/>
          </p:nvPr>
        </p:nvSpPr>
        <p:spPr/>
        <p:txBody>
          <a:bodyPr/>
          <a:lstStyle/>
          <a:p>
            <a:fld id="{4E547FC5-224D-4B2B-AB96-D4331BB3CBEC}" type="slidenum">
              <a:rPr lang="en-US" smtClean="0"/>
              <a:pPr/>
              <a:t>20</a:t>
            </a:fld>
            <a:endParaRPr lang="en-US" dirty="0"/>
          </a:p>
        </p:txBody>
      </p:sp>
      <p:sp>
        <p:nvSpPr>
          <p:cNvPr id="5" name="Footer Placeholder 4">
            <a:extLst>
              <a:ext uri="{FF2B5EF4-FFF2-40B4-BE49-F238E27FC236}">
                <a16:creationId xmlns:a16="http://schemas.microsoft.com/office/drawing/2014/main" id="{ECF18154-38EC-E440-88EF-A5B016383B9E}"/>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C0C951AB-B9FF-AA42-85B2-056438C3D126}"/>
              </a:ext>
            </a:extLst>
          </p:cNvPr>
          <p:cNvSpPr>
            <a:spLocks/>
          </p:cNvSpPr>
          <p:nvPr/>
        </p:nvSpPr>
        <p:spPr bwMode="auto">
          <a:xfrm rot="16200000">
            <a:off x="5619907" y="4536902"/>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163769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a:t>Leadership Effectiveness &amp; Business Results</a:t>
            </a:r>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863467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Graphic 67">
            <a:extLst>
              <a:ext uri="{FF2B5EF4-FFF2-40B4-BE49-F238E27FC236}">
                <a16:creationId xmlns:a16="http://schemas.microsoft.com/office/drawing/2014/main" id="{B05BB515-DA4C-7A42-832C-3FB47A4F0F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65" name="Graphic 64">
            <a:extLst>
              <a:ext uri="{FF2B5EF4-FFF2-40B4-BE49-F238E27FC236}">
                <a16:creationId xmlns:a16="http://schemas.microsoft.com/office/drawing/2014/main" id="{802FACC9-02A2-9C49-9CB8-A7EFC279C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62" name="Graphic 61">
            <a:extLst>
              <a:ext uri="{FF2B5EF4-FFF2-40B4-BE49-F238E27FC236}">
                <a16:creationId xmlns:a16="http://schemas.microsoft.com/office/drawing/2014/main" id="{7DAB32BD-68A5-B540-9A1E-78DA4AD190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59" name="Graphic 58">
            <a:extLst>
              <a:ext uri="{FF2B5EF4-FFF2-40B4-BE49-F238E27FC236}">
                <a16:creationId xmlns:a16="http://schemas.microsoft.com/office/drawing/2014/main" id="{CB38CDF8-F7CF-2740-A85C-ACDEC08235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grpSp>
        <p:nvGrpSpPr>
          <p:cNvPr id="7" name="Group 6">
            <a:extLst>
              <a:ext uri="{FF2B5EF4-FFF2-40B4-BE49-F238E27FC236}">
                <a16:creationId xmlns:a16="http://schemas.microsoft.com/office/drawing/2014/main" id="{19003A0A-C957-ED42-8E9A-2CC704693664}"/>
              </a:ext>
            </a:extLst>
          </p:cNvPr>
          <p:cNvGrpSpPr/>
          <p:nvPr/>
        </p:nvGrpSpPr>
        <p:grpSpPr>
          <a:xfrm>
            <a:off x="1957620" y="5545139"/>
            <a:ext cx="952500" cy="952500"/>
            <a:chOff x="2413413" y="5688953"/>
            <a:chExt cx="952500" cy="952500"/>
          </a:xfrm>
        </p:grpSpPr>
        <p:pic>
          <p:nvPicPr>
            <p:cNvPr id="114" name="Graphic 113">
              <a:extLst>
                <a:ext uri="{FF2B5EF4-FFF2-40B4-BE49-F238E27FC236}">
                  <a16:creationId xmlns:a16="http://schemas.microsoft.com/office/drawing/2014/main" id="{0D1C9168-9284-D346-B3CB-3660F5C8A2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6" name="TextBox 5">
              <a:extLst>
                <a:ext uri="{FF2B5EF4-FFF2-40B4-BE49-F238E27FC236}">
                  <a16:creationId xmlns:a16="http://schemas.microsoft.com/office/drawing/2014/main" id="{DE755D4D-D4EE-164F-9EF3-5CD1A4EFD066}"/>
                </a:ext>
              </a:extLst>
            </p:cNvPr>
            <p:cNvSpPr txBox="1"/>
            <p:nvPr/>
          </p:nvSpPr>
          <p:spPr>
            <a:xfrm>
              <a:off x="2413413" y="6088259"/>
              <a:ext cx="952500" cy="153888"/>
            </a:xfrm>
            <a:prstGeom prst="rect">
              <a:avLst/>
            </a:prstGeom>
            <a:noFill/>
          </p:spPr>
          <p:txBody>
            <a:bodyPr wrap="square" lIns="0" tIns="0" rIns="0" bIns="0" rtlCol="0">
              <a:spAutoFit/>
            </a:bodyPr>
            <a:lstStyle/>
            <a:p>
              <a:pPr algn="ctr"/>
              <a:r>
                <a:rPr lang="en-US" sz="1000" b="1" dirty="0">
                  <a:solidFill>
                    <a:schemeClr val="bg1"/>
                  </a:solidFill>
                </a:rPr>
                <a:t>EGOCENTRIC</a:t>
              </a:r>
            </a:p>
          </p:txBody>
        </p:sp>
      </p:grpSp>
      <p:grpSp>
        <p:nvGrpSpPr>
          <p:cNvPr id="8" name="Group 7">
            <a:extLst>
              <a:ext uri="{FF2B5EF4-FFF2-40B4-BE49-F238E27FC236}">
                <a16:creationId xmlns:a16="http://schemas.microsoft.com/office/drawing/2014/main" id="{F0ACE66B-E146-1C42-8DF8-147484208D08}"/>
              </a:ext>
            </a:extLst>
          </p:cNvPr>
          <p:cNvGrpSpPr/>
          <p:nvPr/>
        </p:nvGrpSpPr>
        <p:grpSpPr>
          <a:xfrm>
            <a:off x="1843320" y="4477716"/>
            <a:ext cx="1181100" cy="1181100"/>
            <a:chOff x="2299113" y="4621530"/>
            <a:chExt cx="1181100" cy="1181100"/>
          </a:xfrm>
        </p:grpSpPr>
        <p:pic>
          <p:nvPicPr>
            <p:cNvPr id="111" name="Graphic 110">
              <a:extLst>
                <a:ext uri="{FF2B5EF4-FFF2-40B4-BE49-F238E27FC236}">
                  <a16:creationId xmlns:a16="http://schemas.microsoft.com/office/drawing/2014/main" id="{A6595EE5-ECD9-F745-938F-8A9DA70ADB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48" name="TextBox 47">
              <a:extLst>
                <a:ext uri="{FF2B5EF4-FFF2-40B4-BE49-F238E27FC236}">
                  <a16:creationId xmlns:a16="http://schemas.microsoft.com/office/drawing/2014/main" id="{5B476331-1285-934D-8707-CFC924BC0574}"/>
                </a:ext>
              </a:extLst>
            </p:cNvPr>
            <p:cNvSpPr txBox="1"/>
            <p:nvPr/>
          </p:nvSpPr>
          <p:spPr>
            <a:xfrm>
              <a:off x="2413413" y="5159425"/>
              <a:ext cx="952500" cy="169277"/>
            </a:xfrm>
            <a:prstGeom prst="rect">
              <a:avLst/>
            </a:prstGeom>
            <a:noFill/>
          </p:spPr>
          <p:txBody>
            <a:bodyPr wrap="square" lIns="0" tIns="0" rIns="0" bIns="0" rtlCol="0">
              <a:spAutoFit/>
            </a:bodyPr>
            <a:lstStyle/>
            <a:p>
              <a:pPr algn="ctr"/>
              <a:r>
                <a:rPr lang="en-US" sz="1100" b="1" dirty="0">
                  <a:solidFill>
                    <a:schemeClr val="bg1"/>
                  </a:solidFill>
                </a:rPr>
                <a:t>REACTIVE</a:t>
              </a:r>
            </a:p>
          </p:txBody>
        </p:sp>
      </p:grpSp>
      <p:grpSp>
        <p:nvGrpSpPr>
          <p:cNvPr id="9" name="Group 8">
            <a:extLst>
              <a:ext uri="{FF2B5EF4-FFF2-40B4-BE49-F238E27FC236}">
                <a16:creationId xmlns:a16="http://schemas.microsoft.com/office/drawing/2014/main" id="{5B9C838F-7B16-3F4E-90AA-C2DC2719C415}"/>
              </a:ext>
            </a:extLst>
          </p:cNvPr>
          <p:cNvGrpSpPr/>
          <p:nvPr/>
        </p:nvGrpSpPr>
        <p:grpSpPr>
          <a:xfrm>
            <a:off x="1722670" y="3301736"/>
            <a:ext cx="1422400" cy="1422400"/>
            <a:chOff x="2178463" y="3445550"/>
            <a:chExt cx="1422400" cy="1422400"/>
          </a:xfrm>
        </p:grpSpPr>
        <p:pic>
          <p:nvPicPr>
            <p:cNvPr id="105" name="Graphic 104">
              <a:extLst>
                <a:ext uri="{FF2B5EF4-FFF2-40B4-BE49-F238E27FC236}">
                  <a16:creationId xmlns:a16="http://schemas.microsoft.com/office/drawing/2014/main" id="{173490C3-CB76-A749-93F1-AC4CE523E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50" name="TextBox 49">
              <a:extLst>
                <a:ext uri="{FF2B5EF4-FFF2-40B4-BE49-F238E27FC236}">
                  <a16:creationId xmlns:a16="http://schemas.microsoft.com/office/drawing/2014/main" id="{A53B60C6-7D96-AE4A-8BEE-C4E67EBAAEA7}"/>
                </a:ext>
              </a:extLst>
            </p:cNvPr>
            <p:cNvSpPr txBox="1"/>
            <p:nvPr/>
          </p:nvSpPr>
          <p:spPr>
            <a:xfrm>
              <a:off x="2413413" y="4084565"/>
              <a:ext cx="952500" cy="184666"/>
            </a:xfrm>
            <a:prstGeom prst="rect">
              <a:avLst/>
            </a:prstGeom>
            <a:noFill/>
          </p:spPr>
          <p:txBody>
            <a:bodyPr wrap="square" lIns="0" tIns="0" rIns="0" bIns="0" rtlCol="0">
              <a:spAutoFit/>
            </a:bodyPr>
            <a:lstStyle/>
            <a:p>
              <a:pPr algn="ctr"/>
              <a:r>
                <a:rPr lang="en-US" sz="1200" b="1" dirty="0">
                  <a:solidFill>
                    <a:schemeClr val="bg1"/>
                  </a:solidFill>
                </a:rPr>
                <a:t>CREATIVE</a:t>
              </a:r>
            </a:p>
          </p:txBody>
        </p:sp>
      </p:grpSp>
      <p:grpSp>
        <p:nvGrpSpPr>
          <p:cNvPr id="10" name="Group 9">
            <a:extLst>
              <a:ext uri="{FF2B5EF4-FFF2-40B4-BE49-F238E27FC236}">
                <a16:creationId xmlns:a16="http://schemas.microsoft.com/office/drawing/2014/main" id="{BCC3134F-B410-BD4C-9EF3-227150D7C5B2}"/>
              </a:ext>
            </a:extLst>
          </p:cNvPr>
          <p:cNvGrpSpPr/>
          <p:nvPr/>
        </p:nvGrpSpPr>
        <p:grpSpPr>
          <a:xfrm>
            <a:off x="1602020" y="2002538"/>
            <a:ext cx="1663700" cy="1663700"/>
            <a:chOff x="2057813" y="2146352"/>
            <a:chExt cx="1663700" cy="1663700"/>
          </a:xfrm>
        </p:grpSpPr>
        <p:pic>
          <p:nvPicPr>
            <p:cNvPr id="109" name="Graphic 108">
              <a:extLst>
                <a:ext uri="{FF2B5EF4-FFF2-40B4-BE49-F238E27FC236}">
                  <a16:creationId xmlns:a16="http://schemas.microsoft.com/office/drawing/2014/main" id="{912848DF-483F-D243-A049-C60FD2A64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51" name="TextBox 50">
              <a:extLst>
                <a:ext uri="{FF2B5EF4-FFF2-40B4-BE49-F238E27FC236}">
                  <a16:creationId xmlns:a16="http://schemas.microsoft.com/office/drawing/2014/main" id="{974C8A61-5250-764D-80D2-982B1AA4C10E}"/>
                </a:ext>
              </a:extLst>
            </p:cNvPr>
            <p:cNvSpPr txBox="1"/>
            <p:nvPr/>
          </p:nvSpPr>
          <p:spPr>
            <a:xfrm>
              <a:off x="2413413" y="2899060"/>
              <a:ext cx="952500" cy="215444"/>
            </a:xfrm>
            <a:prstGeom prst="rect">
              <a:avLst/>
            </a:prstGeom>
            <a:noFill/>
          </p:spPr>
          <p:txBody>
            <a:bodyPr wrap="square" lIns="0" tIns="0" rIns="0" bIns="0" rtlCol="0">
              <a:spAutoFit/>
            </a:bodyPr>
            <a:lstStyle/>
            <a:p>
              <a:pPr algn="ctr"/>
              <a:r>
                <a:rPr lang="en-US" sz="1400" b="1" dirty="0">
                  <a:solidFill>
                    <a:schemeClr val="bg1"/>
                  </a:solidFill>
                </a:rPr>
                <a:t>INTEGRAL</a:t>
              </a:r>
            </a:p>
          </p:txBody>
        </p:sp>
      </p:grpSp>
      <p:grpSp>
        <p:nvGrpSpPr>
          <p:cNvPr id="138" name="Group 137">
            <a:extLst>
              <a:ext uri="{FF2B5EF4-FFF2-40B4-BE49-F238E27FC236}">
                <a16:creationId xmlns:a16="http://schemas.microsoft.com/office/drawing/2014/main" id="{100AF396-01C7-F243-97B6-2ED97A1BE1EB}"/>
              </a:ext>
            </a:extLst>
          </p:cNvPr>
          <p:cNvGrpSpPr/>
          <p:nvPr/>
        </p:nvGrpSpPr>
        <p:grpSpPr>
          <a:xfrm>
            <a:off x="1481370" y="575733"/>
            <a:ext cx="1905000" cy="1905000"/>
            <a:chOff x="1937163" y="719547"/>
            <a:chExt cx="1905000" cy="1905000"/>
          </a:xfrm>
        </p:grpSpPr>
        <p:pic>
          <p:nvPicPr>
            <p:cNvPr id="139" name="Graphic 138">
              <a:extLst>
                <a:ext uri="{FF2B5EF4-FFF2-40B4-BE49-F238E27FC236}">
                  <a16:creationId xmlns:a16="http://schemas.microsoft.com/office/drawing/2014/main" id="{314A35CF-280D-0444-B7EC-1B288279DF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140" name="TextBox 139">
              <a:extLst>
                <a:ext uri="{FF2B5EF4-FFF2-40B4-BE49-F238E27FC236}">
                  <a16:creationId xmlns:a16="http://schemas.microsoft.com/office/drawing/2014/main" id="{02CDC969-97EC-EB41-99F6-7C13516F09EA}"/>
                </a:ext>
              </a:extLst>
            </p:cNvPr>
            <p:cNvSpPr txBox="1"/>
            <p:nvPr/>
          </p:nvSpPr>
          <p:spPr>
            <a:xfrm>
              <a:off x="2413413" y="1595103"/>
              <a:ext cx="952500" cy="246221"/>
            </a:xfrm>
            <a:prstGeom prst="rect">
              <a:avLst/>
            </a:prstGeom>
            <a:noFill/>
          </p:spPr>
          <p:txBody>
            <a:bodyPr wrap="square" lIns="0" tIns="0" rIns="0" bIns="0" rtlCol="0">
              <a:spAutoFit/>
            </a:bodyPr>
            <a:lstStyle/>
            <a:p>
              <a:pPr algn="ctr"/>
              <a:r>
                <a:rPr lang="en-US" sz="1600" b="1" dirty="0">
                  <a:solidFill>
                    <a:schemeClr val="bg1"/>
                  </a:solidFill>
                </a:rPr>
                <a:t>UNITIVE</a:t>
              </a:r>
            </a:p>
          </p:txBody>
        </p:sp>
      </p:grpSp>
      <p:sp>
        <p:nvSpPr>
          <p:cNvPr id="141" name="Rectangle 140">
            <a:extLst>
              <a:ext uri="{FF2B5EF4-FFF2-40B4-BE49-F238E27FC236}">
                <a16:creationId xmlns:a16="http://schemas.microsoft.com/office/drawing/2014/main" id="{7342D9A5-0439-2947-B159-5A951D543884}"/>
              </a:ext>
            </a:extLst>
          </p:cNvPr>
          <p:cNvSpPr/>
          <p:nvPr/>
        </p:nvSpPr>
        <p:spPr>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lide Number Placeholder 43">
            <a:extLst>
              <a:ext uri="{FF2B5EF4-FFF2-40B4-BE49-F238E27FC236}">
                <a16:creationId xmlns:a16="http://schemas.microsoft.com/office/drawing/2014/main" id="{60D5D8B8-09B5-3A4A-AAC2-E6806342E94B}"/>
              </a:ext>
            </a:extLst>
          </p:cNvPr>
          <p:cNvSpPr>
            <a:spLocks noGrp="1"/>
          </p:cNvSpPr>
          <p:nvPr>
            <p:ph type="sldNum" sz="quarter" idx="11"/>
          </p:nvPr>
        </p:nvSpPr>
        <p:spPr>
          <a:xfrm>
            <a:off x="5638800" y="6315077"/>
            <a:ext cx="914400" cy="365125"/>
          </a:xfrm>
        </p:spPr>
        <p:txBody>
          <a:bodyPr/>
          <a:lstStyle/>
          <a:p>
            <a:fld id="{4E547FC5-224D-4B2B-AB96-D4331BB3CBEC}" type="slidenum">
              <a:rPr lang="en-US" smtClean="0">
                <a:solidFill>
                  <a:schemeClr val="bg1"/>
                </a:solidFill>
              </a:rPr>
              <a:pPr/>
              <a:t>22</a:t>
            </a:fld>
            <a:endParaRPr lang="en-US" dirty="0">
              <a:solidFill>
                <a:schemeClr val="bg1"/>
              </a:solidFill>
            </a:endParaRPr>
          </a:p>
        </p:txBody>
      </p:sp>
      <p:sp>
        <p:nvSpPr>
          <p:cNvPr id="160" name="Footer Placeholder 19">
            <a:extLst>
              <a:ext uri="{FF2B5EF4-FFF2-40B4-BE49-F238E27FC236}">
                <a16:creationId xmlns:a16="http://schemas.microsoft.com/office/drawing/2014/main" id="{952900C3-FBA7-1A43-AF95-2AB0B6303F6B}"/>
              </a:ext>
            </a:extLst>
          </p:cNvPr>
          <p:cNvSpPr>
            <a:spLocks noGrp="1"/>
          </p:cNvSpPr>
          <p:nvPr>
            <p:ph type="ftr" sz="quarter" idx="10"/>
          </p:nvPr>
        </p:nvSpPr>
        <p:spPr>
          <a:xfrm>
            <a:off x="4871720" y="6739035"/>
            <a:ext cx="2448560" cy="118965"/>
          </a:xfrm>
        </p:spPr>
        <p:txBody>
          <a:bodyPr/>
          <a:lstStyle/>
          <a:p>
            <a:r>
              <a:rPr lang="en-US" dirty="0"/>
              <a:t>© Leadership Circle | All Rights Reserved</a:t>
            </a:r>
          </a:p>
        </p:txBody>
      </p:sp>
      <p:sp>
        <p:nvSpPr>
          <p:cNvPr id="161" name="Left Brace 160">
            <a:extLst>
              <a:ext uri="{FF2B5EF4-FFF2-40B4-BE49-F238E27FC236}">
                <a16:creationId xmlns:a16="http://schemas.microsoft.com/office/drawing/2014/main" id="{2D18CD6A-7088-6A49-86F4-C6E5FA838C82}"/>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2" name="TextBox 161">
            <a:extLst>
              <a:ext uri="{FF2B5EF4-FFF2-40B4-BE49-F238E27FC236}">
                <a16:creationId xmlns:a16="http://schemas.microsoft.com/office/drawing/2014/main" id="{68B0040D-AFAA-DA4E-B8CE-6B6C71263C6A}"/>
              </a:ext>
            </a:extLst>
          </p:cNvPr>
          <p:cNvSpPr txBox="1"/>
          <p:nvPr/>
        </p:nvSpPr>
        <p:spPr>
          <a:xfrm>
            <a:off x="5352860" y="5033407"/>
            <a:ext cx="1930033"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Socialized Mind</a:t>
            </a:r>
          </a:p>
        </p:txBody>
      </p:sp>
      <p:sp>
        <p:nvSpPr>
          <p:cNvPr id="163" name="Left Brace 162">
            <a:extLst>
              <a:ext uri="{FF2B5EF4-FFF2-40B4-BE49-F238E27FC236}">
                <a16:creationId xmlns:a16="http://schemas.microsoft.com/office/drawing/2014/main" id="{2954FAAA-1D25-874C-8EB0-2B1719F2DFE5}"/>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4" name="TextBox 163">
            <a:extLst>
              <a:ext uri="{FF2B5EF4-FFF2-40B4-BE49-F238E27FC236}">
                <a16:creationId xmlns:a16="http://schemas.microsoft.com/office/drawing/2014/main" id="{AF953A3D-B6F5-004E-90AB-62279EAF439D}"/>
              </a:ext>
            </a:extLst>
          </p:cNvPr>
          <p:cNvSpPr txBox="1"/>
          <p:nvPr/>
        </p:nvSpPr>
        <p:spPr>
          <a:xfrm>
            <a:off x="5352860" y="3995734"/>
            <a:ext cx="2400680"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Self-Authoring Mind </a:t>
            </a:r>
          </a:p>
        </p:txBody>
      </p:sp>
      <p:sp>
        <p:nvSpPr>
          <p:cNvPr id="165" name="Left Brace 164">
            <a:extLst>
              <a:ext uri="{FF2B5EF4-FFF2-40B4-BE49-F238E27FC236}">
                <a16:creationId xmlns:a16="http://schemas.microsoft.com/office/drawing/2014/main" id="{C3E129DA-CC87-F549-B683-3B42AF89B94D}"/>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6" name="TextBox 165">
            <a:extLst>
              <a:ext uri="{FF2B5EF4-FFF2-40B4-BE49-F238E27FC236}">
                <a16:creationId xmlns:a16="http://schemas.microsoft.com/office/drawing/2014/main" id="{2B8AC59A-FE13-0E40-AD92-9D69225BE0FE}"/>
              </a:ext>
            </a:extLst>
          </p:cNvPr>
          <p:cNvSpPr txBox="1"/>
          <p:nvPr/>
        </p:nvSpPr>
        <p:spPr>
          <a:xfrm>
            <a:off x="5352860" y="2626787"/>
            <a:ext cx="2795685"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Self-Transforming Mind</a:t>
            </a:r>
          </a:p>
        </p:txBody>
      </p:sp>
      <p:sp>
        <p:nvSpPr>
          <p:cNvPr id="167" name="Title 1">
            <a:extLst>
              <a:ext uri="{FF2B5EF4-FFF2-40B4-BE49-F238E27FC236}">
                <a16:creationId xmlns:a16="http://schemas.microsoft.com/office/drawing/2014/main" id="{0BB4B562-32D3-A44E-A7BB-3208795D16DC}"/>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en-US" sz="3200" dirty="0">
                <a:solidFill>
                  <a:schemeClr val="bg1"/>
                </a:solidFill>
              </a:rPr>
              <a:t>Reactive and Creative Leadership</a:t>
            </a:r>
          </a:p>
        </p:txBody>
      </p:sp>
      <p:sp>
        <p:nvSpPr>
          <p:cNvPr id="168" name="TextBox 167">
            <a:extLst>
              <a:ext uri="{FF2B5EF4-FFF2-40B4-BE49-F238E27FC236}">
                <a16:creationId xmlns:a16="http://schemas.microsoft.com/office/drawing/2014/main" id="{153FA47E-5A90-5A44-BB8D-9089DC7D9DFC}"/>
              </a:ext>
            </a:extLst>
          </p:cNvPr>
          <p:cNvSpPr txBox="1"/>
          <p:nvPr/>
        </p:nvSpPr>
        <p:spPr>
          <a:xfrm>
            <a:off x="5352859" y="1747693"/>
            <a:ext cx="3672205" cy="369310"/>
          </a:xfrm>
          <a:prstGeom prst="rect">
            <a:avLst/>
          </a:prstGeom>
          <a:noFill/>
        </p:spPr>
        <p:txBody>
          <a:bodyPr wrap="square" lIns="91418" tIns="45709" rIns="91418" bIns="45709" rtlCol="0">
            <a:spAutoFit/>
          </a:bodyPr>
          <a:lstStyle/>
          <a:p>
            <a:r>
              <a:rPr lang="en-US" dirty="0">
                <a:solidFill>
                  <a:schemeClr val="bg1"/>
                </a:solidFill>
                <a:latin typeface="Helvetica" pitchFamily="2" charset="0"/>
                <a:cs typeface="Gotham Book" pitchFamily="2" charset="0"/>
              </a:rPr>
              <a:t>Aligned to Adult Development</a:t>
            </a:r>
          </a:p>
        </p:txBody>
      </p:sp>
      <p:grpSp>
        <p:nvGrpSpPr>
          <p:cNvPr id="169" name="Graphic 61">
            <a:extLst>
              <a:ext uri="{FF2B5EF4-FFF2-40B4-BE49-F238E27FC236}">
                <a16:creationId xmlns:a16="http://schemas.microsoft.com/office/drawing/2014/main" id="{790F34F1-9DBD-EC43-9DA4-86612F0D45DB}"/>
              </a:ext>
            </a:extLst>
          </p:cNvPr>
          <p:cNvGrpSpPr/>
          <p:nvPr/>
        </p:nvGrpSpPr>
        <p:grpSpPr>
          <a:xfrm>
            <a:off x="1126758" y="3173216"/>
            <a:ext cx="2614224" cy="2617712"/>
            <a:chOff x="7708329" y="3587355"/>
            <a:chExt cx="2400923" cy="2404129"/>
          </a:xfrm>
          <a:noFill/>
        </p:grpSpPr>
        <p:sp>
          <p:nvSpPr>
            <p:cNvPr id="170" name="Freeform 169">
              <a:extLst>
                <a:ext uri="{FF2B5EF4-FFF2-40B4-BE49-F238E27FC236}">
                  <a16:creationId xmlns:a16="http://schemas.microsoft.com/office/drawing/2014/main" id="{A56E6494-007E-3540-9478-9237B5EAB34C}"/>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65C767F2-B6FA-0049-B594-30F78E974458}"/>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1975ACDC-C23D-D449-9B5B-60738C31E338}"/>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4C29487B-C991-0040-BAB2-1598BF5EBD8C}"/>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99EC024-FF7F-644D-BBE4-FA47108FE0B8}"/>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912DA683-DF55-4B4A-B0EC-9D0F957AF296}"/>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F37E1A10-508D-F548-9B3B-2A72BE272B1B}"/>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AC81FE96-1B1C-FE4A-A1B5-31FD7012809F}"/>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20D6E3A1-E674-8746-90E9-9DF6A2F50936}"/>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1B46EC9-A92B-F94E-8D7C-F882D295BBA2}"/>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B893C3E1-6C0B-A24E-8BB2-EDAACE6824A1}"/>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67D88008-EDA1-E24D-A167-B92235562F18}"/>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3A2F57A-A9EC-6B45-99D4-6F4F43B5A6F9}"/>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B7E996A-5D2F-ED44-849A-A7A7C971DB85}"/>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3F177B18-F24C-CC4F-8679-49981CFB3AF1}"/>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7B0E1D35-F7F4-4C4F-A5FD-A9F2CB0D2F3A}"/>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endParaRPr lang="en-US"/>
            </a:p>
          </p:txBody>
        </p:sp>
      </p:grpSp>
      <p:pic>
        <p:nvPicPr>
          <p:cNvPr id="186" name="Picture 11">
            <a:extLst>
              <a:ext uri="{FF2B5EF4-FFF2-40B4-BE49-F238E27FC236}">
                <a16:creationId xmlns:a16="http://schemas.microsoft.com/office/drawing/2014/main" id="{5419B642-FC05-E942-ABDA-CABF5A78A67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87" name="Picture 7">
            <a:extLst>
              <a:ext uri="{FF2B5EF4-FFF2-40B4-BE49-F238E27FC236}">
                <a16:creationId xmlns:a16="http://schemas.microsoft.com/office/drawing/2014/main" id="{ABAC6F08-DA93-8642-A58C-004C33141AC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88" name="Straight Connector 187">
            <a:extLst>
              <a:ext uri="{FF2B5EF4-FFF2-40B4-BE49-F238E27FC236}">
                <a16:creationId xmlns:a16="http://schemas.microsoft.com/office/drawing/2014/main" id="{8A12F948-5097-F34D-9AA3-C746052456A4}"/>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5BBB337-18DE-F746-8F74-F6FEDA4922A4}"/>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8D36BAA-8C5F-4942-B626-EAFA29499F96}"/>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59"/>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62"/>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6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68"/>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500"/>
                                        <p:tgtEl>
                                          <p:spTgt spid="1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22" presetClass="entr" presetSubtype="2" fill="hold" nodeType="withEffect">
                                  <p:stCondLst>
                                    <p:cond delay="0"/>
                                  </p:stCondLst>
                                  <p:childTnLst>
                                    <p:set>
                                      <p:cBhvr>
                                        <p:cTn id="69" dur="1" fill="hold">
                                          <p:stCondLst>
                                            <p:cond delay="0"/>
                                          </p:stCondLst>
                                        </p:cTn>
                                        <p:tgtEl>
                                          <p:spTgt spid="190"/>
                                        </p:tgtEl>
                                        <p:attrNameLst>
                                          <p:attrName>style.visibility</p:attrName>
                                        </p:attrNameLst>
                                      </p:cBhvr>
                                      <p:to>
                                        <p:strVal val="visible"/>
                                      </p:to>
                                    </p:set>
                                    <p:animEffect transition="in" filter="wipe(right)">
                                      <p:cBhvr>
                                        <p:cTn id="70" dur="500"/>
                                        <p:tgtEl>
                                          <p:spTgt spid="19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4"/>
                                        </p:tgtEl>
                                        <p:attrNameLst>
                                          <p:attrName>style.visibility</p:attrName>
                                        </p:attrNameLst>
                                      </p:cBhvr>
                                      <p:to>
                                        <p:strVal val="visible"/>
                                      </p:to>
                                    </p:set>
                                    <p:animEffect transition="in" filter="fade">
                                      <p:cBhvr>
                                        <p:cTn id="78" dur="500"/>
                                        <p:tgtEl>
                                          <p:spTgt spid="164"/>
                                        </p:tgtEl>
                                      </p:cBhvr>
                                    </p:animEffect>
                                  </p:childTnLst>
                                </p:cTn>
                              </p:par>
                              <p:par>
                                <p:cTn id="79" presetID="22" presetClass="entr" presetSubtype="2" fill="hold" nodeType="withEffect">
                                  <p:stCondLst>
                                    <p:cond delay="0"/>
                                  </p:stCondLst>
                                  <p:childTnLst>
                                    <p:set>
                                      <p:cBhvr>
                                        <p:cTn id="80" dur="1" fill="hold">
                                          <p:stCondLst>
                                            <p:cond delay="0"/>
                                          </p:stCondLst>
                                        </p:cTn>
                                        <p:tgtEl>
                                          <p:spTgt spid="189"/>
                                        </p:tgtEl>
                                        <p:attrNameLst>
                                          <p:attrName>style.visibility</p:attrName>
                                        </p:attrNameLst>
                                      </p:cBhvr>
                                      <p:to>
                                        <p:strVal val="visible"/>
                                      </p:to>
                                    </p:set>
                                    <p:animEffect transition="in" filter="wipe(right)">
                                      <p:cBhvr>
                                        <p:cTn id="81" dur="500"/>
                                        <p:tgtEl>
                                          <p:spTgt spid="1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fade">
                                      <p:cBhvr>
                                        <p:cTn id="86" dur="500"/>
                                        <p:tgtEl>
                                          <p:spTgt spid="166"/>
                                        </p:tgtEl>
                                      </p:cBhvr>
                                    </p:animEffect>
                                  </p:childTnLst>
                                </p:cTn>
                              </p:par>
                              <p:par>
                                <p:cTn id="87" presetID="22" presetClass="entr" presetSubtype="2" fill="hold" nodeType="withEffect">
                                  <p:stCondLst>
                                    <p:cond delay="0"/>
                                  </p:stCondLst>
                                  <p:childTnLst>
                                    <p:set>
                                      <p:cBhvr>
                                        <p:cTn id="88" dur="1" fill="hold">
                                          <p:stCondLst>
                                            <p:cond delay="0"/>
                                          </p:stCondLst>
                                        </p:cTn>
                                        <p:tgtEl>
                                          <p:spTgt spid="188"/>
                                        </p:tgtEl>
                                        <p:attrNameLst>
                                          <p:attrName>style.visibility</p:attrName>
                                        </p:attrNameLst>
                                      </p:cBhvr>
                                      <p:to>
                                        <p:strVal val="visible"/>
                                      </p:to>
                                    </p:set>
                                    <p:animEffect transition="in" filter="wipe(right)">
                                      <p:cBhvr>
                                        <p:cTn id="89" dur="500"/>
                                        <p:tgtEl>
                                          <p:spTgt spid="18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65"/>
                                        </p:tgtEl>
                                        <p:attrNameLst>
                                          <p:attrName>style.visibility</p:attrName>
                                        </p:attrNameLst>
                                      </p:cBhvr>
                                      <p:to>
                                        <p:strVal val="visible"/>
                                      </p:to>
                                    </p:set>
                                    <p:animEffect transition="in" filter="fade">
                                      <p:cBhvr>
                                        <p:cTn id="92" dur="500"/>
                                        <p:tgtEl>
                                          <p:spTgt spid="1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p:bldP spid="163" grpId="0" animBg="1"/>
      <p:bldP spid="164" grpId="0"/>
      <p:bldP spid="165" grpId="0" animBg="1"/>
      <p:bldP spid="1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aphic 61">
            <a:extLst>
              <a:ext uri="{FF2B5EF4-FFF2-40B4-BE49-F238E27FC236}">
                <a16:creationId xmlns:a16="http://schemas.microsoft.com/office/drawing/2014/main" id="{B48E59AE-B37F-654B-9ECE-B9301840C7AA}"/>
              </a:ext>
            </a:extLst>
          </p:cNvPr>
          <p:cNvGrpSpPr/>
          <p:nvPr/>
        </p:nvGrpSpPr>
        <p:grpSpPr>
          <a:xfrm>
            <a:off x="1126758" y="3173216"/>
            <a:ext cx="2614224" cy="2617712"/>
            <a:chOff x="7708329" y="3587355"/>
            <a:chExt cx="2400923" cy="2404129"/>
          </a:xfrm>
          <a:noFill/>
        </p:grpSpPr>
        <p:sp>
          <p:nvSpPr>
            <p:cNvPr id="79" name="Freeform 78">
              <a:extLst>
                <a:ext uri="{FF2B5EF4-FFF2-40B4-BE49-F238E27FC236}">
                  <a16:creationId xmlns:a16="http://schemas.microsoft.com/office/drawing/2014/main" id="{32DEA255-653A-6249-BFEA-B484ADF02C33}"/>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grpFill/>
            <a:ln w="23463" cap="flat">
              <a:solidFill>
                <a:schemeClr val="tx1"/>
              </a:solid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84D276D-7F82-B541-B9B1-A7920F379629}"/>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grpFill/>
            <a:ln w="23463" cap="flat">
              <a:solidFill>
                <a:schemeClr val="tx1"/>
              </a:solid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9512516C-3268-BC42-BC5C-A83B3B78DA8E}"/>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grpFill/>
            <a:ln w="23463" cap="flat">
              <a:solidFill>
                <a:schemeClr val="tx1"/>
              </a:solid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D831337-44CD-9242-A8C0-414EF9AB7BD0}"/>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grpFill/>
            <a:ln w="23463" cap="flat">
              <a:solidFill>
                <a:schemeClr val="tx1"/>
              </a:solid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A9995EC-459F-3B41-A104-4ABDA20566CD}"/>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grpFill/>
            <a:ln w="23463" cap="flat">
              <a:solidFill>
                <a:schemeClr val="tx1"/>
              </a:solid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ED0AF02-51E6-B246-BDC4-5715BF2D8A30}"/>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grpFill/>
            <a:ln w="23463" cap="flat">
              <a:solidFill>
                <a:schemeClr val="tx1"/>
              </a:solid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257C5A2-6060-4447-8AEB-B9D4284A841B}"/>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grpFill/>
            <a:ln w="23463" cap="flat">
              <a:solidFill>
                <a:schemeClr val="tx1"/>
              </a:solid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3BFEF3F-271F-E64E-85EF-717540D03B01}"/>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grpFill/>
            <a:ln w="23463" cap="flat">
              <a:solidFill>
                <a:schemeClr val="tx1"/>
              </a:solid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3779FC86-4A27-2549-A627-AE7970829374}"/>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grpFill/>
            <a:ln w="23463" cap="flat">
              <a:solidFill>
                <a:schemeClr val="tx1"/>
              </a:solid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595AF9D7-915F-CE4E-BDB0-BCD3DC14A633}"/>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grpFill/>
            <a:ln w="23463" cap="flat">
              <a:solidFill>
                <a:schemeClr val="tx1"/>
              </a:solid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22F5EDC-FB40-7A4E-90A4-A64CF5C266EE}"/>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grpFill/>
            <a:ln w="23463" cap="flat">
              <a:solidFill>
                <a:schemeClr val="tx1"/>
              </a:solid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85DAD75-E07B-4A47-BACF-E68B3A95E585}"/>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grpFill/>
            <a:ln w="23463" cap="flat">
              <a:solidFill>
                <a:schemeClr val="tx1"/>
              </a:solid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C9CFEC4-2F47-F041-9FC2-EC6F6C5489EE}"/>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grpFill/>
            <a:ln w="23463" cap="flat">
              <a:solidFill>
                <a:schemeClr val="tx1"/>
              </a:solid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4700EAF-B958-7745-9773-AA98658B822A}"/>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grpFill/>
            <a:ln w="23463" cap="flat">
              <a:solidFill>
                <a:schemeClr val="tx1"/>
              </a:solid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E804A5D-18C6-514A-B875-448687A78571}"/>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grpFill/>
            <a:ln w="23463" cap="flat">
              <a:solidFill>
                <a:schemeClr val="tx1"/>
              </a:solid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2B17609-4845-0B40-ABDC-1D11A4E550DF}"/>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grpFill/>
            <a:ln w="23463" cap="flat">
              <a:solidFill>
                <a:schemeClr val="tx1"/>
              </a:solidFill>
              <a:prstDash val="solid"/>
              <a:miter/>
            </a:ln>
          </p:spPr>
          <p:txBody>
            <a:bodyPr rtlCol="0" anchor="ctr"/>
            <a:lstStyle/>
            <a:p>
              <a:endParaRPr lang="en-US"/>
            </a:p>
          </p:txBody>
        </p:sp>
      </p:grpSp>
      <p:sp>
        <p:nvSpPr>
          <p:cNvPr id="12" name="Rectangle 11">
            <a:extLst>
              <a:ext uri="{FF2B5EF4-FFF2-40B4-BE49-F238E27FC236}">
                <a16:creationId xmlns:a16="http://schemas.microsoft.com/office/drawing/2014/main" id="{DBE5D814-4F96-4842-B04E-91DA82BD44AD}"/>
              </a:ext>
            </a:extLst>
          </p:cNvPr>
          <p:cNvSpPr/>
          <p:nvPr/>
        </p:nvSpPr>
        <p:spPr>
          <a:xfrm>
            <a:off x="5027406" y="9698"/>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a16="http://schemas.microsoft.com/office/drawing/2014/main" id="{B05BB515-DA4C-7A42-832C-3FB47A4F0F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65" name="Graphic 64">
            <a:extLst>
              <a:ext uri="{FF2B5EF4-FFF2-40B4-BE49-F238E27FC236}">
                <a16:creationId xmlns:a16="http://schemas.microsoft.com/office/drawing/2014/main" id="{802FACC9-02A2-9C49-9CB8-A7EFC279C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62" name="Graphic 61">
            <a:extLst>
              <a:ext uri="{FF2B5EF4-FFF2-40B4-BE49-F238E27FC236}">
                <a16:creationId xmlns:a16="http://schemas.microsoft.com/office/drawing/2014/main" id="{7DAB32BD-68A5-B540-9A1E-78DA4AD190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59" name="Graphic 58">
            <a:extLst>
              <a:ext uri="{FF2B5EF4-FFF2-40B4-BE49-F238E27FC236}">
                <a16:creationId xmlns:a16="http://schemas.microsoft.com/office/drawing/2014/main" id="{CB38CDF8-F7CF-2740-A85C-ACDEC08235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sp>
        <p:nvSpPr>
          <p:cNvPr id="44" name="Slide Number Placeholder 43">
            <a:extLst>
              <a:ext uri="{FF2B5EF4-FFF2-40B4-BE49-F238E27FC236}">
                <a16:creationId xmlns:a16="http://schemas.microsoft.com/office/drawing/2014/main" id="{B3DC1C46-4C50-6C4F-A3C8-38E9D0D11D27}"/>
              </a:ext>
            </a:extLst>
          </p:cNvPr>
          <p:cNvSpPr>
            <a:spLocks noGrp="1"/>
          </p:cNvSpPr>
          <p:nvPr>
            <p:ph type="sldNum" sz="quarter" idx="11"/>
          </p:nvPr>
        </p:nvSpPr>
        <p:spPr/>
        <p:txBody>
          <a:bodyPr/>
          <a:lstStyle/>
          <a:p>
            <a:fld id="{4E547FC5-224D-4B2B-AB96-D4331BB3CBEC}" type="slidenum">
              <a:rPr lang="en-US" smtClean="0">
                <a:solidFill>
                  <a:schemeClr val="bg1"/>
                </a:solidFill>
              </a:rPr>
              <a:pPr/>
              <a:t>23</a:t>
            </a:fld>
            <a:endParaRPr lang="en-US" dirty="0">
              <a:solidFill>
                <a:schemeClr val="bg1"/>
              </a:solidFill>
            </a:endParaRPr>
          </a:p>
        </p:txBody>
      </p:sp>
      <p:sp>
        <p:nvSpPr>
          <p:cNvPr id="20" name="Footer Placeholder 19">
            <a:extLst>
              <a:ext uri="{FF2B5EF4-FFF2-40B4-BE49-F238E27FC236}">
                <a16:creationId xmlns:a16="http://schemas.microsoft.com/office/drawing/2014/main" id="{FF01FD5E-D77A-6C42-BCE7-C1024C750A72}"/>
              </a:ext>
            </a:extLst>
          </p:cNvPr>
          <p:cNvSpPr>
            <a:spLocks noGrp="1"/>
          </p:cNvSpPr>
          <p:nvPr>
            <p:ph type="ftr" sz="quarter" idx="10"/>
          </p:nvPr>
        </p:nvSpPr>
        <p:spPr/>
        <p:txBody>
          <a:bodyPr/>
          <a:lstStyle/>
          <a:p>
            <a:r>
              <a:rPr lang="en-US" dirty="0"/>
              <a:t>© Leadership Circle | All Rights Reserved</a:t>
            </a:r>
          </a:p>
        </p:txBody>
      </p:sp>
      <p:grpSp>
        <p:nvGrpSpPr>
          <p:cNvPr id="7" name="Group 6">
            <a:extLst>
              <a:ext uri="{FF2B5EF4-FFF2-40B4-BE49-F238E27FC236}">
                <a16:creationId xmlns:a16="http://schemas.microsoft.com/office/drawing/2014/main" id="{19003A0A-C957-ED42-8E9A-2CC704693664}"/>
              </a:ext>
            </a:extLst>
          </p:cNvPr>
          <p:cNvGrpSpPr/>
          <p:nvPr/>
        </p:nvGrpSpPr>
        <p:grpSpPr>
          <a:xfrm>
            <a:off x="1957620" y="5545139"/>
            <a:ext cx="952500" cy="952500"/>
            <a:chOff x="2413413" y="5688953"/>
            <a:chExt cx="952500" cy="952500"/>
          </a:xfrm>
        </p:grpSpPr>
        <p:pic>
          <p:nvPicPr>
            <p:cNvPr id="114" name="Graphic 113">
              <a:extLst>
                <a:ext uri="{FF2B5EF4-FFF2-40B4-BE49-F238E27FC236}">
                  <a16:creationId xmlns:a16="http://schemas.microsoft.com/office/drawing/2014/main" id="{0D1C9168-9284-D346-B3CB-3660F5C8A2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6" name="TextBox 5">
              <a:extLst>
                <a:ext uri="{FF2B5EF4-FFF2-40B4-BE49-F238E27FC236}">
                  <a16:creationId xmlns:a16="http://schemas.microsoft.com/office/drawing/2014/main" id="{DE755D4D-D4EE-164F-9EF3-5CD1A4EFD066}"/>
                </a:ext>
              </a:extLst>
            </p:cNvPr>
            <p:cNvSpPr txBox="1"/>
            <p:nvPr/>
          </p:nvSpPr>
          <p:spPr>
            <a:xfrm>
              <a:off x="2413413" y="6088259"/>
              <a:ext cx="952500" cy="153888"/>
            </a:xfrm>
            <a:prstGeom prst="rect">
              <a:avLst/>
            </a:prstGeom>
            <a:noFill/>
          </p:spPr>
          <p:txBody>
            <a:bodyPr wrap="square" lIns="0" tIns="0" rIns="0" bIns="0" rtlCol="0">
              <a:spAutoFit/>
            </a:bodyPr>
            <a:lstStyle/>
            <a:p>
              <a:pPr algn="ctr"/>
              <a:r>
                <a:rPr lang="en-US" sz="1000" b="1" dirty="0">
                  <a:solidFill>
                    <a:schemeClr val="bg1"/>
                  </a:solidFill>
                </a:rPr>
                <a:t>EGOCENTRIC</a:t>
              </a:r>
            </a:p>
          </p:txBody>
        </p:sp>
      </p:grpSp>
      <p:grpSp>
        <p:nvGrpSpPr>
          <p:cNvPr id="8" name="Group 7">
            <a:extLst>
              <a:ext uri="{FF2B5EF4-FFF2-40B4-BE49-F238E27FC236}">
                <a16:creationId xmlns:a16="http://schemas.microsoft.com/office/drawing/2014/main" id="{F0ACE66B-E146-1C42-8DF8-147484208D08}"/>
              </a:ext>
            </a:extLst>
          </p:cNvPr>
          <p:cNvGrpSpPr/>
          <p:nvPr/>
        </p:nvGrpSpPr>
        <p:grpSpPr>
          <a:xfrm>
            <a:off x="1843320" y="4477716"/>
            <a:ext cx="1181100" cy="1181100"/>
            <a:chOff x="2299113" y="4621530"/>
            <a:chExt cx="1181100" cy="1181100"/>
          </a:xfrm>
        </p:grpSpPr>
        <p:pic>
          <p:nvPicPr>
            <p:cNvPr id="111" name="Graphic 110">
              <a:extLst>
                <a:ext uri="{FF2B5EF4-FFF2-40B4-BE49-F238E27FC236}">
                  <a16:creationId xmlns:a16="http://schemas.microsoft.com/office/drawing/2014/main" id="{A6595EE5-ECD9-F745-938F-8A9DA70ADB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48" name="TextBox 47">
              <a:extLst>
                <a:ext uri="{FF2B5EF4-FFF2-40B4-BE49-F238E27FC236}">
                  <a16:creationId xmlns:a16="http://schemas.microsoft.com/office/drawing/2014/main" id="{5B476331-1285-934D-8707-CFC924BC0574}"/>
                </a:ext>
              </a:extLst>
            </p:cNvPr>
            <p:cNvSpPr txBox="1"/>
            <p:nvPr/>
          </p:nvSpPr>
          <p:spPr>
            <a:xfrm>
              <a:off x="2413413" y="5159425"/>
              <a:ext cx="952500" cy="169277"/>
            </a:xfrm>
            <a:prstGeom prst="rect">
              <a:avLst/>
            </a:prstGeom>
            <a:noFill/>
          </p:spPr>
          <p:txBody>
            <a:bodyPr wrap="square" lIns="0" tIns="0" rIns="0" bIns="0" rtlCol="0">
              <a:spAutoFit/>
            </a:bodyPr>
            <a:lstStyle/>
            <a:p>
              <a:pPr algn="ctr"/>
              <a:r>
                <a:rPr lang="en-US" sz="1100" b="1" dirty="0">
                  <a:solidFill>
                    <a:schemeClr val="bg1"/>
                  </a:solidFill>
                </a:rPr>
                <a:t>REACTIVE</a:t>
              </a:r>
            </a:p>
          </p:txBody>
        </p:sp>
      </p:grpSp>
      <p:grpSp>
        <p:nvGrpSpPr>
          <p:cNvPr id="9" name="Group 8">
            <a:extLst>
              <a:ext uri="{FF2B5EF4-FFF2-40B4-BE49-F238E27FC236}">
                <a16:creationId xmlns:a16="http://schemas.microsoft.com/office/drawing/2014/main" id="{5B9C838F-7B16-3F4E-90AA-C2DC2719C415}"/>
              </a:ext>
            </a:extLst>
          </p:cNvPr>
          <p:cNvGrpSpPr/>
          <p:nvPr/>
        </p:nvGrpSpPr>
        <p:grpSpPr>
          <a:xfrm>
            <a:off x="1722670" y="3301736"/>
            <a:ext cx="1422400" cy="1422400"/>
            <a:chOff x="2178463" y="3445550"/>
            <a:chExt cx="1422400" cy="1422400"/>
          </a:xfrm>
        </p:grpSpPr>
        <p:pic>
          <p:nvPicPr>
            <p:cNvPr id="105" name="Graphic 104">
              <a:extLst>
                <a:ext uri="{FF2B5EF4-FFF2-40B4-BE49-F238E27FC236}">
                  <a16:creationId xmlns:a16="http://schemas.microsoft.com/office/drawing/2014/main" id="{173490C3-CB76-A749-93F1-AC4CE523E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50" name="TextBox 49">
              <a:extLst>
                <a:ext uri="{FF2B5EF4-FFF2-40B4-BE49-F238E27FC236}">
                  <a16:creationId xmlns:a16="http://schemas.microsoft.com/office/drawing/2014/main" id="{A53B60C6-7D96-AE4A-8BEE-C4E67EBAAEA7}"/>
                </a:ext>
              </a:extLst>
            </p:cNvPr>
            <p:cNvSpPr txBox="1"/>
            <p:nvPr/>
          </p:nvSpPr>
          <p:spPr>
            <a:xfrm>
              <a:off x="2413413" y="4084565"/>
              <a:ext cx="952500" cy="184666"/>
            </a:xfrm>
            <a:prstGeom prst="rect">
              <a:avLst/>
            </a:prstGeom>
            <a:noFill/>
          </p:spPr>
          <p:txBody>
            <a:bodyPr wrap="square" lIns="0" tIns="0" rIns="0" bIns="0" rtlCol="0">
              <a:spAutoFit/>
            </a:bodyPr>
            <a:lstStyle/>
            <a:p>
              <a:pPr algn="ctr"/>
              <a:r>
                <a:rPr lang="en-US" sz="1200" b="1" dirty="0">
                  <a:solidFill>
                    <a:schemeClr val="bg1"/>
                  </a:solidFill>
                </a:rPr>
                <a:t>CREATIVE</a:t>
              </a:r>
            </a:p>
          </p:txBody>
        </p:sp>
      </p:grpSp>
      <p:grpSp>
        <p:nvGrpSpPr>
          <p:cNvPr id="10" name="Group 9">
            <a:extLst>
              <a:ext uri="{FF2B5EF4-FFF2-40B4-BE49-F238E27FC236}">
                <a16:creationId xmlns:a16="http://schemas.microsoft.com/office/drawing/2014/main" id="{BCC3134F-B410-BD4C-9EF3-227150D7C5B2}"/>
              </a:ext>
            </a:extLst>
          </p:cNvPr>
          <p:cNvGrpSpPr/>
          <p:nvPr/>
        </p:nvGrpSpPr>
        <p:grpSpPr>
          <a:xfrm>
            <a:off x="1602020" y="2002538"/>
            <a:ext cx="1663700" cy="1663700"/>
            <a:chOff x="2057813" y="2146352"/>
            <a:chExt cx="1663700" cy="1663700"/>
          </a:xfrm>
        </p:grpSpPr>
        <p:pic>
          <p:nvPicPr>
            <p:cNvPr id="109" name="Graphic 108">
              <a:extLst>
                <a:ext uri="{FF2B5EF4-FFF2-40B4-BE49-F238E27FC236}">
                  <a16:creationId xmlns:a16="http://schemas.microsoft.com/office/drawing/2014/main" id="{912848DF-483F-D243-A049-C60FD2A64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51" name="TextBox 50">
              <a:extLst>
                <a:ext uri="{FF2B5EF4-FFF2-40B4-BE49-F238E27FC236}">
                  <a16:creationId xmlns:a16="http://schemas.microsoft.com/office/drawing/2014/main" id="{974C8A61-5250-764D-80D2-982B1AA4C10E}"/>
                </a:ext>
              </a:extLst>
            </p:cNvPr>
            <p:cNvSpPr txBox="1"/>
            <p:nvPr/>
          </p:nvSpPr>
          <p:spPr>
            <a:xfrm>
              <a:off x="2413413" y="2899060"/>
              <a:ext cx="952500" cy="215444"/>
            </a:xfrm>
            <a:prstGeom prst="rect">
              <a:avLst/>
            </a:prstGeom>
            <a:noFill/>
          </p:spPr>
          <p:txBody>
            <a:bodyPr wrap="square" lIns="0" tIns="0" rIns="0" bIns="0" rtlCol="0">
              <a:spAutoFit/>
            </a:bodyPr>
            <a:lstStyle/>
            <a:p>
              <a:pPr algn="ctr"/>
              <a:r>
                <a:rPr lang="en-US" sz="1400" b="1" dirty="0">
                  <a:solidFill>
                    <a:schemeClr val="bg1"/>
                  </a:solidFill>
                </a:rPr>
                <a:t>INTEGRAL</a:t>
              </a:r>
            </a:p>
          </p:txBody>
        </p:sp>
      </p:grpSp>
      <p:grpSp>
        <p:nvGrpSpPr>
          <p:cNvPr id="11" name="Group 10">
            <a:extLst>
              <a:ext uri="{FF2B5EF4-FFF2-40B4-BE49-F238E27FC236}">
                <a16:creationId xmlns:a16="http://schemas.microsoft.com/office/drawing/2014/main" id="{53605B7A-9276-4945-8C5A-4CD8606AA2F8}"/>
              </a:ext>
            </a:extLst>
          </p:cNvPr>
          <p:cNvGrpSpPr/>
          <p:nvPr/>
        </p:nvGrpSpPr>
        <p:grpSpPr>
          <a:xfrm>
            <a:off x="1481370" y="575733"/>
            <a:ext cx="1905000" cy="1905000"/>
            <a:chOff x="1937163" y="719547"/>
            <a:chExt cx="1905000" cy="1905000"/>
          </a:xfrm>
        </p:grpSpPr>
        <p:pic>
          <p:nvPicPr>
            <p:cNvPr id="113" name="Graphic 112">
              <a:extLst>
                <a:ext uri="{FF2B5EF4-FFF2-40B4-BE49-F238E27FC236}">
                  <a16:creationId xmlns:a16="http://schemas.microsoft.com/office/drawing/2014/main" id="{F1DC71E1-E433-1442-8D9C-0E52D5C593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52" name="TextBox 51">
              <a:extLst>
                <a:ext uri="{FF2B5EF4-FFF2-40B4-BE49-F238E27FC236}">
                  <a16:creationId xmlns:a16="http://schemas.microsoft.com/office/drawing/2014/main" id="{CB8CE3D6-F4FA-4749-A2DF-EBAF61520C3F}"/>
                </a:ext>
              </a:extLst>
            </p:cNvPr>
            <p:cNvSpPr txBox="1"/>
            <p:nvPr/>
          </p:nvSpPr>
          <p:spPr>
            <a:xfrm>
              <a:off x="2413413" y="1595103"/>
              <a:ext cx="952500" cy="246221"/>
            </a:xfrm>
            <a:prstGeom prst="rect">
              <a:avLst/>
            </a:prstGeom>
            <a:noFill/>
          </p:spPr>
          <p:txBody>
            <a:bodyPr wrap="square" lIns="0" tIns="0" rIns="0" bIns="0" rtlCol="0">
              <a:spAutoFit/>
            </a:bodyPr>
            <a:lstStyle/>
            <a:p>
              <a:pPr algn="ctr"/>
              <a:r>
                <a:rPr lang="en-US" sz="1600" b="1" dirty="0">
                  <a:solidFill>
                    <a:schemeClr val="bg1"/>
                  </a:solidFill>
                </a:rPr>
                <a:t>UNITIVE</a:t>
              </a:r>
            </a:p>
          </p:txBody>
        </p:sp>
      </p:grpSp>
      <p:sp>
        <p:nvSpPr>
          <p:cNvPr id="70" name="Left Brace 69">
            <a:extLst>
              <a:ext uri="{FF2B5EF4-FFF2-40B4-BE49-F238E27FC236}">
                <a16:creationId xmlns:a16="http://schemas.microsoft.com/office/drawing/2014/main" id="{EAF7D0EF-E982-2845-A414-450D64B9558C}"/>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71" name="TextBox 70">
            <a:extLst>
              <a:ext uri="{FF2B5EF4-FFF2-40B4-BE49-F238E27FC236}">
                <a16:creationId xmlns:a16="http://schemas.microsoft.com/office/drawing/2014/main" id="{08F46D40-989D-7143-8609-0F0D2DBFC979}"/>
              </a:ext>
            </a:extLst>
          </p:cNvPr>
          <p:cNvSpPr txBox="1"/>
          <p:nvPr/>
        </p:nvSpPr>
        <p:spPr>
          <a:xfrm>
            <a:off x="5352860" y="5033407"/>
            <a:ext cx="1930033"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Socialized Mind</a:t>
            </a:r>
          </a:p>
        </p:txBody>
      </p:sp>
      <p:sp>
        <p:nvSpPr>
          <p:cNvPr id="72" name="Left Brace 71">
            <a:extLst>
              <a:ext uri="{FF2B5EF4-FFF2-40B4-BE49-F238E27FC236}">
                <a16:creationId xmlns:a16="http://schemas.microsoft.com/office/drawing/2014/main" id="{6689548C-BD47-2142-B8A5-DF62CA7D62D0}"/>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73" name="TextBox 72">
            <a:extLst>
              <a:ext uri="{FF2B5EF4-FFF2-40B4-BE49-F238E27FC236}">
                <a16:creationId xmlns:a16="http://schemas.microsoft.com/office/drawing/2014/main" id="{55C8EE34-22EA-3348-9516-BDB66CBD5F8B}"/>
              </a:ext>
            </a:extLst>
          </p:cNvPr>
          <p:cNvSpPr txBox="1"/>
          <p:nvPr/>
        </p:nvSpPr>
        <p:spPr>
          <a:xfrm>
            <a:off x="5352860" y="3995734"/>
            <a:ext cx="2400680"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Self-Authoring Mind </a:t>
            </a:r>
          </a:p>
        </p:txBody>
      </p:sp>
      <p:sp>
        <p:nvSpPr>
          <p:cNvPr id="74" name="Left Brace 73">
            <a:extLst>
              <a:ext uri="{FF2B5EF4-FFF2-40B4-BE49-F238E27FC236}">
                <a16:creationId xmlns:a16="http://schemas.microsoft.com/office/drawing/2014/main" id="{99B46083-1ADE-0145-B6DE-3B4E93365941}"/>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75" name="TextBox 74">
            <a:extLst>
              <a:ext uri="{FF2B5EF4-FFF2-40B4-BE49-F238E27FC236}">
                <a16:creationId xmlns:a16="http://schemas.microsoft.com/office/drawing/2014/main" id="{6A7D60B3-3DAB-6E4A-A4D1-CAF86E19ACE6}"/>
              </a:ext>
            </a:extLst>
          </p:cNvPr>
          <p:cNvSpPr txBox="1"/>
          <p:nvPr/>
        </p:nvSpPr>
        <p:spPr>
          <a:xfrm>
            <a:off x="5352860" y="2626787"/>
            <a:ext cx="2795685"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Self-Transforming Mind</a:t>
            </a:r>
          </a:p>
        </p:txBody>
      </p:sp>
      <p:sp>
        <p:nvSpPr>
          <p:cNvPr id="76" name="Title 1">
            <a:extLst>
              <a:ext uri="{FF2B5EF4-FFF2-40B4-BE49-F238E27FC236}">
                <a16:creationId xmlns:a16="http://schemas.microsoft.com/office/drawing/2014/main" id="{43481CFF-85B8-5845-97FA-0DF8F438033E}"/>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en-US" sz="3200" dirty="0">
                <a:solidFill>
                  <a:schemeClr val="bg1"/>
                </a:solidFill>
              </a:rPr>
              <a:t>Reactive and Creative Leadership</a:t>
            </a:r>
          </a:p>
        </p:txBody>
      </p:sp>
      <p:sp>
        <p:nvSpPr>
          <p:cNvPr id="77" name="TextBox 76">
            <a:extLst>
              <a:ext uri="{FF2B5EF4-FFF2-40B4-BE49-F238E27FC236}">
                <a16:creationId xmlns:a16="http://schemas.microsoft.com/office/drawing/2014/main" id="{E67A9626-0084-1049-92EB-1C15A1A49F3F}"/>
              </a:ext>
            </a:extLst>
          </p:cNvPr>
          <p:cNvSpPr txBox="1"/>
          <p:nvPr/>
        </p:nvSpPr>
        <p:spPr>
          <a:xfrm>
            <a:off x="5352859" y="1747693"/>
            <a:ext cx="3672205" cy="369310"/>
          </a:xfrm>
          <a:prstGeom prst="rect">
            <a:avLst/>
          </a:prstGeom>
          <a:noFill/>
        </p:spPr>
        <p:txBody>
          <a:bodyPr wrap="square" lIns="91418" tIns="45709" rIns="91418" bIns="45709" rtlCol="0">
            <a:spAutoFit/>
          </a:bodyPr>
          <a:lstStyle/>
          <a:p>
            <a:r>
              <a:rPr lang="en-US" dirty="0">
                <a:solidFill>
                  <a:schemeClr val="bg1"/>
                </a:solidFill>
                <a:latin typeface="Helvetica" pitchFamily="2" charset="0"/>
                <a:cs typeface="Gotham Book" pitchFamily="2" charset="0"/>
              </a:rPr>
              <a:t>Aligned to Adult Development</a:t>
            </a:r>
          </a:p>
        </p:txBody>
      </p:sp>
      <p:pic>
        <p:nvPicPr>
          <p:cNvPr id="100" name="Picture 11">
            <a:extLst>
              <a:ext uri="{FF2B5EF4-FFF2-40B4-BE49-F238E27FC236}">
                <a16:creationId xmlns:a16="http://schemas.microsoft.com/office/drawing/2014/main" id="{3B56302A-3175-1745-83F1-0C461B3E4D4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01" name="Picture 7">
            <a:extLst>
              <a:ext uri="{FF2B5EF4-FFF2-40B4-BE49-F238E27FC236}">
                <a16:creationId xmlns:a16="http://schemas.microsoft.com/office/drawing/2014/main" id="{30E401C4-5125-6B40-B2F4-AF1B61F5E0B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4" name="Straight Connector 13">
            <a:extLst>
              <a:ext uri="{FF2B5EF4-FFF2-40B4-BE49-F238E27FC236}">
                <a16:creationId xmlns:a16="http://schemas.microsoft.com/office/drawing/2014/main" id="{5DAB2CF9-8845-E647-8F7C-A2EA377FB3FB}"/>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1AA306B-7F0A-4041-935E-6A78898E1A65}"/>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41B2ABF-A3CF-1F4C-B962-3EFC323289C0}"/>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840C688-F99E-334A-9668-A078AE193F73}"/>
              </a:ext>
            </a:extLst>
          </p:cNvPr>
          <p:cNvSpPr txBox="1"/>
          <p:nvPr/>
        </p:nvSpPr>
        <p:spPr>
          <a:xfrm>
            <a:off x="7237422" y="4890864"/>
            <a:ext cx="1930033"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80%</a:t>
            </a:r>
          </a:p>
        </p:txBody>
      </p:sp>
      <p:sp>
        <p:nvSpPr>
          <p:cNvPr id="55" name="TextBox 54">
            <a:extLst>
              <a:ext uri="{FF2B5EF4-FFF2-40B4-BE49-F238E27FC236}">
                <a16:creationId xmlns:a16="http://schemas.microsoft.com/office/drawing/2014/main" id="{7C47BF17-20FB-0648-AB70-CD178772D66B}"/>
              </a:ext>
            </a:extLst>
          </p:cNvPr>
          <p:cNvSpPr txBox="1"/>
          <p:nvPr/>
        </p:nvSpPr>
        <p:spPr>
          <a:xfrm>
            <a:off x="7621660" y="3856606"/>
            <a:ext cx="2400680"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15%</a:t>
            </a:r>
          </a:p>
        </p:txBody>
      </p:sp>
      <p:sp>
        <p:nvSpPr>
          <p:cNvPr id="56" name="TextBox 55">
            <a:extLst>
              <a:ext uri="{FF2B5EF4-FFF2-40B4-BE49-F238E27FC236}">
                <a16:creationId xmlns:a16="http://schemas.microsoft.com/office/drawing/2014/main" id="{A0C6CAF2-FCFB-6640-BFD2-0AEAA8A56EE5}"/>
              </a:ext>
            </a:extLst>
          </p:cNvPr>
          <p:cNvSpPr txBox="1"/>
          <p:nvPr/>
        </p:nvSpPr>
        <p:spPr>
          <a:xfrm>
            <a:off x="7960308" y="2480733"/>
            <a:ext cx="2655887"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5%</a:t>
            </a:r>
          </a:p>
        </p:txBody>
      </p:sp>
      <p:graphicFrame>
        <p:nvGraphicFramePr>
          <p:cNvPr id="35" name="Object 1">
            <a:extLst>
              <a:ext uri="{FF2B5EF4-FFF2-40B4-BE49-F238E27FC236}">
                <a16:creationId xmlns:a16="http://schemas.microsoft.com/office/drawing/2014/main" id="{4AED3C28-4586-C8A3-7EF6-ACE5D03A99F6}"/>
              </a:ext>
            </a:extLst>
          </p:cNvPr>
          <p:cNvGraphicFramePr>
            <a:graphicFrameLocks noChangeAspect="1"/>
          </p:cNvGraphicFramePr>
          <p:nvPr>
            <p:extLst>
              <p:ext uri="{D42A27DB-BD31-4B8C-83A1-F6EECF244321}">
                <p14:modId xmlns:p14="http://schemas.microsoft.com/office/powerpoint/2010/main" val="2839453254"/>
              </p:ext>
            </p:extLst>
          </p:nvPr>
        </p:nvGraphicFramePr>
        <p:xfrm>
          <a:off x="9114297" y="1768792"/>
          <a:ext cx="2745540" cy="4055645"/>
        </p:xfrm>
        <a:graphic>
          <a:graphicData uri="http://schemas.openxmlformats.org/drawingml/2006/chart">
            <c:chart xmlns:c="http://schemas.openxmlformats.org/drawingml/2006/chart" xmlns:r="http://schemas.openxmlformats.org/officeDocument/2006/relationships" r:id="rId17"/>
          </a:graphicData>
        </a:graphic>
      </p:graphicFrame>
      <p:sp>
        <p:nvSpPr>
          <p:cNvPr id="36" name="Freeform 35">
            <a:extLst>
              <a:ext uri="{FF2B5EF4-FFF2-40B4-BE49-F238E27FC236}">
                <a16:creationId xmlns:a16="http://schemas.microsoft.com/office/drawing/2014/main" id="{E18F3194-195F-37CD-5E00-E85FBB876962}"/>
              </a:ext>
            </a:extLst>
          </p:cNvPr>
          <p:cNvSpPr/>
          <p:nvPr/>
        </p:nvSpPr>
        <p:spPr>
          <a:xfrm>
            <a:off x="9971455" y="3270368"/>
            <a:ext cx="1442767" cy="1953904"/>
          </a:xfrm>
          <a:custGeom>
            <a:avLst/>
            <a:gdLst>
              <a:gd name="connsiteX0" fmla="*/ 0 w 1733550"/>
              <a:gd name="connsiteY0" fmla="*/ 2476500 h 2504219"/>
              <a:gd name="connsiteX1" fmla="*/ 819150 w 1733550"/>
              <a:gd name="connsiteY1" fmla="*/ 2152650 h 2504219"/>
              <a:gd name="connsiteX2" fmla="*/ 1733550 w 1733550"/>
              <a:gd name="connsiteY2" fmla="*/ 0 h 2504219"/>
            </a:gdLst>
            <a:ahLst/>
            <a:cxnLst>
              <a:cxn ang="0">
                <a:pos x="connsiteX0" y="connsiteY0"/>
              </a:cxn>
              <a:cxn ang="0">
                <a:pos x="connsiteX1" y="connsiteY1"/>
              </a:cxn>
              <a:cxn ang="0">
                <a:pos x="connsiteX2" y="connsiteY2"/>
              </a:cxn>
            </a:cxnLst>
            <a:rect l="l" t="t" r="r" b="b"/>
            <a:pathLst>
              <a:path w="1733550" h="2504219">
                <a:moveTo>
                  <a:pt x="0" y="2476500"/>
                </a:moveTo>
                <a:cubicBezTo>
                  <a:pt x="265112" y="2520950"/>
                  <a:pt x="530225" y="2565400"/>
                  <a:pt x="819150" y="2152650"/>
                </a:cubicBezTo>
                <a:cubicBezTo>
                  <a:pt x="1108075" y="1739900"/>
                  <a:pt x="1420812" y="869950"/>
                  <a:pt x="1733550" y="0"/>
                </a:cubicBezTo>
              </a:path>
            </a:pathLst>
          </a:custGeom>
          <a:noFill/>
          <a:ln w="63500">
            <a:solidFill>
              <a:schemeClr val="tx2"/>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Helvetica" pitchFamily="2" charset="0"/>
              <a:ea typeface="Corbel" charset="0"/>
              <a:cs typeface="Corbel" charset="0"/>
            </a:endParaRPr>
          </a:p>
        </p:txBody>
      </p:sp>
      <p:sp>
        <p:nvSpPr>
          <p:cNvPr id="37" name="TextBox 36">
            <a:extLst>
              <a:ext uri="{FF2B5EF4-FFF2-40B4-BE49-F238E27FC236}">
                <a16:creationId xmlns:a16="http://schemas.microsoft.com/office/drawing/2014/main" id="{3D4919F1-76F8-4265-A1DC-8BBA6DCD3CBF}"/>
              </a:ext>
            </a:extLst>
          </p:cNvPr>
          <p:cNvSpPr txBox="1"/>
          <p:nvPr/>
        </p:nvSpPr>
        <p:spPr bwMode="auto">
          <a:xfrm rot="16200000">
            <a:off x="9193385" y="4786001"/>
            <a:ext cx="1114256"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REACTIVE</a:t>
            </a:r>
          </a:p>
        </p:txBody>
      </p:sp>
      <p:sp>
        <p:nvSpPr>
          <p:cNvPr id="38" name="TextBox 37">
            <a:extLst>
              <a:ext uri="{FF2B5EF4-FFF2-40B4-BE49-F238E27FC236}">
                <a16:creationId xmlns:a16="http://schemas.microsoft.com/office/drawing/2014/main" id="{E9C648AA-9785-A3BB-123D-6C29AB527C63}"/>
              </a:ext>
            </a:extLst>
          </p:cNvPr>
          <p:cNvSpPr txBox="1"/>
          <p:nvPr/>
        </p:nvSpPr>
        <p:spPr bwMode="auto">
          <a:xfrm rot="16200000">
            <a:off x="9931767" y="4112040"/>
            <a:ext cx="1100114"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CREATIVE</a:t>
            </a:r>
          </a:p>
        </p:txBody>
      </p:sp>
      <p:sp>
        <p:nvSpPr>
          <p:cNvPr id="39" name="TextBox 38">
            <a:extLst>
              <a:ext uri="{FF2B5EF4-FFF2-40B4-BE49-F238E27FC236}">
                <a16:creationId xmlns:a16="http://schemas.microsoft.com/office/drawing/2014/main" id="{5D7B0ACD-4DF2-814D-5F1B-4367695CA01B}"/>
              </a:ext>
            </a:extLst>
          </p:cNvPr>
          <p:cNvSpPr txBox="1"/>
          <p:nvPr/>
        </p:nvSpPr>
        <p:spPr bwMode="auto">
          <a:xfrm rot="16200000">
            <a:off x="10668183" y="2709079"/>
            <a:ext cx="1114255"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INTEGRAL</a:t>
            </a:r>
          </a:p>
        </p:txBody>
      </p:sp>
      <p:sp>
        <p:nvSpPr>
          <p:cNvPr id="40" name="TextBox 39">
            <a:extLst>
              <a:ext uri="{FF2B5EF4-FFF2-40B4-BE49-F238E27FC236}">
                <a16:creationId xmlns:a16="http://schemas.microsoft.com/office/drawing/2014/main" id="{0508331B-E2DC-911B-4B8F-6A8E5DDF64C1}"/>
              </a:ext>
            </a:extLst>
          </p:cNvPr>
          <p:cNvSpPr txBox="1"/>
          <p:nvPr/>
        </p:nvSpPr>
        <p:spPr bwMode="auto">
          <a:xfrm rot="16200000">
            <a:off x="7736790" y="4302672"/>
            <a:ext cx="2534023" cy="276999"/>
          </a:xfrm>
          <a:prstGeom prst="rect">
            <a:avLst/>
          </a:prstGeom>
          <a:noFill/>
          <a:ln w="9525">
            <a:noFill/>
            <a:miter lim="800000"/>
            <a:headEnd/>
            <a:tailEnd/>
          </a:ln>
        </p:spPr>
        <p:txBody>
          <a:bodyPr wrap="square" rtlCol="0">
            <a:spAutoFit/>
          </a:bodyPr>
          <a:lstStyle/>
          <a:p>
            <a:r>
              <a:rPr lang="en-US" sz="1200" dirty="0">
                <a:solidFill>
                  <a:schemeClr val="bg1"/>
                </a:solidFill>
                <a:latin typeface="Helvetica" pitchFamily="2" charset="0"/>
                <a:ea typeface="Corbel" charset="0"/>
                <a:cs typeface="Corbel" charset="0"/>
              </a:rPr>
              <a:t>Leadership Effectiveness</a:t>
            </a:r>
          </a:p>
        </p:txBody>
      </p:sp>
      <p:sp>
        <p:nvSpPr>
          <p:cNvPr id="41" name="TextBox 40">
            <a:extLst>
              <a:ext uri="{FF2B5EF4-FFF2-40B4-BE49-F238E27FC236}">
                <a16:creationId xmlns:a16="http://schemas.microsoft.com/office/drawing/2014/main" id="{4F2BB2D7-A5C6-4B9C-F90F-D22CD6EBD323}"/>
              </a:ext>
            </a:extLst>
          </p:cNvPr>
          <p:cNvSpPr txBox="1"/>
          <p:nvPr/>
        </p:nvSpPr>
        <p:spPr bwMode="auto">
          <a:xfrm>
            <a:off x="9490923" y="5730292"/>
            <a:ext cx="2016118" cy="276999"/>
          </a:xfrm>
          <a:prstGeom prst="rect">
            <a:avLst/>
          </a:prstGeom>
          <a:noFill/>
          <a:ln w="9525">
            <a:noFill/>
            <a:miter lim="800000"/>
            <a:headEnd/>
            <a:tailEnd/>
          </a:ln>
        </p:spPr>
        <p:txBody>
          <a:bodyPr wrap="square" rtlCol="0">
            <a:spAutoFit/>
          </a:bodyPr>
          <a:lstStyle/>
          <a:p>
            <a:pPr algn="ctr"/>
            <a:r>
              <a:rPr lang="en-US" sz="1200" dirty="0">
                <a:solidFill>
                  <a:schemeClr val="bg1"/>
                </a:solidFill>
                <a:latin typeface="Helvetica" pitchFamily="2" charset="0"/>
                <a:ea typeface="Corbel" charset="0"/>
                <a:cs typeface="Corbel" charset="0"/>
              </a:rPr>
              <a:t>Level of Leadership</a:t>
            </a:r>
          </a:p>
        </p:txBody>
      </p:sp>
    </p:spTree>
    <p:extLst>
      <p:ext uri="{BB962C8B-B14F-4D97-AF65-F5344CB8AC3E}">
        <p14:creationId xmlns:p14="http://schemas.microsoft.com/office/powerpoint/2010/main" val="89446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5">
                                            <p:graphicEl>
                                              <a:chart seriesIdx="-3" categoryIdx="-3" bldStep="gridLegend"/>
                                            </p:graphicEl>
                                          </p:spTgt>
                                        </p:tgtEl>
                                        <p:attrNameLst>
                                          <p:attrName>style.visibility</p:attrName>
                                        </p:attrNameLst>
                                      </p:cBhvr>
                                      <p:to>
                                        <p:strVal val="visible"/>
                                      </p:to>
                                    </p:set>
                                    <p:animEffect transition="in" filter="wipe(down)">
                                      <p:cBhvr>
                                        <p:cTn id="26" dur="500"/>
                                        <p:tgtEl>
                                          <p:spTgt spid="35">
                                            <p:graphicEl>
                                              <a:chart seriesIdx="-3" categoryIdx="-3" bldStep="gridLegend"/>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graphicEl>
                                              <a:chart seriesIdx="0" categoryIdx="0" bldStep="ptInCategory"/>
                                            </p:graphicEl>
                                          </p:spTgt>
                                        </p:tgtEl>
                                        <p:attrNameLst>
                                          <p:attrName>style.visibility</p:attrName>
                                        </p:attrNameLst>
                                      </p:cBhvr>
                                      <p:to>
                                        <p:strVal val="visible"/>
                                      </p:to>
                                    </p:set>
                                    <p:animEffect transition="in" filter="wipe(down)">
                                      <p:cBhvr>
                                        <p:cTn id="29" dur="500"/>
                                        <p:tgtEl>
                                          <p:spTgt spid="35">
                                            <p:graphicEl>
                                              <a:chart seriesIdx="0" categoryIdx="0" bldStep="ptInCategory"/>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5">
                                            <p:graphicEl>
                                              <a:chart seriesIdx="1" categoryIdx="0" bldStep="ptInCategory"/>
                                            </p:graphicEl>
                                          </p:spTgt>
                                        </p:tgtEl>
                                        <p:attrNameLst>
                                          <p:attrName>style.visibility</p:attrName>
                                        </p:attrNameLst>
                                      </p:cBhvr>
                                      <p:to>
                                        <p:strVal val="visible"/>
                                      </p:to>
                                    </p:set>
                                    <p:animEffect transition="in" filter="wipe(down)">
                                      <p:cBhvr>
                                        <p:cTn id="35" dur="500"/>
                                        <p:tgtEl>
                                          <p:spTgt spid="35">
                                            <p:graphicEl>
                                              <a:chart seriesIdx="1" categoryIdx="0" bldStep="ptInCategory"/>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graphicEl>
                                              <a:chart seriesIdx="2" categoryIdx="0" bldStep="ptInCategory"/>
                                            </p:graphicEl>
                                          </p:spTgt>
                                        </p:tgtEl>
                                        <p:attrNameLst>
                                          <p:attrName>style.visibility</p:attrName>
                                        </p:attrNameLst>
                                      </p:cBhvr>
                                      <p:to>
                                        <p:strVal val="visible"/>
                                      </p:to>
                                    </p:set>
                                    <p:animEffect transition="in" filter="wipe(down)">
                                      <p:cBhvr>
                                        <p:cTn id="41" dur="500"/>
                                        <p:tgtEl>
                                          <p:spTgt spid="35">
                                            <p:graphicEl>
                                              <a:chart seriesIdx="2" categoryIdx="0" bldStep="ptIn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Graphic spid="35" grpId="0" uiExpand="1">
        <p:bldSub>
          <a:bldChart bld="categoryEl"/>
        </p:bldSub>
      </p:bldGraphic>
      <p:bldP spid="36" grpId="0" animBg="1"/>
      <p:bldP spid="37" grpId="0"/>
      <p:bldP spid="38" grpId="0"/>
      <p:bldP spid="39" grpId="0"/>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609600" y="875491"/>
            <a:ext cx="10972800" cy="681355"/>
          </a:xfrm>
        </p:spPr>
        <p:txBody>
          <a:bodyPr/>
          <a:lstStyle/>
          <a:p>
            <a:pPr algn="ctr"/>
            <a:r>
              <a:rPr lang="en-US" dirty="0">
                <a:solidFill>
                  <a:schemeClr val="tx2"/>
                </a:solidFill>
                <a:cs typeface="Gotham Bold" pitchFamily="2" charset="0"/>
              </a:rPr>
              <a:t>Leadership Effectiveness Scale Questions</a:t>
            </a:r>
          </a:p>
        </p:txBody>
      </p:sp>
      <p:sp>
        <p:nvSpPr>
          <p:cNvPr id="19" name="Slide Number Placeholder 18">
            <a:extLst>
              <a:ext uri="{FF2B5EF4-FFF2-40B4-BE49-F238E27FC236}">
                <a16:creationId xmlns:a16="http://schemas.microsoft.com/office/drawing/2014/main" id="{C5D5A3E6-EFEA-4A49-A2AA-1A8BFC6905A4}"/>
              </a:ext>
            </a:extLst>
          </p:cNvPr>
          <p:cNvSpPr>
            <a:spLocks noGrp="1"/>
          </p:cNvSpPr>
          <p:nvPr>
            <p:ph type="sldNum" sz="quarter" idx="11"/>
          </p:nvPr>
        </p:nvSpPr>
        <p:spPr/>
        <p:txBody>
          <a:bodyPr/>
          <a:lstStyle/>
          <a:p>
            <a:fld id="{4E547FC5-224D-4B2B-AB96-D4331BB3CBEC}" type="slidenum">
              <a:rPr lang="en-US" smtClean="0"/>
              <a:pPr/>
              <a:t>24</a:t>
            </a:fld>
            <a:endParaRPr lang="en-US" dirty="0"/>
          </a:p>
        </p:txBody>
      </p:sp>
      <p:sp>
        <p:nvSpPr>
          <p:cNvPr id="18" name="Footer Placeholder 17">
            <a:extLst>
              <a:ext uri="{FF2B5EF4-FFF2-40B4-BE49-F238E27FC236}">
                <a16:creationId xmlns:a16="http://schemas.microsoft.com/office/drawing/2014/main" id="{3D820202-BB5C-E247-A6BF-CF36AF88C501}"/>
              </a:ext>
            </a:extLst>
          </p:cNvPr>
          <p:cNvSpPr>
            <a:spLocks noGrp="1"/>
          </p:cNvSpPr>
          <p:nvPr>
            <p:ph type="ftr" sz="quarter" idx="10"/>
          </p:nvPr>
        </p:nvSpPr>
        <p:spPr/>
        <p:txBody>
          <a:bodyPr/>
          <a:lstStyle/>
          <a:p>
            <a:r>
              <a:rPr lang="en-US" dirty="0"/>
              <a:t>© Leadership Circle | All Rights Reserved</a:t>
            </a:r>
          </a:p>
        </p:txBody>
      </p:sp>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2613102" y="2086507"/>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sz="2000" dirty="0">
                <a:solidFill>
                  <a:srgbClr val="333333"/>
                </a:solidFill>
                <a:latin typeface="Helvetica" pitchFamily="2" charset="0"/>
                <a:cs typeface="Gotham Book" pitchFamily="2" charset="0"/>
              </a:rPr>
              <a:t>I am satisfied with the quality of leadership that this leader provides.</a:t>
            </a:r>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2613102" y="2811184"/>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sz="2000" dirty="0">
                <a:solidFill>
                  <a:srgbClr val="333333"/>
                </a:solidFill>
                <a:latin typeface="Helvetica" pitchFamily="2" charset="0"/>
                <a:cs typeface="Gotham Book" pitchFamily="2" charset="0"/>
              </a:rPr>
              <a:t>This leader is the kind of leader that others should aspire to become.</a:t>
            </a:r>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2613102" y="4207674"/>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sz="2000" dirty="0">
                <a:solidFill>
                  <a:srgbClr val="333333"/>
                </a:solidFill>
                <a:latin typeface="Helvetica" pitchFamily="2" charset="0"/>
                <a:cs typeface="Gotham Book" pitchFamily="2" charset="0"/>
              </a:rPr>
              <a:t>This leader’s leadership helps this organization to thrive.</a:t>
            </a:r>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2613102" y="3503870"/>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sz="2000" dirty="0">
                <a:solidFill>
                  <a:srgbClr val="333333"/>
                </a:solidFill>
                <a:latin typeface="Helvetica" pitchFamily="2" charset="0"/>
                <a:cs typeface="Gotham Book" pitchFamily="2" charset="0"/>
              </a:rPr>
              <a:t>This leader is an example of an ideal leader.</a:t>
            </a:r>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2613102" y="4910574"/>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sz="2000" dirty="0">
                <a:solidFill>
                  <a:srgbClr val="333333"/>
                </a:solidFill>
                <a:latin typeface="Helvetica" pitchFamily="2" charset="0"/>
                <a:cs typeface="Gotham Book" pitchFamily="2" charset="0"/>
              </a:rPr>
              <a:t>Overall, this leader provides very effective leadership.</a:t>
            </a:r>
          </a:p>
        </p:txBody>
      </p:sp>
      <p:sp>
        <p:nvSpPr>
          <p:cNvPr id="9" name="Oval 8">
            <a:extLst>
              <a:ext uri="{FF2B5EF4-FFF2-40B4-BE49-F238E27FC236}">
                <a16:creationId xmlns:a16="http://schemas.microsoft.com/office/drawing/2014/main" id="{EF070ADD-F778-C5AF-8FFD-90410E111073}"/>
              </a:ext>
            </a:extLst>
          </p:cNvPr>
          <p:cNvSpPr>
            <a:spLocks noChangeAspect="1"/>
          </p:cNvSpPr>
          <p:nvPr/>
        </p:nvSpPr>
        <p:spPr>
          <a:xfrm>
            <a:off x="1892173" y="2032958"/>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7DA5C11-018E-77C2-30E5-B4CF0FC611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430" y="1966418"/>
            <a:ext cx="468099" cy="510653"/>
          </a:xfrm>
          <a:prstGeom prst="rect">
            <a:avLst/>
          </a:prstGeom>
        </p:spPr>
      </p:pic>
      <p:sp>
        <p:nvSpPr>
          <p:cNvPr id="10" name="Oval 9">
            <a:extLst>
              <a:ext uri="{FF2B5EF4-FFF2-40B4-BE49-F238E27FC236}">
                <a16:creationId xmlns:a16="http://schemas.microsoft.com/office/drawing/2014/main" id="{4557D140-5D3B-D8CA-7F66-695EE2EC665D}"/>
              </a:ext>
            </a:extLst>
          </p:cNvPr>
          <p:cNvSpPr>
            <a:spLocks noChangeAspect="1"/>
          </p:cNvSpPr>
          <p:nvPr/>
        </p:nvSpPr>
        <p:spPr>
          <a:xfrm>
            <a:off x="1892173" y="2733603"/>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E40283F7-7031-5280-4EED-901C991678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430" y="2667063"/>
            <a:ext cx="468099" cy="510653"/>
          </a:xfrm>
          <a:prstGeom prst="rect">
            <a:avLst/>
          </a:prstGeom>
        </p:spPr>
      </p:pic>
      <p:sp>
        <p:nvSpPr>
          <p:cNvPr id="12" name="Oval 11">
            <a:extLst>
              <a:ext uri="{FF2B5EF4-FFF2-40B4-BE49-F238E27FC236}">
                <a16:creationId xmlns:a16="http://schemas.microsoft.com/office/drawing/2014/main" id="{441D0728-940E-6944-3EE7-A7564B5D33E1}"/>
              </a:ext>
            </a:extLst>
          </p:cNvPr>
          <p:cNvSpPr>
            <a:spLocks noChangeAspect="1"/>
          </p:cNvSpPr>
          <p:nvPr/>
        </p:nvSpPr>
        <p:spPr>
          <a:xfrm>
            <a:off x="1892173" y="3446122"/>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9CE5124-CFA1-892E-0169-EBE632BE57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430" y="3379582"/>
            <a:ext cx="468099" cy="510653"/>
          </a:xfrm>
          <a:prstGeom prst="rect">
            <a:avLst/>
          </a:prstGeom>
        </p:spPr>
      </p:pic>
      <p:sp>
        <p:nvSpPr>
          <p:cNvPr id="16" name="Oval 15">
            <a:extLst>
              <a:ext uri="{FF2B5EF4-FFF2-40B4-BE49-F238E27FC236}">
                <a16:creationId xmlns:a16="http://schemas.microsoft.com/office/drawing/2014/main" id="{7EBB5808-8958-1458-29C0-0CD56C42AFF7}"/>
              </a:ext>
            </a:extLst>
          </p:cNvPr>
          <p:cNvSpPr>
            <a:spLocks noChangeAspect="1"/>
          </p:cNvSpPr>
          <p:nvPr/>
        </p:nvSpPr>
        <p:spPr>
          <a:xfrm>
            <a:off x="1892173" y="4146766"/>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F33C245B-E0E3-A711-667F-C025B7B307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430" y="4080226"/>
            <a:ext cx="468099" cy="510653"/>
          </a:xfrm>
          <a:prstGeom prst="rect">
            <a:avLst/>
          </a:prstGeom>
        </p:spPr>
      </p:pic>
      <p:sp>
        <p:nvSpPr>
          <p:cNvPr id="20" name="Oval 19">
            <a:extLst>
              <a:ext uri="{FF2B5EF4-FFF2-40B4-BE49-F238E27FC236}">
                <a16:creationId xmlns:a16="http://schemas.microsoft.com/office/drawing/2014/main" id="{F723E045-50F1-769C-8D7F-2B55DA051BD9}"/>
              </a:ext>
            </a:extLst>
          </p:cNvPr>
          <p:cNvSpPr>
            <a:spLocks noChangeAspect="1"/>
          </p:cNvSpPr>
          <p:nvPr/>
        </p:nvSpPr>
        <p:spPr>
          <a:xfrm>
            <a:off x="1892173" y="4847410"/>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66BCFA34-1FA1-09C8-82BB-C3738277EC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430" y="4780870"/>
            <a:ext cx="468099" cy="510653"/>
          </a:xfrm>
          <a:prstGeom prst="rect">
            <a:avLst/>
          </a:prstGeom>
        </p:spPr>
      </p:pic>
    </p:spTree>
    <p:extLst>
      <p:ext uri="{BB962C8B-B14F-4D97-AF65-F5344CB8AC3E}">
        <p14:creationId xmlns:p14="http://schemas.microsoft.com/office/powerpoint/2010/main" val="11820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pPr algn="ctr"/>
            <a:r>
              <a:rPr lang="en-US" dirty="0"/>
              <a:t>Leadership Effectiveness &amp; Creative Competencies</a:t>
            </a:r>
          </a:p>
        </p:txBody>
      </p:sp>
      <p:sp>
        <p:nvSpPr>
          <p:cNvPr id="5" name="Slide Number Placeholder 4">
            <a:extLst>
              <a:ext uri="{FF2B5EF4-FFF2-40B4-BE49-F238E27FC236}">
                <a16:creationId xmlns:a16="http://schemas.microsoft.com/office/drawing/2014/main" id="{91280515-41F2-0A46-B0A1-A61F9727AEAF}"/>
              </a:ext>
            </a:extLst>
          </p:cNvPr>
          <p:cNvSpPr>
            <a:spLocks noGrp="1"/>
          </p:cNvSpPr>
          <p:nvPr>
            <p:ph type="sldNum" sz="quarter" idx="11"/>
          </p:nvPr>
        </p:nvSpPr>
        <p:spPr/>
        <p:txBody>
          <a:bodyPr/>
          <a:lstStyle/>
          <a:p>
            <a:fld id="{4E547FC5-224D-4B2B-AB96-D4331BB3CBEC}" type="slidenum">
              <a:rPr lang="en-US" smtClean="0"/>
              <a:pPr/>
              <a:t>25</a:t>
            </a:fld>
            <a:endParaRPr lang="en-US" dirty="0"/>
          </a:p>
        </p:txBody>
      </p:sp>
      <p:sp>
        <p:nvSpPr>
          <p:cNvPr id="4" name="Footer Placeholder 3">
            <a:extLst>
              <a:ext uri="{FF2B5EF4-FFF2-40B4-BE49-F238E27FC236}">
                <a16:creationId xmlns:a16="http://schemas.microsoft.com/office/drawing/2014/main" id="{A13ADB6D-F42E-214E-B858-C7CF6ECE5777}"/>
              </a:ext>
            </a:extLst>
          </p:cNvPr>
          <p:cNvSpPr>
            <a:spLocks noGrp="1"/>
          </p:cNvSpPr>
          <p:nvPr>
            <p:ph type="ftr" sz="quarter" idx="10"/>
          </p:nvPr>
        </p:nvSpPr>
        <p:spPr/>
        <p:txBody>
          <a:bodyPr/>
          <a:lstStyle/>
          <a:p>
            <a:r>
              <a:rPr lang="en-US" dirty="0"/>
              <a:t>© Leadership Circle | All Rights Reserved</a:t>
            </a:r>
          </a:p>
        </p:txBody>
      </p:sp>
      <p:pic>
        <p:nvPicPr>
          <p:cNvPr id="3" name="Picture 2">
            <a:extLst>
              <a:ext uri="{FF2B5EF4-FFF2-40B4-BE49-F238E27FC236}">
                <a16:creationId xmlns:a16="http://schemas.microsoft.com/office/drawing/2014/main" id="{EDB831BF-D04B-5A4C-8F2A-31495EE971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056" b="9486"/>
          <a:stretch/>
        </p:blipFill>
        <p:spPr>
          <a:xfrm>
            <a:off x="3621285" y="1193147"/>
            <a:ext cx="5424760" cy="4407598"/>
          </a:xfrm>
          <a:prstGeom prst="rect">
            <a:avLst/>
          </a:prstGeom>
        </p:spPr>
      </p:pic>
      <p:sp>
        <p:nvSpPr>
          <p:cNvPr id="8" name="Title 1">
            <a:extLst>
              <a:ext uri="{FF2B5EF4-FFF2-40B4-BE49-F238E27FC236}">
                <a16:creationId xmlns:a16="http://schemas.microsoft.com/office/drawing/2014/main" id="{4EABFD85-82C7-BD41-875F-B1BCA092CDF9}"/>
              </a:ext>
            </a:extLst>
          </p:cNvPr>
          <p:cNvSpPr txBox="1">
            <a:spLocks/>
          </p:cNvSpPr>
          <p:nvPr/>
        </p:nvSpPr>
        <p:spPr>
          <a:xfrm>
            <a:off x="4404684" y="5600745"/>
            <a:ext cx="3998259"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a:t>Creative Competencies</a:t>
            </a:r>
          </a:p>
        </p:txBody>
      </p:sp>
      <p:sp>
        <p:nvSpPr>
          <p:cNvPr id="9" name="Title 1">
            <a:extLst>
              <a:ext uri="{FF2B5EF4-FFF2-40B4-BE49-F238E27FC236}">
                <a16:creationId xmlns:a16="http://schemas.microsoft.com/office/drawing/2014/main" id="{089E47B8-838B-FB48-9CFD-49C644239D5E}"/>
              </a:ext>
            </a:extLst>
          </p:cNvPr>
          <p:cNvSpPr txBox="1">
            <a:spLocks/>
          </p:cNvSpPr>
          <p:nvPr/>
        </p:nvSpPr>
        <p:spPr>
          <a:xfrm>
            <a:off x="3047544" y="1856386"/>
            <a:ext cx="573741" cy="3145228"/>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a:t>Leadership Effectiveness</a:t>
            </a:r>
          </a:p>
        </p:txBody>
      </p:sp>
    </p:spTree>
    <p:extLst>
      <p:ext uri="{BB962C8B-B14F-4D97-AF65-F5344CB8AC3E}">
        <p14:creationId xmlns:p14="http://schemas.microsoft.com/office/powerpoint/2010/main" val="12700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p:txBody>
          <a:bodyPr anchor="t"/>
          <a:lstStyle/>
          <a:p>
            <a:pPr algn="l"/>
            <a:r>
              <a:rPr lang="en-US" sz="2400" dirty="0"/>
              <a:t>CREATIVE Correlations to </a:t>
            </a:r>
            <a:br>
              <a:rPr lang="en-US" sz="2400" dirty="0"/>
            </a:br>
            <a:r>
              <a:rPr lang="en-US" sz="2400" dirty="0"/>
              <a:t>Leadership Effectiveness</a:t>
            </a:r>
          </a:p>
        </p:txBody>
      </p:sp>
      <p:sp>
        <p:nvSpPr>
          <p:cNvPr id="3" name="Slide Number Placeholder 2">
            <a:extLst>
              <a:ext uri="{FF2B5EF4-FFF2-40B4-BE49-F238E27FC236}">
                <a16:creationId xmlns:a16="http://schemas.microsoft.com/office/drawing/2014/main" id="{17C56202-E613-6B46-B4B1-953D6F647461}"/>
              </a:ext>
            </a:extLst>
          </p:cNvPr>
          <p:cNvSpPr>
            <a:spLocks noGrp="1"/>
          </p:cNvSpPr>
          <p:nvPr>
            <p:ph type="sldNum" sz="quarter" idx="11"/>
          </p:nvPr>
        </p:nvSpPr>
        <p:spPr/>
        <p:txBody>
          <a:bodyPr/>
          <a:lstStyle/>
          <a:p>
            <a:fld id="{4E547FC5-224D-4B2B-AB96-D4331BB3CBEC}" type="slidenum">
              <a:rPr lang="en-US" smtClean="0"/>
              <a:pPr/>
              <a:t>26</a:t>
            </a:fld>
            <a:endParaRPr lang="en-US" dirty="0"/>
          </a:p>
        </p:txBody>
      </p:sp>
      <p:sp>
        <p:nvSpPr>
          <p:cNvPr id="2" name="Footer Placeholder 1">
            <a:extLst>
              <a:ext uri="{FF2B5EF4-FFF2-40B4-BE49-F238E27FC236}">
                <a16:creationId xmlns:a16="http://schemas.microsoft.com/office/drawing/2014/main" id="{A81BBAD9-E3CC-CA4E-891D-702113144E32}"/>
              </a:ext>
            </a:extLst>
          </p:cNvPr>
          <p:cNvSpPr>
            <a:spLocks noGrp="1"/>
          </p:cNvSpPr>
          <p:nvPr>
            <p:ph type="ftr" sz="quarter" idx="10"/>
          </p:nvPr>
        </p:nvSpPr>
        <p:spPr/>
        <p:txBody>
          <a:bodyPr/>
          <a:lstStyle/>
          <a:p>
            <a:r>
              <a:rPr lang="en-US" dirty="0"/>
              <a:t>© Leadership Circle | All Rights Reserved</a:t>
            </a:r>
          </a:p>
        </p:txBody>
      </p:sp>
      <p:pic>
        <p:nvPicPr>
          <p:cNvPr id="43" name="Picture 42">
            <a:extLst>
              <a:ext uri="{FF2B5EF4-FFF2-40B4-BE49-F238E27FC236}">
                <a16:creationId xmlns:a16="http://schemas.microsoft.com/office/drawing/2014/main" id="{0C8D8808-CD2F-FC4C-A3A6-9CFA1A0FEF56}"/>
              </a:ext>
            </a:extLst>
          </p:cNvPr>
          <p:cNvPicPr>
            <a:picLocks noChangeAspect="1"/>
          </p:cNvPicPr>
          <p:nvPr/>
        </p:nvPicPr>
        <p:blipFill rotWithShape="1">
          <a:blip r:embed="rId3">
            <a:extLst>
              <a:ext uri="{28A0092B-C50C-407E-A947-70E740481C1C}">
                <a14:useLocalDpi xmlns:a14="http://schemas.microsoft.com/office/drawing/2010/main" val="0"/>
              </a:ext>
            </a:extLst>
          </a:blip>
          <a:srcRect b="48694"/>
          <a:stretch/>
        </p:blipFill>
        <p:spPr>
          <a:xfrm>
            <a:off x="2847150" y="2835591"/>
            <a:ext cx="6497700" cy="3333672"/>
          </a:xfrm>
          <a:prstGeom prst="rect">
            <a:avLst/>
          </a:prstGeom>
        </p:spPr>
      </p:pic>
      <p:pic>
        <p:nvPicPr>
          <p:cNvPr id="44" name="Picture 43">
            <a:extLst>
              <a:ext uri="{FF2B5EF4-FFF2-40B4-BE49-F238E27FC236}">
                <a16:creationId xmlns:a16="http://schemas.microsoft.com/office/drawing/2014/main" id="{908EFF9F-CF06-7544-B1B7-5871B3F31A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12" b="8556"/>
          <a:stretch/>
        </p:blipFill>
        <p:spPr>
          <a:xfrm>
            <a:off x="416628" y="3807346"/>
            <a:ext cx="2589547" cy="2090412"/>
          </a:xfrm>
          <a:prstGeom prst="rect">
            <a:avLst/>
          </a:prstGeom>
        </p:spPr>
      </p:pic>
      <p:pic>
        <p:nvPicPr>
          <p:cNvPr id="45" name="Picture 44">
            <a:extLst>
              <a:ext uri="{FF2B5EF4-FFF2-40B4-BE49-F238E27FC236}">
                <a16:creationId xmlns:a16="http://schemas.microsoft.com/office/drawing/2014/main" id="{D0DAD5B9-4425-1246-A3F8-0A40A6784C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13" t="5013" b="8401"/>
          <a:stretch/>
        </p:blipFill>
        <p:spPr>
          <a:xfrm>
            <a:off x="1304692" y="1520904"/>
            <a:ext cx="2589547" cy="1979342"/>
          </a:xfrm>
          <a:prstGeom prst="rect">
            <a:avLst/>
          </a:prstGeom>
        </p:spPr>
      </p:pic>
      <p:pic>
        <p:nvPicPr>
          <p:cNvPr id="46" name="Picture 45">
            <a:extLst>
              <a:ext uri="{FF2B5EF4-FFF2-40B4-BE49-F238E27FC236}">
                <a16:creationId xmlns:a16="http://schemas.microsoft.com/office/drawing/2014/main" id="{1CC0E443-E63A-EE4E-A220-0B245CABD8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56" t="1812" b="8427"/>
          <a:stretch/>
        </p:blipFill>
        <p:spPr>
          <a:xfrm>
            <a:off x="4945566" y="639864"/>
            <a:ext cx="2538366" cy="2051918"/>
          </a:xfrm>
          <a:prstGeom prst="rect">
            <a:avLst/>
          </a:prstGeom>
        </p:spPr>
      </p:pic>
      <p:pic>
        <p:nvPicPr>
          <p:cNvPr id="47" name="Picture 46">
            <a:extLst>
              <a:ext uri="{FF2B5EF4-FFF2-40B4-BE49-F238E27FC236}">
                <a16:creationId xmlns:a16="http://schemas.microsoft.com/office/drawing/2014/main" id="{325249EB-1739-6344-B7A0-8F7853E749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12" b="10240"/>
          <a:stretch/>
        </p:blipFill>
        <p:spPr>
          <a:xfrm>
            <a:off x="8484076" y="1406288"/>
            <a:ext cx="2589547" cy="2051918"/>
          </a:xfrm>
          <a:prstGeom prst="rect">
            <a:avLst/>
          </a:prstGeom>
        </p:spPr>
      </p:pic>
      <p:pic>
        <p:nvPicPr>
          <p:cNvPr id="48" name="Picture 47">
            <a:extLst>
              <a:ext uri="{FF2B5EF4-FFF2-40B4-BE49-F238E27FC236}">
                <a16:creationId xmlns:a16="http://schemas.microsoft.com/office/drawing/2014/main" id="{E96E5B63-DB49-6A4B-AB14-B826B73B0B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12" b="8556"/>
          <a:stretch/>
        </p:blipFill>
        <p:spPr>
          <a:xfrm>
            <a:off x="9372140" y="3807346"/>
            <a:ext cx="2589548" cy="2090412"/>
          </a:xfrm>
          <a:prstGeom prst="rect">
            <a:avLst/>
          </a:prstGeom>
        </p:spPr>
      </p:pic>
      <p:sp>
        <p:nvSpPr>
          <p:cNvPr id="49" name="TextBox 48">
            <a:extLst>
              <a:ext uri="{FF2B5EF4-FFF2-40B4-BE49-F238E27FC236}">
                <a16:creationId xmlns:a16="http://schemas.microsoft.com/office/drawing/2014/main" id="{65F25169-1514-CC4D-B022-27DA88520007}"/>
              </a:ext>
            </a:extLst>
          </p:cNvPr>
          <p:cNvSpPr txBox="1"/>
          <p:nvPr/>
        </p:nvSpPr>
        <p:spPr>
          <a:xfrm>
            <a:off x="2070843" y="5248516"/>
            <a:ext cx="870929" cy="369332"/>
          </a:xfrm>
          <a:prstGeom prst="rect">
            <a:avLst/>
          </a:prstGeom>
          <a:solidFill>
            <a:schemeClr val="bg1"/>
          </a:solidFill>
        </p:spPr>
        <p:txBody>
          <a:bodyPr wrap="square" rtlCol="0">
            <a:spAutoFit/>
          </a:bodyPr>
          <a:lstStyle/>
          <a:p>
            <a:r>
              <a:rPr lang="en-US">
                <a:solidFill>
                  <a:schemeClr val="tx1">
                    <a:lumMod val="75000"/>
                  </a:schemeClr>
                </a:solidFill>
                <a:latin typeface="Helvetica" pitchFamily="2" charset="0"/>
              </a:rPr>
              <a:t>R=.85</a:t>
            </a:r>
          </a:p>
        </p:txBody>
      </p:sp>
      <p:sp>
        <p:nvSpPr>
          <p:cNvPr id="50" name="TextBox 49">
            <a:extLst>
              <a:ext uri="{FF2B5EF4-FFF2-40B4-BE49-F238E27FC236}">
                <a16:creationId xmlns:a16="http://schemas.microsoft.com/office/drawing/2014/main" id="{AFFFBD67-0B30-3040-8663-82C29B6D0ADE}"/>
              </a:ext>
            </a:extLst>
          </p:cNvPr>
          <p:cNvSpPr txBox="1"/>
          <p:nvPr/>
        </p:nvSpPr>
        <p:spPr>
          <a:xfrm>
            <a:off x="3011748" y="2836620"/>
            <a:ext cx="870929" cy="369332"/>
          </a:xfrm>
          <a:prstGeom prst="rect">
            <a:avLst/>
          </a:prstGeom>
          <a:solidFill>
            <a:schemeClr val="bg1"/>
          </a:solidFill>
        </p:spPr>
        <p:txBody>
          <a:bodyPr wrap="square" rtlCol="0">
            <a:spAutoFit/>
          </a:bodyPr>
          <a:lstStyle/>
          <a:p>
            <a:r>
              <a:rPr lang="en-US" dirty="0">
                <a:solidFill>
                  <a:schemeClr val="tx1">
                    <a:lumMod val="75000"/>
                  </a:schemeClr>
                </a:solidFill>
                <a:latin typeface="Helvetica" pitchFamily="2" charset="0"/>
              </a:rPr>
              <a:t>R=.76</a:t>
            </a:r>
          </a:p>
        </p:txBody>
      </p:sp>
      <p:sp>
        <p:nvSpPr>
          <p:cNvPr id="51" name="TextBox 50">
            <a:extLst>
              <a:ext uri="{FF2B5EF4-FFF2-40B4-BE49-F238E27FC236}">
                <a16:creationId xmlns:a16="http://schemas.microsoft.com/office/drawing/2014/main" id="{64F612EF-FD51-8A46-8652-BCBE1525129E}"/>
              </a:ext>
            </a:extLst>
          </p:cNvPr>
          <p:cNvSpPr txBox="1"/>
          <p:nvPr/>
        </p:nvSpPr>
        <p:spPr>
          <a:xfrm>
            <a:off x="6656096" y="2054742"/>
            <a:ext cx="870929" cy="369332"/>
          </a:xfrm>
          <a:prstGeom prst="rect">
            <a:avLst/>
          </a:prstGeom>
          <a:solidFill>
            <a:schemeClr val="bg1"/>
          </a:solidFill>
        </p:spPr>
        <p:txBody>
          <a:bodyPr wrap="square" rtlCol="0">
            <a:spAutoFit/>
          </a:bodyPr>
          <a:lstStyle/>
          <a:p>
            <a:r>
              <a:rPr lang="en-US" dirty="0">
                <a:solidFill>
                  <a:schemeClr val="tx1">
                    <a:lumMod val="75000"/>
                  </a:schemeClr>
                </a:solidFill>
                <a:latin typeface="Helvetica" pitchFamily="2" charset="0"/>
              </a:rPr>
              <a:t>R=.78</a:t>
            </a:r>
          </a:p>
        </p:txBody>
      </p:sp>
      <p:sp>
        <p:nvSpPr>
          <p:cNvPr id="52" name="TextBox 51">
            <a:extLst>
              <a:ext uri="{FF2B5EF4-FFF2-40B4-BE49-F238E27FC236}">
                <a16:creationId xmlns:a16="http://schemas.microsoft.com/office/drawing/2014/main" id="{BA7E1E1E-5D5D-6D48-9FD5-76DBD2F8E9EF}"/>
              </a:ext>
            </a:extLst>
          </p:cNvPr>
          <p:cNvSpPr txBox="1"/>
          <p:nvPr/>
        </p:nvSpPr>
        <p:spPr>
          <a:xfrm>
            <a:off x="11108826" y="5261768"/>
            <a:ext cx="870929" cy="369332"/>
          </a:xfrm>
          <a:prstGeom prst="rect">
            <a:avLst/>
          </a:prstGeom>
          <a:solidFill>
            <a:schemeClr val="bg1"/>
          </a:solidFill>
        </p:spPr>
        <p:txBody>
          <a:bodyPr wrap="square" rtlCol="0">
            <a:spAutoFit/>
          </a:bodyPr>
          <a:lstStyle/>
          <a:p>
            <a:r>
              <a:rPr lang="en-US" dirty="0">
                <a:solidFill>
                  <a:schemeClr val="tx1">
                    <a:lumMod val="75000"/>
                  </a:schemeClr>
                </a:solidFill>
                <a:latin typeface="Helvetica" pitchFamily="2" charset="0"/>
              </a:rPr>
              <a:t>R=.91</a:t>
            </a:r>
          </a:p>
        </p:txBody>
      </p:sp>
      <p:sp>
        <p:nvSpPr>
          <p:cNvPr id="53" name="TextBox 52">
            <a:extLst>
              <a:ext uri="{FF2B5EF4-FFF2-40B4-BE49-F238E27FC236}">
                <a16:creationId xmlns:a16="http://schemas.microsoft.com/office/drawing/2014/main" id="{DE914EB3-98A2-C24B-8D4C-8C7E4D8BAE0D}"/>
              </a:ext>
            </a:extLst>
          </p:cNvPr>
          <p:cNvSpPr txBox="1"/>
          <p:nvPr/>
        </p:nvSpPr>
        <p:spPr>
          <a:xfrm>
            <a:off x="10194427" y="2836620"/>
            <a:ext cx="870929" cy="369332"/>
          </a:xfrm>
          <a:prstGeom prst="rect">
            <a:avLst/>
          </a:prstGeom>
          <a:solidFill>
            <a:schemeClr val="bg1"/>
          </a:solidFill>
        </p:spPr>
        <p:txBody>
          <a:bodyPr wrap="square" rtlCol="0">
            <a:spAutoFit/>
          </a:bodyPr>
          <a:lstStyle/>
          <a:p>
            <a:r>
              <a:rPr lang="en-US">
                <a:solidFill>
                  <a:schemeClr val="tx1">
                    <a:lumMod val="75000"/>
                  </a:schemeClr>
                </a:solidFill>
                <a:latin typeface="Helvetica" pitchFamily="2" charset="0"/>
              </a:rPr>
              <a:t>R=.84</a:t>
            </a:r>
          </a:p>
        </p:txBody>
      </p:sp>
      <p:sp>
        <p:nvSpPr>
          <p:cNvPr id="54" name="Title 1">
            <a:extLst>
              <a:ext uri="{FF2B5EF4-FFF2-40B4-BE49-F238E27FC236}">
                <a16:creationId xmlns:a16="http://schemas.microsoft.com/office/drawing/2014/main" id="{BC1072B0-D3B0-4441-B97D-7BCC72315EED}"/>
              </a:ext>
            </a:extLst>
          </p:cNvPr>
          <p:cNvSpPr txBox="1">
            <a:spLocks/>
          </p:cNvSpPr>
          <p:nvPr/>
        </p:nvSpPr>
        <p:spPr>
          <a:xfrm>
            <a:off x="1087323" y="1698369"/>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dirty="0">
                <a:solidFill>
                  <a:schemeClr val="tx1">
                    <a:lumMod val="75000"/>
                  </a:schemeClr>
                </a:solidFill>
              </a:rPr>
              <a:t>Leadership Effectiveness</a:t>
            </a:r>
          </a:p>
        </p:txBody>
      </p:sp>
      <p:sp>
        <p:nvSpPr>
          <p:cNvPr id="55" name="Title 1">
            <a:extLst>
              <a:ext uri="{FF2B5EF4-FFF2-40B4-BE49-F238E27FC236}">
                <a16:creationId xmlns:a16="http://schemas.microsoft.com/office/drawing/2014/main" id="{3EF5B9F7-A885-8A44-99FD-4B1695FBFFF8}"/>
              </a:ext>
            </a:extLst>
          </p:cNvPr>
          <p:cNvSpPr txBox="1">
            <a:spLocks/>
          </p:cNvSpPr>
          <p:nvPr/>
        </p:nvSpPr>
        <p:spPr>
          <a:xfrm>
            <a:off x="1934307" y="3448969"/>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dirty="0">
                <a:solidFill>
                  <a:schemeClr val="tx1">
                    <a:lumMod val="75000"/>
                  </a:schemeClr>
                </a:solidFill>
              </a:rPr>
              <a:t>Self Awareness</a:t>
            </a:r>
          </a:p>
        </p:txBody>
      </p:sp>
      <p:sp>
        <p:nvSpPr>
          <p:cNvPr id="56" name="Title 1">
            <a:extLst>
              <a:ext uri="{FF2B5EF4-FFF2-40B4-BE49-F238E27FC236}">
                <a16:creationId xmlns:a16="http://schemas.microsoft.com/office/drawing/2014/main" id="{29516593-E61D-DA4C-9AE4-5B3456B53844}"/>
              </a:ext>
            </a:extLst>
          </p:cNvPr>
          <p:cNvSpPr txBox="1">
            <a:spLocks/>
          </p:cNvSpPr>
          <p:nvPr/>
        </p:nvSpPr>
        <p:spPr>
          <a:xfrm>
            <a:off x="166835" y="4200165"/>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solidFill>
                  <a:schemeClr val="tx1">
                    <a:lumMod val="75000"/>
                  </a:schemeClr>
                </a:solidFill>
              </a:rPr>
              <a:t>Leadership Effectiveness</a:t>
            </a:r>
          </a:p>
        </p:txBody>
      </p:sp>
      <p:sp>
        <p:nvSpPr>
          <p:cNvPr id="57" name="Title 1">
            <a:extLst>
              <a:ext uri="{FF2B5EF4-FFF2-40B4-BE49-F238E27FC236}">
                <a16:creationId xmlns:a16="http://schemas.microsoft.com/office/drawing/2014/main" id="{9260A465-76B0-D642-B43C-9832877FB54F}"/>
              </a:ext>
            </a:extLst>
          </p:cNvPr>
          <p:cNvSpPr txBox="1">
            <a:spLocks/>
          </p:cNvSpPr>
          <p:nvPr/>
        </p:nvSpPr>
        <p:spPr>
          <a:xfrm>
            <a:off x="4654776" y="867025"/>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dirty="0">
                <a:solidFill>
                  <a:schemeClr val="tx1">
                    <a:lumMod val="75000"/>
                  </a:schemeClr>
                </a:solidFill>
              </a:rPr>
              <a:t>Leadership Effectiveness</a:t>
            </a:r>
          </a:p>
        </p:txBody>
      </p:sp>
      <p:sp>
        <p:nvSpPr>
          <p:cNvPr id="58" name="Title 1">
            <a:extLst>
              <a:ext uri="{FF2B5EF4-FFF2-40B4-BE49-F238E27FC236}">
                <a16:creationId xmlns:a16="http://schemas.microsoft.com/office/drawing/2014/main" id="{9617DA88-5836-6246-AB09-2DF75271AB98}"/>
              </a:ext>
            </a:extLst>
          </p:cNvPr>
          <p:cNvSpPr txBox="1">
            <a:spLocks/>
          </p:cNvSpPr>
          <p:nvPr/>
        </p:nvSpPr>
        <p:spPr>
          <a:xfrm>
            <a:off x="5847448" y="2617625"/>
            <a:ext cx="849461"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dirty="0">
                <a:solidFill>
                  <a:schemeClr val="tx1">
                    <a:lumMod val="75000"/>
                  </a:schemeClr>
                </a:solidFill>
              </a:rPr>
              <a:t>Authenticity</a:t>
            </a:r>
          </a:p>
        </p:txBody>
      </p:sp>
      <p:sp>
        <p:nvSpPr>
          <p:cNvPr id="59" name="Title 1">
            <a:extLst>
              <a:ext uri="{FF2B5EF4-FFF2-40B4-BE49-F238E27FC236}">
                <a16:creationId xmlns:a16="http://schemas.microsoft.com/office/drawing/2014/main" id="{7C803849-0264-0F49-9F4B-C06D43E6AC4A}"/>
              </a:ext>
            </a:extLst>
          </p:cNvPr>
          <p:cNvSpPr txBox="1">
            <a:spLocks/>
          </p:cNvSpPr>
          <p:nvPr/>
        </p:nvSpPr>
        <p:spPr>
          <a:xfrm>
            <a:off x="8248255" y="1689071"/>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solidFill>
                  <a:schemeClr val="tx1">
                    <a:lumMod val="75000"/>
                  </a:schemeClr>
                </a:solidFill>
              </a:rPr>
              <a:t>Leadership Effectiveness</a:t>
            </a:r>
          </a:p>
        </p:txBody>
      </p:sp>
      <p:sp>
        <p:nvSpPr>
          <p:cNvPr id="60" name="Title 1">
            <a:extLst>
              <a:ext uri="{FF2B5EF4-FFF2-40B4-BE49-F238E27FC236}">
                <a16:creationId xmlns:a16="http://schemas.microsoft.com/office/drawing/2014/main" id="{B7F8B6AF-4024-DF49-97D0-F235DDD2497A}"/>
              </a:ext>
            </a:extLst>
          </p:cNvPr>
          <p:cNvSpPr txBox="1">
            <a:spLocks/>
          </p:cNvSpPr>
          <p:nvPr/>
        </p:nvSpPr>
        <p:spPr>
          <a:xfrm>
            <a:off x="9095239" y="3439671"/>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solidFill>
                  <a:schemeClr val="tx1">
                    <a:lumMod val="75000"/>
                  </a:schemeClr>
                </a:solidFill>
              </a:rPr>
              <a:t>Systems Awareness</a:t>
            </a:r>
          </a:p>
        </p:txBody>
      </p:sp>
      <p:sp>
        <p:nvSpPr>
          <p:cNvPr id="61" name="Title 1">
            <a:extLst>
              <a:ext uri="{FF2B5EF4-FFF2-40B4-BE49-F238E27FC236}">
                <a16:creationId xmlns:a16="http://schemas.microsoft.com/office/drawing/2014/main" id="{53496F23-D664-F947-AA39-587F7BCDBF9B}"/>
              </a:ext>
            </a:extLst>
          </p:cNvPr>
          <p:cNvSpPr txBox="1">
            <a:spLocks/>
          </p:cNvSpPr>
          <p:nvPr/>
        </p:nvSpPr>
        <p:spPr>
          <a:xfrm>
            <a:off x="9151504" y="409774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solidFill>
                  <a:schemeClr val="tx1">
                    <a:lumMod val="75000"/>
                  </a:schemeClr>
                </a:solidFill>
              </a:rPr>
              <a:t>Leadership Effectiveness</a:t>
            </a:r>
          </a:p>
        </p:txBody>
      </p:sp>
      <p:sp>
        <p:nvSpPr>
          <p:cNvPr id="62" name="Title 1">
            <a:extLst>
              <a:ext uri="{FF2B5EF4-FFF2-40B4-BE49-F238E27FC236}">
                <a16:creationId xmlns:a16="http://schemas.microsoft.com/office/drawing/2014/main" id="{BA423D1A-B3D0-A544-A291-2868E090683D}"/>
              </a:ext>
            </a:extLst>
          </p:cNvPr>
          <p:cNvSpPr txBox="1">
            <a:spLocks/>
          </p:cNvSpPr>
          <p:nvPr/>
        </p:nvSpPr>
        <p:spPr>
          <a:xfrm>
            <a:off x="999083" y="5860130"/>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solidFill>
                  <a:schemeClr val="tx1">
                    <a:lumMod val="75000"/>
                  </a:schemeClr>
                </a:solidFill>
              </a:rPr>
              <a:t>Relating</a:t>
            </a:r>
          </a:p>
        </p:txBody>
      </p:sp>
      <p:sp>
        <p:nvSpPr>
          <p:cNvPr id="63" name="Title 1">
            <a:extLst>
              <a:ext uri="{FF2B5EF4-FFF2-40B4-BE49-F238E27FC236}">
                <a16:creationId xmlns:a16="http://schemas.microsoft.com/office/drawing/2014/main" id="{C2AB01D2-8A60-1143-87C5-DF4AAF2CCBD0}"/>
              </a:ext>
            </a:extLst>
          </p:cNvPr>
          <p:cNvSpPr txBox="1">
            <a:spLocks/>
          </p:cNvSpPr>
          <p:nvPr/>
        </p:nvSpPr>
        <p:spPr>
          <a:xfrm>
            <a:off x="9944937" y="5858029"/>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solidFill>
                  <a:schemeClr val="tx1">
                    <a:lumMod val="75000"/>
                  </a:schemeClr>
                </a:solidFill>
              </a:rPr>
              <a:t>Achieving</a:t>
            </a:r>
          </a:p>
        </p:txBody>
      </p:sp>
    </p:spTree>
    <p:extLst>
      <p:ext uri="{BB962C8B-B14F-4D97-AF65-F5344CB8AC3E}">
        <p14:creationId xmlns:p14="http://schemas.microsoft.com/office/powerpoint/2010/main" val="6119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4EE02D-E662-F344-A1B2-926F3778D49C}"/>
              </a:ext>
            </a:extLst>
          </p:cNvPr>
          <p:cNvSpPr>
            <a:spLocks noGrp="1"/>
          </p:cNvSpPr>
          <p:nvPr>
            <p:ph type="sldNum" sz="quarter" idx="11"/>
          </p:nvPr>
        </p:nvSpPr>
        <p:spPr/>
        <p:txBody>
          <a:bodyPr/>
          <a:lstStyle/>
          <a:p>
            <a:fld id="{4E547FC5-224D-4B2B-AB96-D4331BB3CBEC}" type="slidenum">
              <a:rPr lang="en-US" smtClean="0"/>
              <a:pPr/>
              <a:t>27</a:t>
            </a:fld>
            <a:endParaRPr lang="en-US" dirty="0"/>
          </a:p>
        </p:txBody>
      </p:sp>
      <p:sp>
        <p:nvSpPr>
          <p:cNvPr id="2" name="Footer Placeholder 1">
            <a:extLst>
              <a:ext uri="{FF2B5EF4-FFF2-40B4-BE49-F238E27FC236}">
                <a16:creationId xmlns:a16="http://schemas.microsoft.com/office/drawing/2014/main" id="{688EEFE3-7393-9441-A9D3-42AEF66BC591}"/>
              </a:ext>
            </a:extLst>
          </p:cNvPr>
          <p:cNvSpPr>
            <a:spLocks noGrp="1"/>
          </p:cNvSpPr>
          <p:nvPr>
            <p:ph type="ftr" sz="quarter" idx="10"/>
          </p:nvPr>
        </p:nvSpPr>
        <p:spPr/>
        <p:txBody>
          <a:bodyPr/>
          <a:lstStyle/>
          <a:p>
            <a:r>
              <a:rPr lang="en-US" dirty="0"/>
              <a:t>© Leadership Circle | All Rights Reserved</a:t>
            </a:r>
          </a:p>
        </p:txBody>
      </p:sp>
      <p:sp>
        <p:nvSpPr>
          <p:cNvPr id="18" name="Title 15">
            <a:extLst>
              <a:ext uri="{FF2B5EF4-FFF2-40B4-BE49-F238E27FC236}">
                <a16:creationId xmlns:a16="http://schemas.microsoft.com/office/drawing/2014/main" id="{6089DC45-97FF-AB4D-9654-F2E0761EDB65}"/>
              </a:ext>
            </a:extLst>
          </p:cNvPr>
          <p:cNvSpPr>
            <a:spLocks noGrp="1"/>
          </p:cNvSpPr>
          <p:nvPr>
            <p:ph type="title"/>
          </p:nvPr>
        </p:nvSpPr>
        <p:spPr>
          <a:xfrm>
            <a:off x="392328" y="5028942"/>
            <a:ext cx="4114800" cy="1044054"/>
          </a:xfrm>
        </p:spPr>
        <p:txBody>
          <a:bodyPr/>
          <a:lstStyle/>
          <a:p>
            <a:r>
              <a:rPr lang="en-US" sz="2400" dirty="0">
                <a:solidFill>
                  <a:schemeClr val="tx1"/>
                </a:solidFill>
              </a:rPr>
              <a:t>REACTIVE Correlations to </a:t>
            </a:r>
            <a:br>
              <a:rPr lang="en-US" sz="2400" dirty="0">
                <a:solidFill>
                  <a:schemeClr val="tx1"/>
                </a:solidFill>
              </a:rPr>
            </a:br>
            <a:r>
              <a:rPr lang="en-US" sz="2400" dirty="0">
                <a:solidFill>
                  <a:schemeClr val="tx1"/>
                </a:solidFill>
              </a:rPr>
              <a:t>Leadership Effectiveness</a:t>
            </a:r>
          </a:p>
        </p:txBody>
      </p:sp>
      <p:pic>
        <p:nvPicPr>
          <p:cNvPr id="13" name="Picture 12">
            <a:extLst>
              <a:ext uri="{FF2B5EF4-FFF2-40B4-BE49-F238E27FC236}">
                <a16:creationId xmlns:a16="http://schemas.microsoft.com/office/drawing/2014/main" id="{CCB5753B-E4B2-B742-8E9D-E16B98A106E0}"/>
              </a:ext>
            </a:extLst>
          </p:cNvPr>
          <p:cNvPicPr>
            <a:picLocks noChangeAspect="1"/>
          </p:cNvPicPr>
          <p:nvPr/>
        </p:nvPicPr>
        <p:blipFill rotWithShape="1">
          <a:blip r:embed="rId3">
            <a:extLst>
              <a:ext uri="{28A0092B-C50C-407E-A947-70E740481C1C}">
                <a14:useLocalDpi xmlns:a14="http://schemas.microsoft.com/office/drawing/2010/main" val="0"/>
              </a:ext>
            </a:extLst>
          </a:blip>
          <a:srcRect t="48299" b="395"/>
          <a:stretch/>
        </p:blipFill>
        <p:spPr>
          <a:xfrm>
            <a:off x="2847150" y="0"/>
            <a:ext cx="6497700" cy="3333672"/>
          </a:xfrm>
          <a:prstGeom prst="rect">
            <a:avLst/>
          </a:prstGeom>
        </p:spPr>
      </p:pic>
      <p:pic>
        <p:nvPicPr>
          <p:cNvPr id="16" name="Picture 15">
            <a:extLst>
              <a:ext uri="{FF2B5EF4-FFF2-40B4-BE49-F238E27FC236}">
                <a16:creationId xmlns:a16="http://schemas.microsoft.com/office/drawing/2014/main" id="{053FBC72-83A8-9541-96E8-63EC9FD014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7" b="9279"/>
          <a:stretch/>
        </p:blipFill>
        <p:spPr>
          <a:xfrm>
            <a:off x="8926334" y="1235856"/>
            <a:ext cx="3122613" cy="2488651"/>
          </a:xfrm>
          <a:prstGeom prst="rect">
            <a:avLst/>
          </a:prstGeom>
        </p:spPr>
      </p:pic>
      <p:pic>
        <p:nvPicPr>
          <p:cNvPr id="19" name="Picture 18">
            <a:extLst>
              <a:ext uri="{FF2B5EF4-FFF2-40B4-BE49-F238E27FC236}">
                <a16:creationId xmlns:a16="http://schemas.microsoft.com/office/drawing/2014/main" id="{C92AB0D9-CF6D-5245-8F5C-6A67591062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57" b="8495"/>
          <a:stretch/>
        </p:blipFill>
        <p:spPr>
          <a:xfrm>
            <a:off x="4638907" y="3104496"/>
            <a:ext cx="3122613" cy="2510143"/>
          </a:xfrm>
          <a:prstGeom prst="rect">
            <a:avLst/>
          </a:prstGeom>
        </p:spPr>
      </p:pic>
      <p:pic>
        <p:nvPicPr>
          <p:cNvPr id="20" name="Picture 19">
            <a:extLst>
              <a:ext uri="{FF2B5EF4-FFF2-40B4-BE49-F238E27FC236}">
                <a16:creationId xmlns:a16="http://schemas.microsoft.com/office/drawing/2014/main" id="{FC361B7A-471A-5A4D-9D87-26DF3F14AA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84" t="2180" b="9279"/>
          <a:stretch/>
        </p:blipFill>
        <p:spPr>
          <a:xfrm>
            <a:off x="607741" y="1295658"/>
            <a:ext cx="3078386" cy="2428849"/>
          </a:xfrm>
          <a:prstGeom prst="rect">
            <a:avLst/>
          </a:prstGeom>
        </p:spPr>
      </p:pic>
      <p:sp>
        <p:nvSpPr>
          <p:cNvPr id="21" name="TextBox 20">
            <a:extLst>
              <a:ext uri="{FF2B5EF4-FFF2-40B4-BE49-F238E27FC236}">
                <a16:creationId xmlns:a16="http://schemas.microsoft.com/office/drawing/2014/main" id="{76BB7EC2-FFD8-5E45-9522-EEED62A1FBE8}"/>
              </a:ext>
            </a:extLst>
          </p:cNvPr>
          <p:cNvSpPr txBox="1"/>
          <p:nvPr/>
        </p:nvSpPr>
        <p:spPr>
          <a:xfrm>
            <a:off x="1023922" y="3016255"/>
            <a:ext cx="1078874" cy="369332"/>
          </a:xfrm>
          <a:prstGeom prst="rect">
            <a:avLst/>
          </a:prstGeom>
          <a:solidFill>
            <a:schemeClr val="bg1"/>
          </a:solidFill>
        </p:spPr>
        <p:txBody>
          <a:bodyPr wrap="square" rtlCol="0">
            <a:spAutoFit/>
          </a:bodyPr>
          <a:lstStyle/>
          <a:p>
            <a:r>
              <a:rPr lang="en-US">
                <a:latin typeface="Helvetica" pitchFamily="2" charset="0"/>
              </a:rPr>
              <a:t>R= -.63</a:t>
            </a:r>
          </a:p>
        </p:txBody>
      </p:sp>
      <p:sp>
        <p:nvSpPr>
          <p:cNvPr id="25" name="TextBox 24">
            <a:extLst>
              <a:ext uri="{FF2B5EF4-FFF2-40B4-BE49-F238E27FC236}">
                <a16:creationId xmlns:a16="http://schemas.microsoft.com/office/drawing/2014/main" id="{1F820787-57B0-F742-9533-418CEAB183AC}"/>
              </a:ext>
            </a:extLst>
          </p:cNvPr>
          <p:cNvSpPr txBox="1"/>
          <p:nvPr/>
        </p:nvSpPr>
        <p:spPr>
          <a:xfrm>
            <a:off x="9319782" y="3016255"/>
            <a:ext cx="981456" cy="369332"/>
          </a:xfrm>
          <a:prstGeom prst="rect">
            <a:avLst/>
          </a:prstGeom>
          <a:solidFill>
            <a:schemeClr val="bg1"/>
          </a:solidFill>
        </p:spPr>
        <p:txBody>
          <a:bodyPr wrap="square" rtlCol="0">
            <a:spAutoFit/>
          </a:bodyPr>
          <a:lstStyle/>
          <a:p>
            <a:r>
              <a:rPr lang="en-US">
                <a:latin typeface="Helvetica" pitchFamily="2" charset="0"/>
              </a:rPr>
              <a:t>R= -.41</a:t>
            </a:r>
          </a:p>
        </p:txBody>
      </p:sp>
      <p:sp>
        <p:nvSpPr>
          <p:cNvPr id="26" name="TextBox 25">
            <a:extLst>
              <a:ext uri="{FF2B5EF4-FFF2-40B4-BE49-F238E27FC236}">
                <a16:creationId xmlns:a16="http://schemas.microsoft.com/office/drawing/2014/main" id="{BA03F4BB-2847-6C41-9030-AABFC814B554}"/>
              </a:ext>
            </a:extLst>
          </p:cNvPr>
          <p:cNvSpPr txBox="1"/>
          <p:nvPr/>
        </p:nvSpPr>
        <p:spPr>
          <a:xfrm>
            <a:off x="5026078" y="4907656"/>
            <a:ext cx="1069922" cy="369332"/>
          </a:xfrm>
          <a:prstGeom prst="rect">
            <a:avLst/>
          </a:prstGeom>
          <a:solidFill>
            <a:schemeClr val="bg1"/>
          </a:solidFill>
        </p:spPr>
        <p:txBody>
          <a:bodyPr wrap="square" rtlCol="0">
            <a:spAutoFit/>
          </a:bodyPr>
          <a:lstStyle/>
          <a:p>
            <a:r>
              <a:rPr lang="en-US">
                <a:latin typeface="Helvetica" pitchFamily="2" charset="0"/>
              </a:rPr>
              <a:t>R= -.56</a:t>
            </a:r>
          </a:p>
        </p:txBody>
      </p:sp>
      <p:sp>
        <p:nvSpPr>
          <p:cNvPr id="27" name="Title 1">
            <a:extLst>
              <a:ext uri="{FF2B5EF4-FFF2-40B4-BE49-F238E27FC236}">
                <a16:creationId xmlns:a16="http://schemas.microsoft.com/office/drawing/2014/main" id="{BACB1CC2-04EA-EB40-8EDB-96E130AECEB2}"/>
              </a:ext>
            </a:extLst>
          </p:cNvPr>
          <p:cNvSpPr txBox="1">
            <a:spLocks/>
          </p:cNvSpPr>
          <p:nvPr/>
        </p:nvSpPr>
        <p:spPr>
          <a:xfrm>
            <a:off x="356407" y="1728629"/>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dirty="0"/>
              <a:t>Leadership Effectiveness</a:t>
            </a:r>
          </a:p>
        </p:txBody>
      </p:sp>
      <p:sp>
        <p:nvSpPr>
          <p:cNvPr id="28" name="Title 1">
            <a:extLst>
              <a:ext uri="{FF2B5EF4-FFF2-40B4-BE49-F238E27FC236}">
                <a16:creationId xmlns:a16="http://schemas.microsoft.com/office/drawing/2014/main" id="{EA086550-5559-984B-BC97-623BD9894079}"/>
              </a:ext>
            </a:extLst>
          </p:cNvPr>
          <p:cNvSpPr txBox="1">
            <a:spLocks/>
          </p:cNvSpPr>
          <p:nvPr/>
        </p:nvSpPr>
        <p:spPr>
          <a:xfrm>
            <a:off x="1789765" y="3688991"/>
            <a:ext cx="825193"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t>Complying</a:t>
            </a:r>
          </a:p>
        </p:txBody>
      </p:sp>
      <p:sp>
        <p:nvSpPr>
          <p:cNvPr id="29" name="Title 1">
            <a:extLst>
              <a:ext uri="{FF2B5EF4-FFF2-40B4-BE49-F238E27FC236}">
                <a16:creationId xmlns:a16="http://schemas.microsoft.com/office/drawing/2014/main" id="{0085C687-87E5-144C-8B50-D0ED6B6C6B3B}"/>
              </a:ext>
            </a:extLst>
          </p:cNvPr>
          <p:cNvSpPr txBox="1">
            <a:spLocks/>
          </p:cNvSpPr>
          <p:nvPr/>
        </p:nvSpPr>
        <p:spPr>
          <a:xfrm>
            <a:off x="4411731" y="359831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t>Leadership Effectiveness</a:t>
            </a:r>
          </a:p>
        </p:txBody>
      </p:sp>
      <p:sp>
        <p:nvSpPr>
          <p:cNvPr id="30" name="Title 1">
            <a:extLst>
              <a:ext uri="{FF2B5EF4-FFF2-40B4-BE49-F238E27FC236}">
                <a16:creationId xmlns:a16="http://schemas.microsoft.com/office/drawing/2014/main" id="{C59ED49B-1B5C-9445-8BB6-19DC88E10C64}"/>
              </a:ext>
            </a:extLst>
          </p:cNvPr>
          <p:cNvSpPr txBox="1">
            <a:spLocks/>
          </p:cNvSpPr>
          <p:nvPr/>
        </p:nvSpPr>
        <p:spPr>
          <a:xfrm>
            <a:off x="5872969" y="5558675"/>
            <a:ext cx="773159"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t>Protecting</a:t>
            </a:r>
          </a:p>
        </p:txBody>
      </p:sp>
      <p:sp>
        <p:nvSpPr>
          <p:cNvPr id="31" name="Title 1">
            <a:extLst>
              <a:ext uri="{FF2B5EF4-FFF2-40B4-BE49-F238E27FC236}">
                <a16:creationId xmlns:a16="http://schemas.microsoft.com/office/drawing/2014/main" id="{6534C2CD-D49E-F14C-9068-82D460AADAF0}"/>
              </a:ext>
            </a:extLst>
          </p:cNvPr>
          <p:cNvSpPr txBox="1">
            <a:spLocks/>
          </p:cNvSpPr>
          <p:nvPr/>
        </p:nvSpPr>
        <p:spPr>
          <a:xfrm>
            <a:off x="8693793" y="173048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a:t>Leadership Effectiveness</a:t>
            </a:r>
          </a:p>
        </p:txBody>
      </p:sp>
      <p:sp>
        <p:nvSpPr>
          <p:cNvPr id="32" name="Title 1">
            <a:extLst>
              <a:ext uri="{FF2B5EF4-FFF2-40B4-BE49-F238E27FC236}">
                <a16:creationId xmlns:a16="http://schemas.microsoft.com/office/drawing/2014/main" id="{75D21CB0-C8B2-BE4F-BE76-512FC6429922}"/>
              </a:ext>
            </a:extLst>
          </p:cNvPr>
          <p:cNvSpPr txBox="1">
            <a:spLocks/>
          </p:cNvSpPr>
          <p:nvPr/>
        </p:nvSpPr>
        <p:spPr>
          <a:xfrm>
            <a:off x="10127151" y="3690845"/>
            <a:ext cx="825193"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1000" dirty="0"/>
              <a:t>Controlling</a:t>
            </a:r>
          </a:p>
        </p:txBody>
      </p:sp>
    </p:spTree>
    <p:extLst>
      <p:ext uri="{BB962C8B-B14F-4D97-AF65-F5344CB8AC3E}">
        <p14:creationId xmlns:p14="http://schemas.microsoft.com/office/powerpoint/2010/main" val="9941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solidFill>
                  <a:schemeClr val="tx1"/>
                </a:solidFill>
              </a:rPr>
              <a:t>Creative Competencies &amp; Reactive Tendencies</a:t>
            </a:r>
          </a:p>
        </p:txBody>
      </p:sp>
      <p:sp>
        <p:nvSpPr>
          <p:cNvPr id="4" name="Slide Number Placeholder 3">
            <a:extLst>
              <a:ext uri="{FF2B5EF4-FFF2-40B4-BE49-F238E27FC236}">
                <a16:creationId xmlns:a16="http://schemas.microsoft.com/office/drawing/2014/main" id="{9E37E155-9831-5449-A1B8-6B759113A1FF}"/>
              </a:ext>
            </a:extLst>
          </p:cNvPr>
          <p:cNvSpPr>
            <a:spLocks noGrp="1"/>
          </p:cNvSpPr>
          <p:nvPr>
            <p:ph type="sldNum" sz="quarter" idx="11"/>
          </p:nvPr>
        </p:nvSpPr>
        <p:spPr/>
        <p:txBody>
          <a:bodyPr/>
          <a:lstStyle/>
          <a:p>
            <a:fld id="{4E547FC5-224D-4B2B-AB96-D4331BB3CBEC}" type="slidenum">
              <a:rPr lang="en-US" smtClean="0"/>
              <a:pPr/>
              <a:t>28</a:t>
            </a:fld>
            <a:endParaRPr lang="en-US" dirty="0"/>
          </a:p>
        </p:txBody>
      </p:sp>
      <p:sp>
        <p:nvSpPr>
          <p:cNvPr id="3" name="Footer Placeholder 2">
            <a:extLst>
              <a:ext uri="{FF2B5EF4-FFF2-40B4-BE49-F238E27FC236}">
                <a16:creationId xmlns:a16="http://schemas.microsoft.com/office/drawing/2014/main" id="{CC1D823C-BE8A-8B44-8499-0626E9E3D4EB}"/>
              </a:ext>
            </a:extLst>
          </p:cNvPr>
          <p:cNvSpPr>
            <a:spLocks noGrp="1"/>
          </p:cNvSpPr>
          <p:nvPr>
            <p:ph type="ftr" sz="quarter" idx="10"/>
          </p:nvPr>
        </p:nvSpPr>
        <p:spPr/>
        <p:txBody>
          <a:bodyPr/>
          <a:lstStyle/>
          <a:p>
            <a:r>
              <a:rPr lang="en-US" dirty="0"/>
              <a:t>© Leadership Circle | All Rights Reserved</a:t>
            </a:r>
          </a:p>
        </p:txBody>
      </p:sp>
      <p:pic>
        <p:nvPicPr>
          <p:cNvPr id="8" name="Picture 7">
            <a:extLst>
              <a:ext uri="{FF2B5EF4-FFF2-40B4-BE49-F238E27FC236}">
                <a16:creationId xmlns:a16="http://schemas.microsoft.com/office/drawing/2014/main" id="{005863F1-7D11-9843-A814-E05F3F4D591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70" b="9991"/>
          <a:stretch/>
        </p:blipFill>
        <p:spPr>
          <a:xfrm>
            <a:off x="3321934" y="902709"/>
            <a:ext cx="5960448" cy="4734162"/>
          </a:xfrm>
          <a:prstGeom prst="rect">
            <a:avLst/>
          </a:prstGeom>
        </p:spPr>
      </p:pic>
      <p:sp>
        <p:nvSpPr>
          <p:cNvPr id="11" name="Title 1">
            <a:extLst>
              <a:ext uri="{FF2B5EF4-FFF2-40B4-BE49-F238E27FC236}">
                <a16:creationId xmlns:a16="http://schemas.microsoft.com/office/drawing/2014/main" id="{F1F0ADEA-8227-A44F-91D6-85DD504485B7}"/>
              </a:ext>
            </a:extLst>
          </p:cNvPr>
          <p:cNvSpPr txBox="1">
            <a:spLocks/>
          </p:cNvSpPr>
          <p:nvPr/>
        </p:nvSpPr>
        <p:spPr>
          <a:xfrm>
            <a:off x="5960009" y="5695704"/>
            <a:ext cx="118638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r>
              <a:rPr lang="en-US" sz="2000" dirty="0"/>
              <a:t>Reactive</a:t>
            </a:r>
          </a:p>
        </p:txBody>
      </p:sp>
      <p:sp>
        <p:nvSpPr>
          <p:cNvPr id="12" name="Title 1">
            <a:extLst>
              <a:ext uri="{FF2B5EF4-FFF2-40B4-BE49-F238E27FC236}">
                <a16:creationId xmlns:a16="http://schemas.microsoft.com/office/drawing/2014/main" id="{0B056F7A-863D-3D46-9E98-897B6D6E4F81}"/>
              </a:ext>
            </a:extLst>
          </p:cNvPr>
          <p:cNvSpPr txBox="1">
            <a:spLocks/>
          </p:cNvSpPr>
          <p:nvPr/>
        </p:nvSpPr>
        <p:spPr>
          <a:xfrm>
            <a:off x="2748193" y="2797134"/>
            <a:ext cx="573741" cy="1110905"/>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r>
              <a:rPr lang="en-US" sz="2000" dirty="0"/>
              <a:t>Creative</a:t>
            </a:r>
          </a:p>
        </p:txBody>
      </p:sp>
      <p:sp>
        <p:nvSpPr>
          <p:cNvPr id="13" name="Title 1">
            <a:extLst>
              <a:ext uri="{FF2B5EF4-FFF2-40B4-BE49-F238E27FC236}">
                <a16:creationId xmlns:a16="http://schemas.microsoft.com/office/drawing/2014/main" id="{CB6BE412-D310-C44D-8858-05BB35919F38}"/>
              </a:ext>
            </a:extLst>
          </p:cNvPr>
          <p:cNvSpPr txBox="1">
            <a:spLocks/>
          </p:cNvSpPr>
          <p:nvPr/>
        </p:nvSpPr>
        <p:spPr>
          <a:xfrm>
            <a:off x="4201062" y="4385965"/>
            <a:ext cx="1339898" cy="674113"/>
          </a:xfrm>
          <a:prstGeom prst="rect">
            <a:avLst/>
          </a:prstGeom>
          <a:solidFill>
            <a:srgbClr val="FFFFFF"/>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r>
              <a:rPr lang="en-US" sz="1800" dirty="0"/>
              <a:t>R= -.76</a:t>
            </a:r>
          </a:p>
          <a:p>
            <a:r>
              <a:rPr lang="en-US" sz="1800" dirty="0" err="1"/>
              <a:t>Rsq</a:t>
            </a:r>
            <a:r>
              <a:rPr lang="en-US" sz="1800" dirty="0"/>
              <a:t>= .578</a:t>
            </a:r>
          </a:p>
        </p:txBody>
      </p:sp>
    </p:spTree>
    <p:extLst>
      <p:ext uri="{BB962C8B-B14F-4D97-AF65-F5344CB8AC3E}">
        <p14:creationId xmlns:p14="http://schemas.microsoft.com/office/powerpoint/2010/main" val="352345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68A1B5E-AAFC-ED4D-8AD3-FCE8D77EDD32}"/>
              </a:ext>
            </a:extLst>
          </p:cNvPr>
          <p:cNvPicPr>
            <a:picLocks noChangeAspect="1"/>
          </p:cNvPicPr>
          <p:nvPr/>
        </p:nvPicPr>
        <p:blipFill>
          <a:blip r:embed="rId3" cstate="print">
            <a:duotone>
              <a:prstClr val="black"/>
              <a:schemeClr val="accent4">
                <a:tint val="45000"/>
                <a:satMod val="400000"/>
              </a:schemeClr>
            </a:duotone>
            <a:alphaModFix/>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196503" y="1171390"/>
            <a:ext cx="2099398" cy="3992298"/>
          </a:xfrm>
          <a:prstGeom prst="rect">
            <a:avLst/>
          </a:prstGeom>
        </p:spPr>
      </p:pic>
      <p:pic>
        <p:nvPicPr>
          <p:cNvPr id="11" name="Picture 10" descr="A close up of a logo&#10;&#10;Description automatically generated">
            <a:extLst>
              <a:ext uri="{FF2B5EF4-FFF2-40B4-BE49-F238E27FC236}">
                <a16:creationId xmlns:a16="http://schemas.microsoft.com/office/drawing/2014/main" id="{B94F5C08-B5DD-CA47-86C3-CE2D58C9AE54}"/>
              </a:ext>
            </a:extLst>
          </p:cNvPr>
          <p:cNvPicPr>
            <a:picLocks noChangeAspect="1"/>
          </p:cNvPicPr>
          <p:nvPr/>
        </p:nvPicPr>
        <p:blipFill>
          <a:blip r:embed="rId5" cstate="print">
            <a:duotone>
              <a:prstClr val="black"/>
              <a:schemeClr val="accent1">
                <a:tint val="45000"/>
                <a:satMod val="400000"/>
              </a:schemeClr>
            </a:duotone>
            <a:alphaModFix amt="85000"/>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888007" y="1171390"/>
            <a:ext cx="2099398" cy="3992298"/>
          </a:xfrm>
          <a:prstGeom prst="rect">
            <a:avLst/>
          </a:prstGeom>
        </p:spPr>
      </p:pic>
      <p:pic>
        <p:nvPicPr>
          <p:cNvPr id="18" name="Picture 17">
            <a:extLst>
              <a:ext uri="{FF2B5EF4-FFF2-40B4-BE49-F238E27FC236}">
                <a16:creationId xmlns:a16="http://schemas.microsoft.com/office/drawing/2014/main" id="{67B672C3-CF20-424C-A9F1-A83FFABCA9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1555" y="1070000"/>
            <a:ext cx="3540799" cy="4400216"/>
          </a:xfrm>
          <a:prstGeom prst="rect">
            <a:avLst/>
          </a:prstGeom>
        </p:spPr>
      </p:pic>
      <p:sp>
        <p:nvSpPr>
          <p:cNvPr id="2" name="Title 1">
            <a:extLst>
              <a:ext uri="{FF2B5EF4-FFF2-40B4-BE49-F238E27FC236}">
                <a16:creationId xmlns:a16="http://schemas.microsoft.com/office/drawing/2014/main" id="{8B23C60C-F88D-804B-8F39-BCF360BF1299}"/>
              </a:ext>
            </a:extLst>
          </p:cNvPr>
          <p:cNvSpPr>
            <a:spLocks noGrp="1"/>
          </p:cNvSpPr>
          <p:nvPr>
            <p:ph type="title"/>
          </p:nvPr>
        </p:nvSpPr>
        <p:spPr/>
        <p:txBody>
          <a:bodyPr/>
          <a:lstStyle/>
          <a:p>
            <a:pPr algn="l"/>
            <a:r>
              <a:rPr lang="en-US" dirty="0"/>
              <a:t>Neighbors</a:t>
            </a:r>
          </a:p>
        </p:txBody>
      </p:sp>
      <p:sp>
        <p:nvSpPr>
          <p:cNvPr id="4" name="Slide Number Placeholder 3">
            <a:extLst>
              <a:ext uri="{FF2B5EF4-FFF2-40B4-BE49-F238E27FC236}">
                <a16:creationId xmlns:a16="http://schemas.microsoft.com/office/drawing/2014/main" id="{3D898B9F-0F6E-CD4B-B3E5-95686EF8DAA1}"/>
              </a:ext>
            </a:extLst>
          </p:cNvPr>
          <p:cNvSpPr>
            <a:spLocks noGrp="1"/>
          </p:cNvSpPr>
          <p:nvPr>
            <p:ph type="sldNum" sz="quarter" idx="11"/>
          </p:nvPr>
        </p:nvSpPr>
        <p:spPr/>
        <p:txBody>
          <a:bodyPr/>
          <a:lstStyle/>
          <a:p>
            <a:fld id="{4E547FC5-224D-4B2B-AB96-D4331BB3CBEC}" type="slidenum">
              <a:rPr lang="en-US" smtClean="0"/>
              <a:pPr/>
              <a:t>29</a:t>
            </a:fld>
            <a:endParaRPr lang="en-US" dirty="0"/>
          </a:p>
        </p:txBody>
      </p:sp>
      <p:sp>
        <p:nvSpPr>
          <p:cNvPr id="3" name="Footer Placeholder 2">
            <a:extLst>
              <a:ext uri="{FF2B5EF4-FFF2-40B4-BE49-F238E27FC236}">
                <a16:creationId xmlns:a16="http://schemas.microsoft.com/office/drawing/2014/main" id="{B050BDE9-4A4F-9A4E-BA26-0D649335A2F5}"/>
              </a:ext>
            </a:extLst>
          </p:cNvPr>
          <p:cNvSpPr>
            <a:spLocks noGrp="1"/>
          </p:cNvSpPr>
          <p:nvPr>
            <p:ph type="ftr" sz="quarter" idx="10"/>
          </p:nvPr>
        </p:nvSpPr>
        <p:spPr/>
        <p:txBody>
          <a:bodyPr/>
          <a:lstStyle/>
          <a:p>
            <a:r>
              <a:rPr lang="en-US" dirty="0"/>
              <a:t>© Leadership Circle | All Rights Reserved</a:t>
            </a:r>
          </a:p>
        </p:txBody>
      </p:sp>
      <p:pic>
        <p:nvPicPr>
          <p:cNvPr id="15" name="Picture 14" descr="A close up of a logo&#10;&#10;Description automatically generated">
            <a:extLst>
              <a:ext uri="{FF2B5EF4-FFF2-40B4-BE49-F238E27FC236}">
                <a16:creationId xmlns:a16="http://schemas.microsoft.com/office/drawing/2014/main" id="{6ACF3DE1-AF2E-B649-82DD-C15CB95691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5305" y="717885"/>
            <a:ext cx="5101390" cy="5101390"/>
          </a:xfrm>
          <a:prstGeom prst="rect">
            <a:avLst/>
          </a:prstGeom>
        </p:spPr>
      </p:pic>
    </p:spTree>
    <p:extLst>
      <p:ext uri="{BB962C8B-B14F-4D97-AF65-F5344CB8AC3E}">
        <p14:creationId xmlns:p14="http://schemas.microsoft.com/office/powerpoint/2010/main" val="40766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vert="horz" lIns="91440" tIns="45720" rIns="81279" bIns="45720" rtlCol="0" anchor="t">
            <a:noAutofit/>
          </a:bodyPr>
          <a:lstStyle/>
          <a:p>
            <a:pPr marL="39688"/>
            <a:r>
              <a:rPr lang="en-US" altLang="en-US" sz="2800" dirty="0">
                <a:latin typeface="Helvetica" pitchFamily="2" charset="0"/>
              </a:rPr>
              <a:t>The Leadership Circle Profile</a:t>
            </a:r>
          </a:p>
        </p:txBody>
      </p:sp>
      <p:sp>
        <p:nvSpPr>
          <p:cNvPr id="5125" name="Content Placeholder 32"/>
          <p:cNvSpPr>
            <a:spLocks noGrp="1"/>
          </p:cNvSpPr>
          <p:nvPr>
            <p:ph sz="quarter" idx="12"/>
          </p:nvPr>
        </p:nvSpPr>
        <p:spPr/>
        <p:txBody>
          <a:bodyPr>
            <a:normAutofit/>
          </a:bodyPr>
          <a:lstStyle/>
          <a:p>
            <a:pPr>
              <a:spcBef>
                <a:spcPct val="0"/>
              </a:spcBef>
              <a:spcAft>
                <a:spcPts val="1800"/>
              </a:spcAft>
              <a:buClr>
                <a:schemeClr val="tx1"/>
              </a:buClr>
            </a:pPr>
            <a:r>
              <a:rPr lang="en-US" altLang="en-US" sz="2000" dirty="0">
                <a:solidFill>
                  <a:schemeClr val="tx1">
                    <a:lumMod val="50000"/>
                  </a:schemeClr>
                </a:solidFill>
                <a:cs typeface="Helvetica Neue" charset="0"/>
              </a:rPr>
              <a:t>Universal leadership consulting model </a:t>
            </a:r>
          </a:p>
          <a:p>
            <a:pPr>
              <a:spcBef>
                <a:spcPct val="0"/>
              </a:spcBef>
              <a:spcAft>
                <a:spcPts val="1800"/>
              </a:spcAft>
              <a:buClr>
                <a:schemeClr val="tx1"/>
              </a:buClr>
            </a:pPr>
            <a:r>
              <a:rPr lang="en-US" altLang="en-US" sz="2000" dirty="0">
                <a:solidFill>
                  <a:schemeClr val="tx1">
                    <a:lumMod val="50000"/>
                  </a:schemeClr>
                </a:solidFill>
                <a:cs typeface="Helvetica Neue" charset="0"/>
              </a:rPr>
              <a:t>The world’s only fully integrated leadership model and tool</a:t>
            </a:r>
          </a:p>
          <a:p>
            <a:pPr>
              <a:spcBef>
                <a:spcPct val="0"/>
              </a:spcBef>
              <a:spcAft>
                <a:spcPts val="1800"/>
              </a:spcAft>
              <a:buClr>
                <a:schemeClr val="tx1"/>
              </a:buClr>
            </a:pPr>
            <a:r>
              <a:rPr lang="en-US" altLang="en-US" sz="2000" dirty="0">
                <a:solidFill>
                  <a:schemeClr val="tx1">
                    <a:lumMod val="50000"/>
                  </a:schemeClr>
                </a:solidFill>
                <a:cs typeface="Helvetica Neue" charset="0"/>
              </a:rPr>
              <a:t>Over 125,000 leaders have used the TLC Profile in their development</a:t>
            </a:r>
          </a:p>
          <a:p>
            <a:pPr>
              <a:spcBef>
                <a:spcPct val="0"/>
              </a:spcBef>
              <a:spcAft>
                <a:spcPts val="1800"/>
              </a:spcAft>
              <a:buClr>
                <a:schemeClr val="tx1"/>
              </a:buClr>
            </a:pPr>
            <a:r>
              <a:rPr lang="en-US" altLang="en-US" sz="2000" dirty="0">
                <a:solidFill>
                  <a:schemeClr val="tx1">
                    <a:lumMod val="50000"/>
                  </a:schemeClr>
                </a:solidFill>
                <a:cs typeface="Helvetica Neue" charset="0"/>
              </a:rPr>
              <a:t>Over 2000 certified practitioners in North America</a:t>
            </a:r>
          </a:p>
          <a:p>
            <a:pPr>
              <a:spcBef>
                <a:spcPct val="0"/>
              </a:spcBef>
              <a:spcAft>
                <a:spcPts val="1800"/>
              </a:spcAft>
              <a:buClr>
                <a:schemeClr val="tx1"/>
              </a:buClr>
            </a:pPr>
            <a:r>
              <a:rPr lang="en-US" altLang="en-US" sz="2000" dirty="0">
                <a:solidFill>
                  <a:schemeClr val="tx1">
                    <a:lumMod val="50000"/>
                  </a:schemeClr>
                </a:solidFill>
                <a:cs typeface="Helvetica Neue" charset="0"/>
              </a:rPr>
              <a:t>Experienced in over 1,400 organizations worldwide, including Fortune 500s, not-for-profits, and across all industries.</a:t>
            </a:r>
          </a:p>
        </p:txBody>
      </p:sp>
      <p:sp>
        <p:nvSpPr>
          <p:cNvPr id="5123"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Calibri" pitchFamily="34" charset="0"/>
                <a:cs typeface="Arial" pitchFamily="34" charset="0"/>
              </a:rPr>
              <a:t>   </a:t>
            </a:r>
          </a:p>
        </p:txBody>
      </p:sp>
      <p:sp>
        <p:nvSpPr>
          <p:cNvPr id="2" name="Footer Placeholder 1">
            <a:extLst>
              <a:ext uri="{FF2B5EF4-FFF2-40B4-BE49-F238E27FC236}">
                <a16:creationId xmlns:a16="http://schemas.microsoft.com/office/drawing/2014/main" id="{2EA3A5E4-E6AF-E28B-D77D-3595BE921746}"/>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12547F4B-6A62-3DDE-CAC0-6DEFD8CFCCE1}"/>
              </a:ext>
            </a:extLst>
          </p:cNvPr>
          <p:cNvSpPr>
            <a:spLocks noGrp="1"/>
          </p:cNvSpPr>
          <p:nvPr>
            <p:ph type="sldNum" sz="quarter" idx="11"/>
          </p:nvPr>
        </p:nvSpPr>
        <p:spPr/>
        <p:txBody>
          <a:bodyPr/>
          <a:lstStyle/>
          <a:p>
            <a:fld id="{4E547FC5-224D-4B2B-AB96-D4331BB3CBEC}" type="slidenum">
              <a:rPr lang="en-US" smtClean="0"/>
              <a:pPr/>
              <a:t>3</a:t>
            </a:fld>
            <a:endParaRPr lang="en-US" dirty="0"/>
          </a:p>
        </p:txBody>
      </p:sp>
    </p:spTree>
    <p:custDataLst>
      <p:tags r:id="rId1"/>
    </p:custDataLst>
    <p:extLst>
      <p:ext uri="{BB962C8B-B14F-4D97-AF65-F5344CB8AC3E}">
        <p14:creationId xmlns:p14="http://schemas.microsoft.com/office/powerpoint/2010/main" val="2484509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en-US" dirty="0"/>
              <a:t>Opposites: Controlling &amp; Relating</a:t>
            </a:r>
          </a:p>
        </p:txBody>
      </p:sp>
      <p:sp>
        <p:nvSpPr>
          <p:cNvPr id="6" name="Slide Number Placeholder 5">
            <a:extLst>
              <a:ext uri="{FF2B5EF4-FFF2-40B4-BE49-F238E27FC236}">
                <a16:creationId xmlns:a16="http://schemas.microsoft.com/office/drawing/2014/main" id="{7293BF5D-CF69-5C4B-9F00-17FDA1D854EE}"/>
              </a:ext>
            </a:extLst>
          </p:cNvPr>
          <p:cNvSpPr>
            <a:spLocks noGrp="1"/>
          </p:cNvSpPr>
          <p:nvPr>
            <p:ph type="sldNum" sz="quarter" idx="11"/>
          </p:nvPr>
        </p:nvSpPr>
        <p:spPr/>
        <p:txBody>
          <a:bodyPr/>
          <a:lstStyle/>
          <a:p>
            <a:fld id="{4E547FC5-224D-4B2B-AB96-D4331BB3CBEC}" type="slidenum">
              <a:rPr lang="en-US" smtClean="0"/>
              <a:pPr/>
              <a:t>30</a:t>
            </a:fld>
            <a:endParaRPr lang="en-US" dirty="0"/>
          </a:p>
        </p:txBody>
      </p:sp>
      <p:sp>
        <p:nvSpPr>
          <p:cNvPr id="5" name="Footer Placeholder 4">
            <a:extLst>
              <a:ext uri="{FF2B5EF4-FFF2-40B4-BE49-F238E27FC236}">
                <a16:creationId xmlns:a16="http://schemas.microsoft.com/office/drawing/2014/main" id="{DC7BAAAE-2464-364E-9529-CDA08100FBF6}"/>
              </a:ext>
            </a:extLst>
          </p:cNvPr>
          <p:cNvSpPr>
            <a:spLocks noGrp="1"/>
          </p:cNvSpPr>
          <p:nvPr>
            <p:ph type="ftr" sz="quarter" idx="10"/>
          </p:nvPr>
        </p:nvSpPr>
        <p:spPr/>
        <p:txBody>
          <a:bodyPr/>
          <a:lstStyle/>
          <a:p>
            <a:r>
              <a:rPr lang="en-US" dirty="0"/>
              <a:t>© Leadership Circle | All Rights Reserved</a:t>
            </a:r>
          </a:p>
        </p:txBody>
      </p:sp>
      <p:pic>
        <p:nvPicPr>
          <p:cNvPr id="3" name="Picture 2">
            <a:extLst>
              <a:ext uri="{FF2B5EF4-FFF2-40B4-BE49-F238E27FC236}">
                <a16:creationId xmlns:a16="http://schemas.microsoft.com/office/drawing/2014/main" id="{5C1E38AC-3042-8449-8FC1-AD3A103CA9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476" y="875898"/>
            <a:ext cx="5097698" cy="5097698"/>
          </a:xfrm>
          <a:prstGeom prst="rect">
            <a:avLst/>
          </a:prstGeom>
        </p:spPr>
      </p:pic>
      <p:pic>
        <p:nvPicPr>
          <p:cNvPr id="4" name="Picture 3">
            <a:extLst>
              <a:ext uri="{FF2B5EF4-FFF2-40B4-BE49-F238E27FC236}">
                <a16:creationId xmlns:a16="http://schemas.microsoft.com/office/drawing/2014/main" id="{9E2C64E5-6E35-7744-B461-294392262F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9419" y="1376911"/>
            <a:ext cx="5388085" cy="4095672"/>
          </a:xfrm>
          <a:prstGeom prst="rect">
            <a:avLst/>
          </a:prstGeom>
        </p:spPr>
      </p:pic>
    </p:spTree>
    <p:extLst>
      <p:ext uri="{BB962C8B-B14F-4D97-AF65-F5344CB8AC3E}">
        <p14:creationId xmlns:p14="http://schemas.microsoft.com/office/powerpoint/2010/main" val="1583732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en-US" dirty="0"/>
              <a:t>Opposites: Complying &amp; Achieving</a:t>
            </a:r>
          </a:p>
        </p:txBody>
      </p:sp>
      <p:sp>
        <p:nvSpPr>
          <p:cNvPr id="4" name="Slide Number Placeholder 3">
            <a:extLst>
              <a:ext uri="{FF2B5EF4-FFF2-40B4-BE49-F238E27FC236}">
                <a16:creationId xmlns:a16="http://schemas.microsoft.com/office/drawing/2014/main" id="{74F63145-DD0E-4049-9B82-4701AAAD179F}"/>
              </a:ext>
            </a:extLst>
          </p:cNvPr>
          <p:cNvSpPr>
            <a:spLocks noGrp="1"/>
          </p:cNvSpPr>
          <p:nvPr>
            <p:ph type="sldNum" sz="quarter" idx="11"/>
          </p:nvPr>
        </p:nvSpPr>
        <p:spPr/>
        <p:txBody>
          <a:bodyPr/>
          <a:lstStyle/>
          <a:p>
            <a:fld id="{4E547FC5-224D-4B2B-AB96-D4331BB3CBEC}" type="slidenum">
              <a:rPr lang="en-US" smtClean="0"/>
              <a:pPr/>
              <a:t>31</a:t>
            </a:fld>
            <a:endParaRPr lang="en-US" dirty="0"/>
          </a:p>
        </p:txBody>
      </p:sp>
      <p:sp>
        <p:nvSpPr>
          <p:cNvPr id="3" name="Footer Placeholder 2">
            <a:extLst>
              <a:ext uri="{FF2B5EF4-FFF2-40B4-BE49-F238E27FC236}">
                <a16:creationId xmlns:a16="http://schemas.microsoft.com/office/drawing/2014/main" id="{6E2B9727-B831-8B47-A35A-CA34462D9E38}"/>
              </a:ext>
            </a:extLst>
          </p:cNvPr>
          <p:cNvSpPr>
            <a:spLocks noGrp="1"/>
          </p:cNvSpPr>
          <p:nvPr>
            <p:ph type="ftr" sz="quarter" idx="10"/>
          </p:nvPr>
        </p:nvSpPr>
        <p:spPr/>
        <p:txBody>
          <a:bodyPr/>
          <a:lstStyle/>
          <a:p>
            <a:r>
              <a:rPr lang="en-US" dirty="0"/>
              <a:t>© Leadership Circle | All Rights Reserved</a:t>
            </a:r>
          </a:p>
        </p:txBody>
      </p:sp>
      <p:pic>
        <p:nvPicPr>
          <p:cNvPr id="6" name="Picture 5">
            <a:extLst>
              <a:ext uri="{FF2B5EF4-FFF2-40B4-BE49-F238E27FC236}">
                <a16:creationId xmlns:a16="http://schemas.microsoft.com/office/drawing/2014/main" id="{29F6B6A4-669F-2F47-9D89-E6A1951A44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476" y="875898"/>
            <a:ext cx="5097698" cy="5097698"/>
          </a:xfrm>
          <a:prstGeom prst="rect">
            <a:avLst/>
          </a:prstGeom>
        </p:spPr>
      </p:pic>
      <p:pic>
        <p:nvPicPr>
          <p:cNvPr id="9" name="Picture 8">
            <a:extLst>
              <a:ext uri="{FF2B5EF4-FFF2-40B4-BE49-F238E27FC236}">
                <a16:creationId xmlns:a16="http://schemas.microsoft.com/office/drawing/2014/main" id="{9FC46433-2FAB-E341-AB8D-4F219DF941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4203" y="1410327"/>
            <a:ext cx="5388085" cy="4109556"/>
          </a:xfrm>
          <a:prstGeom prst="rect">
            <a:avLst/>
          </a:prstGeom>
        </p:spPr>
      </p:pic>
    </p:spTree>
    <p:extLst>
      <p:ext uri="{BB962C8B-B14F-4D97-AF65-F5344CB8AC3E}">
        <p14:creationId xmlns:p14="http://schemas.microsoft.com/office/powerpoint/2010/main" val="1608221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en-US" dirty="0"/>
              <a:t>Opposites: Protecting &amp; Self Awareness</a:t>
            </a:r>
          </a:p>
        </p:txBody>
      </p:sp>
      <p:sp>
        <p:nvSpPr>
          <p:cNvPr id="4" name="Slide Number Placeholder 3">
            <a:extLst>
              <a:ext uri="{FF2B5EF4-FFF2-40B4-BE49-F238E27FC236}">
                <a16:creationId xmlns:a16="http://schemas.microsoft.com/office/drawing/2014/main" id="{ACC9EE1D-23F9-D54F-B73E-B4D0658BEDEE}"/>
              </a:ext>
            </a:extLst>
          </p:cNvPr>
          <p:cNvSpPr>
            <a:spLocks noGrp="1"/>
          </p:cNvSpPr>
          <p:nvPr>
            <p:ph type="sldNum" sz="quarter" idx="11"/>
          </p:nvPr>
        </p:nvSpPr>
        <p:spPr/>
        <p:txBody>
          <a:bodyPr/>
          <a:lstStyle/>
          <a:p>
            <a:fld id="{4E547FC5-224D-4B2B-AB96-D4331BB3CBEC}" type="slidenum">
              <a:rPr lang="en-US" smtClean="0"/>
              <a:pPr/>
              <a:t>32</a:t>
            </a:fld>
            <a:endParaRPr lang="en-US" dirty="0"/>
          </a:p>
        </p:txBody>
      </p:sp>
      <p:sp>
        <p:nvSpPr>
          <p:cNvPr id="3" name="Footer Placeholder 2">
            <a:extLst>
              <a:ext uri="{FF2B5EF4-FFF2-40B4-BE49-F238E27FC236}">
                <a16:creationId xmlns:a16="http://schemas.microsoft.com/office/drawing/2014/main" id="{77974EF9-8509-984C-AC14-1155A0FD384D}"/>
              </a:ext>
            </a:extLst>
          </p:cNvPr>
          <p:cNvSpPr>
            <a:spLocks noGrp="1"/>
          </p:cNvSpPr>
          <p:nvPr>
            <p:ph type="ftr" sz="quarter" idx="10"/>
          </p:nvPr>
        </p:nvSpPr>
        <p:spPr/>
        <p:txBody>
          <a:bodyPr/>
          <a:lstStyle/>
          <a:p>
            <a:r>
              <a:rPr lang="en-US" dirty="0"/>
              <a:t>© Leadership Circle | All Rights Reserved</a:t>
            </a:r>
          </a:p>
        </p:txBody>
      </p:sp>
      <p:pic>
        <p:nvPicPr>
          <p:cNvPr id="6" name="Picture 5">
            <a:extLst>
              <a:ext uri="{FF2B5EF4-FFF2-40B4-BE49-F238E27FC236}">
                <a16:creationId xmlns:a16="http://schemas.microsoft.com/office/drawing/2014/main" id="{1FEAE76C-84A7-7049-930F-5C2B4247D6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9850" y="1036222"/>
            <a:ext cx="4748950" cy="4777050"/>
          </a:xfrm>
          <a:prstGeom prst="rect">
            <a:avLst/>
          </a:prstGeom>
        </p:spPr>
      </p:pic>
      <p:pic>
        <p:nvPicPr>
          <p:cNvPr id="9" name="Picture 8">
            <a:extLst>
              <a:ext uri="{FF2B5EF4-FFF2-40B4-BE49-F238E27FC236}">
                <a16:creationId xmlns:a16="http://schemas.microsoft.com/office/drawing/2014/main" id="{130F6E76-A338-D242-92EC-59150D22C6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4203" y="1376911"/>
            <a:ext cx="5388085" cy="4095672"/>
          </a:xfrm>
          <a:prstGeom prst="rect">
            <a:avLst/>
          </a:prstGeom>
        </p:spPr>
      </p:pic>
    </p:spTree>
    <p:extLst>
      <p:ext uri="{BB962C8B-B14F-4D97-AF65-F5344CB8AC3E}">
        <p14:creationId xmlns:p14="http://schemas.microsoft.com/office/powerpoint/2010/main" val="2022094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6216359" y="493141"/>
            <a:ext cx="5409128" cy="681355"/>
          </a:xfrm>
        </p:spPr>
        <p:txBody>
          <a:bodyPr/>
          <a:lstStyle/>
          <a:p>
            <a:pPr algn="ctr"/>
            <a:r>
              <a:rPr lang="en-US" dirty="0">
                <a:solidFill>
                  <a:schemeClr val="tx1"/>
                </a:solidFill>
                <a:ea typeface="ＭＳ Ｐゴシック" charset="-128"/>
              </a:rPr>
              <a:t>LCP Correlations to</a:t>
            </a:r>
            <a:br>
              <a:rPr lang="en-US" dirty="0">
                <a:solidFill>
                  <a:schemeClr val="tx1"/>
                </a:solidFill>
                <a:ea typeface="ＭＳ Ｐゴシック" charset="-128"/>
              </a:rPr>
            </a:br>
            <a:r>
              <a:rPr lang="en-US" dirty="0">
                <a:solidFill>
                  <a:schemeClr val="tx1"/>
                </a:solidFill>
                <a:ea typeface="ＭＳ Ｐゴシック" charset="-128"/>
              </a:rPr>
              <a:t>Leadership Effectiveness</a:t>
            </a:r>
            <a:endParaRPr lang="en-US" dirty="0">
              <a:solidFill>
                <a:schemeClr val="tx1"/>
              </a:solidFill>
            </a:endParaRPr>
          </a:p>
        </p:txBody>
      </p:sp>
      <p:sp>
        <p:nvSpPr>
          <p:cNvPr id="20" name="Slide Number Placeholder 19">
            <a:extLst>
              <a:ext uri="{FF2B5EF4-FFF2-40B4-BE49-F238E27FC236}">
                <a16:creationId xmlns:a16="http://schemas.microsoft.com/office/drawing/2014/main" id="{F1AD8A23-9677-614A-B041-9BCFEE895F03}"/>
              </a:ext>
            </a:extLst>
          </p:cNvPr>
          <p:cNvSpPr>
            <a:spLocks noGrp="1"/>
          </p:cNvSpPr>
          <p:nvPr>
            <p:ph type="sldNum" sz="quarter" idx="11"/>
          </p:nvPr>
        </p:nvSpPr>
        <p:spPr/>
        <p:txBody>
          <a:bodyPr/>
          <a:lstStyle/>
          <a:p>
            <a:fld id="{4E547FC5-224D-4B2B-AB96-D4331BB3CBEC}" type="slidenum">
              <a:rPr lang="en-US" smtClean="0"/>
              <a:pPr/>
              <a:t>33</a:t>
            </a:fld>
            <a:endParaRPr lang="en-US" dirty="0"/>
          </a:p>
        </p:txBody>
      </p:sp>
      <p:sp>
        <p:nvSpPr>
          <p:cNvPr id="18" name="Footer Placeholder 17">
            <a:extLst>
              <a:ext uri="{FF2B5EF4-FFF2-40B4-BE49-F238E27FC236}">
                <a16:creationId xmlns:a16="http://schemas.microsoft.com/office/drawing/2014/main" id="{D93789DA-5893-6145-9205-067BA63FD974}"/>
              </a:ext>
            </a:extLst>
          </p:cNvPr>
          <p:cNvSpPr>
            <a:spLocks noGrp="1"/>
          </p:cNvSpPr>
          <p:nvPr>
            <p:ph type="ftr" sz="quarter" idx="10"/>
          </p:nvPr>
        </p:nvSpPr>
        <p:spPr/>
        <p:txBody>
          <a:bodyPr/>
          <a:lstStyle/>
          <a:p>
            <a:r>
              <a:rPr lang="en-US" dirty="0"/>
              <a:t>© Leadership Circle | All Rights Reserved</a:t>
            </a:r>
          </a:p>
        </p:txBody>
      </p:sp>
      <p:pic>
        <p:nvPicPr>
          <p:cNvPr id="19" name="Picture 18">
            <a:extLst>
              <a:ext uri="{FF2B5EF4-FFF2-40B4-BE49-F238E27FC236}">
                <a16:creationId xmlns:a16="http://schemas.microsoft.com/office/drawing/2014/main" id="{D11377E9-3264-134A-8908-3B1CAF87D32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37" t="3537" r="3537" b="3537"/>
          <a:stretch/>
        </p:blipFill>
        <p:spPr>
          <a:xfrm>
            <a:off x="632633" y="650647"/>
            <a:ext cx="5386097" cy="5386097"/>
          </a:xfrm>
          <a:prstGeom prst="rect">
            <a:avLst/>
          </a:prstGeom>
        </p:spPr>
      </p:pic>
      <p:sp>
        <p:nvSpPr>
          <p:cNvPr id="21" name="Title 1">
            <a:extLst>
              <a:ext uri="{FF2B5EF4-FFF2-40B4-BE49-F238E27FC236}">
                <a16:creationId xmlns:a16="http://schemas.microsoft.com/office/drawing/2014/main" id="{00B08D30-D9C2-6B45-A9ED-D705870908E3}"/>
              </a:ext>
            </a:extLst>
          </p:cNvPr>
          <p:cNvSpPr txBox="1">
            <a:spLocks/>
          </p:cNvSpPr>
          <p:nvPr/>
        </p:nvSpPr>
        <p:spPr>
          <a:xfrm>
            <a:off x="12218044" y="445659"/>
            <a:ext cx="887323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Gotham Medium" pitchFamily="2" charset="0"/>
                <a:ea typeface="+mj-ea"/>
                <a:cs typeface="Gotham Medium" pitchFamily="2" charset="0"/>
              </a:defRPr>
            </a:lvl1pPr>
          </a:lstStyle>
          <a:p>
            <a:pPr algn="ctr"/>
            <a:r>
              <a:rPr lang="en-US" b="1" dirty="0">
                <a:solidFill>
                  <a:schemeClr val="tx2"/>
                </a:solidFill>
                <a:latin typeface="Helvetica" pitchFamily="2" charset="0"/>
                <a:cs typeface="Gotham Bold" pitchFamily="2" charset="0"/>
              </a:rPr>
              <a:t>Leadership Effectiveness Scale Questions</a:t>
            </a:r>
          </a:p>
        </p:txBody>
      </p:sp>
      <p:sp>
        <p:nvSpPr>
          <p:cNvPr id="22" name="Text Box 5">
            <a:extLst>
              <a:ext uri="{FF2B5EF4-FFF2-40B4-BE49-F238E27FC236}">
                <a16:creationId xmlns:a16="http://schemas.microsoft.com/office/drawing/2014/main" id="{55539B1F-D0FB-B146-855D-C6D2E16825C9}"/>
              </a:ext>
            </a:extLst>
          </p:cNvPr>
          <p:cNvSpPr txBox="1">
            <a:spLocks noChangeArrowheads="1"/>
          </p:cNvSpPr>
          <p:nvPr/>
        </p:nvSpPr>
        <p:spPr bwMode="auto">
          <a:xfrm>
            <a:off x="7550379" y="1664445"/>
            <a:ext cx="4247173"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dirty="0">
                <a:latin typeface="Helvetica" pitchFamily="2" charset="0"/>
                <a:cs typeface="Gotham Book" pitchFamily="2" charset="0"/>
              </a:rPr>
              <a:t>I am satisfied with the quality of leadership that this leader provides.</a:t>
            </a:r>
          </a:p>
        </p:txBody>
      </p:sp>
      <p:sp>
        <p:nvSpPr>
          <p:cNvPr id="23" name="Text Box 8">
            <a:extLst>
              <a:ext uri="{FF2B5EF4-FFF2-40B4-BE49-F238E27FC236}">
                <a16:creationId xmlns:a16="http://schemas.microsoft.com/office/drawing/2014/main" id="{57FA74BC-4DCF-5745-83A5-9882EFC7FF80}"/>
              </a:ext>
            </a:extLst>
          </p:cNvPr>
          <p:cNvSpPr txBox="1">
            <a:spLocks noChangeArrowheads="1"/>
          </p:cNvSpPr>
          <p:nvPr/>
        </p:nvSpPr>
        <p:spPr bwMode="auto">
          <a:xfrm>
            <a:off x="7550379" y="2540239"/>
            <a:ext cx="4247173"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dirty="0">
                <a:latin typeface="Helvetica" pitchFamily="2" charset="0"/>
                <a:cs typeface="Gotham Book" pitchFamily="2" charset="0"/>
              </a:rPr>
              <a:t>This leader is the kind of leader that others should aspire to become.</a:t>
            </a:r>
          </a:p>
        </p:txBody>
      </p:sp>
      <p:sp>
        <p:nvSpPr>
          <p:cNvPr id="24" name="Text Box 11">
            <a:extLst>
              <a:ext uri="{FF2B5EF4-FFF2-40B4-BE49-F238E27FC236}">
                <a16:creationId xmlns:a16="http://schemas.microsoft.com/office/drawing/2014/main" id="{A1EF04BD-8684-5A44-936F-98502F3A4A66}"/>
              </a:ext>
            </a:extLst>
          </p:cNvPr>
          <p:cNvSpPr txBox="1">
            <a:spLocks noChangeArrowheads="1"/>
          </p:cNvSpPr>
          <p:nvPr/>
        </p:nvSpPr>
        <p:spPr bwMode="auto">
          <a:xfrm>
            <a:off x="7550379" y="4315666"/>
            <a:ext cx="4517560"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dirty="0">
                <a:latin typeface="Helvetica" pitchFamily="2" charset="0"/>
                <a:cs typeface="Gotham Book" pitchFamily="2" charset="0"/>
              </a:rPr>
              <a:t>This leader’s leadership helps this organization to thrive.</a:t>
            </a:r>
          </a:p>
        </p:txBody>
      </p:sp>
      <p:sp>
        <p:nvSpPr>
          <p:cNvPr id="25" name="Text Box 17">
            <a:extLst>
              <a:ext uri="{FF2B5EF4-FFF2-40B4-BE49-F238E27FC236}">
                <a16:creationId xmlns:a16="http://schemas.microsoft.com/office/drawing/2014/main" id="{8800AD5E-75A2-FB4B-892A-05233C8FBB99}"/>
              </a:ext>
            </a:extLst>
          </p:cNvPr>
          <p:cNvSpPr txBox="1">
            <a:spLocks noChangeArrowheads="1"/>
          </p:cNvSpPr>
          <p:nvPr/>
        </p:nvSpPr>
        <p:spPr bwMode="auto">
          <a:xfrm>
            <a:off x="7550379" y="3416034"/>
            <a:ext cx="4247173"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dirty="0">
                <a:latin typeface="Helvetica" pitchFamily="2" charset="0"/>
                <a:cs typeface="Gotham Book" pitchFamily="2" charset="0"/>
              </a:rPr>
              <a:t>This leader is an example of an ideal leader.</a:t>
            </a:r>
          </a:p>
        </p:txBody>
      </p:sp>
      <p:sp>
        <p:nvSpPr>
          <p:cNvPr id="26" name="Text Box 29">
            <a:extLst>
              <a:ext uri="{FF2B5EF4-FFF2-40B4-BE49-F238E27FC236}">
                <a16:creationId xmlns:a16="http://schemas.microsoft.com/office/drawing/2014/main" id="{84968497-C5C5-3A44-A8E5-5F8C4D3FD22C}"/>
              </a:ext>
            </a:extLst>
          </p:cNvPr>
          <p:cNvSpPr txBox="1">
            <a:spLocks noChangeArrowheads="1"/>
          </p:cNvSpPr>
          <p:nvPr/>
        </p:nvSpPr>
        <p:spPr bwMode="auto">
          <a:xfrm>
            <a:off x="7550379" y="5194830"/>
            <a:ext cx="4075108"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dirty="0">
                <a:latin typeface="Helvetica" pitchFamily="2" charset="0"/>
                <a:cs typeface="Gotham Book" pitchFamily="2" charset="0"/>
              </a:rPr>
              <a:t>Overall, this leader provides very effective leadership.</a:t>
            </a:r>
          </a:p>
        </p:txBody>
      </p:sp>
      <p:sp>
        <p:nvSpPr>
          <p:cNvPr id="3" name="Oval 2">
            <a:extLst>
              <a:ext uri="{FF2B5EF4-FFF2-40B4-BE49-F238E27FC236}">
                <a16:creationId xmlns:a16="http://schemas.microsoft.com/office/drawing/2014/main" id="{3F23A56C-876A-CF84-3CDB-BE8861F56BD7}"/>
              </a:ext>
            </a:extLst>
          </p:cNvPr>
          <p:cNvSpPr>
            <a:spLocks noChangeAspect="1"/>
          </p:cNvSpPr>
          <p:nvPr/>
        </p:nvSpPr>
        <p:spPr>
          <a:xfrm>
            <a:off x="6863924" y="1730985"/>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FBE2046-9B28-3603-4942-ED0C596C1D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2181" y="1664445"/>
            <a:ext cx="468099" cy="510653"/>
          </a:xfrm>
          <a:prstGeom prst="rect">
            <a:avLst/>
          </a:prstGeom>
        </p:spPr>
      </p:pic>
      <p:sp>
        <p:nvSpPr>
          <p:cNvPr id="5" name="Oval 4">
            <a:extLst>
              <a:ext uri="{FF2B5EF4-FFF2-40B4-BE49-F238E27FC236}">
                <a16:creationId xmlns:a16="http://schemas.microsoft.com/office/drawing/2014/main" id="{518829A8-9224-78A1-F552-433B2139EFCE}"/>
              </a:ext>
            </a:extLst>
          </p:cNvPr>
          <p:cNvSpPr>
            <a:spLocks noChangeAspect="1"/>
          </p:cNvSpPr>
          <p:nvPr/>
        </p:nvSpPr>
        <p:spPr>
          <a:xfrm>
            <a:off x="6863924" y="2649638"/>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C2A3F12-B3CF-4998-4EA8-DCE7EA9C46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2181" y="2583098"/>
            <a:ext cx="468099" cy="510653"/>
          </a:xfrm>
          <a:prstGeom prst="rect">
            <a:avLst/>
          </a:prstGeom>
        </p:spPr>
      </p:pic>
      <p:sp>
        <p:nvSpPr>
          <p:cNvPr id="7" name="Oval 6">
            <a:extLst>
              <a:ext uri="{FF2B5EF4-FFF2-40B4-BE49-F238E27FC236}">
                <a16:creationId xmlns:a16="http://schemas.microsoft.com/office/drawing/2014/main" id="{BF128119-B4A8-20EF-C383-CB8B9AD02412}"/>
              </a:ext>
            </a:extLst>
          </p:cNvPr>
          <p:cNvSpPr>
            <a:spLocks noChangeAspect="1"/>
          </p:cNvSpPr>
          <p:nvPr/>
        </p:nvSpPr>
        <p:spPr>
          <a:xfrm>
            <a:off x="6863924" y="3493942"/>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C9FE8233-D2A2-AD77-4897-6888FC217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2181" y="3427402"/>
            <a:ext cx="468099" cy="510653"/>
          </a:xfrm>
          <a:prstGeom prst="rect">
            <a:avLst/>
          </a:prstGeom>
        </p:spPr>
      </p:pic>
      <p:sp>
        <p:nvSpPr>
          <p:cNvPr id="9" name="Oval 8">
            <a:extLst>
              <a:ext uri="{FF2B5EF4-FFF2-40B4-BE49-F238E27FC236}">
                <a16:creationId xmlns:a16="http://schemas.microsoft.com/office/drawing/2014/main" id="{AFEB950E-837C-386D-36D5-40CF8BBA5D7B}"/>
              </a:ext>
            </a:extLst>
          </p:cNvPr>
          <p:cNvSpPr>
            <a:spLocks noChangeAspect="1"/>
          </p:cNvSpPr>
          <p:nvPr/>
        </p:nvSpPr>
        <p:spPr>
          <a:xfrm>
            <a:off x="6863924" y="4409725"/>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C2CC25C-52A3-A978-2F79-0FEB3CF6F8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2181" y="4343185"/>
            <a:ext cx="468099" cy="510653"/>
          </a:xfrm>
          <a:prstGeom prst="rect">
            <a:avLst/>
          </a:prstGeom>
        </p:spPr>
      </p:pic>
      <p:sp>
        <p:nvSpPr>
          <p:cNvPr id="11" name="Oval 10">
            <a:extLst>
              <a:ext uri="{FF2B5EF4-FFF2-40B4-BE49-F238E27FC236}">
                <a16:creationId xmlns:a16="http://schemas.microsoft.com/office/drawing/2014/main" id="{BF138D32-B5B5-230D-B1D9-AFD1AC576E85}"/>
              </a:ext>
            </a:extLst>
          </p:cNvPr>
          <p:cNvSpPr>
            <a:spLocks noChangeAspect="1"/>
          </p:cNvSpPr>
          <p:nvPr/>
        </p:nvSpPr>
        <p:spPr>
          <a:xfrm>
            <a:off x="6863924" y="5331338"/>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D4FAD11-F787-C631-707D-4FA8E07175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2181" y="5264798"/>
            <a:ext cx="468099" cy="510653"/>
          </a:xfrm>
          <a:prstGeom prst="rect">
            <a:avLst/>
          </a:prstGeom>
        </p:spPr>
      </p:pic>
    </p:spTree>
    <p:extLst>
      <p:ext uri="{BB962C8B-B14F-4D97-AF65-F5344CB8AC3E}">
        <p14:creationId xmlns:p14="http://schemas.microsoft.com/office/powerpoint/2010/main" val="49167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7D362-A895-9EAB-2E71-F7DCE3C6A1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1365" y="51521"/>
            <a:ext cx="11369270" cy="6789576"/>
          </a:xfrm>
          <a:prstGeom prst="rect">
            <a:avLst/>
          </a:prstGeom>
        </p:spPr>
      </p:pic>
    </p:spTree>
    <p:extLst>
      <p:ext uri="{BB962C8B-B14F-4D97-AF65-F5344CB8AC3E}">
        <p14:creationId xmlns:p14="http://schemas.microsoft.com/office/powerpoint/2010/main" val="2758000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B1E6BE-7F95-5F7C-2176-8560382AF97B}"/>
              </a:ext>
            </a:extLst>
          </p:cNvPr>
          <p:cNvSpPr/>
          <p:nvPr/>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3CAA58-EC8A-BD42-A100-E1CAAEE4BC8E}"/>
              </a:ext>
            </a:extLst>
          </p:cNvPr>
          <p:cNvSpPr>
            <a:spLocks noGrp="1"/>
          </p:cNvSpPr>
          <p:nvPr>
            <p:ph type="title"/>
          </p:nvPr>
        </p:nvSpPr>
        <p:spPr>
          <a:xfrm>
            <a:off x="609600" y="345351"/>
            <a:ext cx="10972800" cy="681355"/>
          </a:xfrm>
        </p:spPr>
        <p:txBody>
          <a:bodyPr/>
          <a:lstStyle/>
          <a:p>
            <a:pPr algn="ctr"/>
            <a:r>
              <a:rPr lang="en-US" dirty="0">
                <a:solidFill>
                  <a:schemeClr val="tx1"/>
                </a:solidFill>
              </a:rPr>
              <a:t>Business Performance Index</a:t>
            </a:r>
          </a:p>
        </p:txBody>
      </p:sp>
      <p:sp>
        <p:nvSpPr>
          <p:cNvPr id="23" name="Slide Number Placeholder 22">
            <a:extLst>
              <a:ext uri="{FF2B5EF4-FFF2-40B4-BE49-F238E27FC236}">
                <a16:creationId xmlns:a16="http://schemas.microsoft.com/office/drawing/2014/main" id="{656B8276-5C0C-AD4A-9793-028EC422C401}"/>
              </a:ext>
            </a:extLst>
          </p:cNvPr>
          <p:cNvSpPr>
            <a:spLocks noGrp="1"/>
          </p:cNvSpPr>
          <p:nvPr>
            <p:ph type="sldNum" sz="quarter" idx="11"/>
          </p:nvPr>
        </p:nvSpPr>
        <p:spPr/>
        <p:txBody>
          <a:bodyPr/>
          <a:lstStyle/>
          <a:p>
            <a:fld id="{4E547FC5-224D-4B2B-AB96-D4331BB3CBEC}" type="slidenum">
              <a:rPr lang="en-US" smtClean="0"/>
              <a:pPr/>
              <a:t>35</a:t>
            </a:fld>
            <a:endParaRPr lang="en-US" dirty="0"/>
          </a:p>
        </p:txBody>
      </p:sp>
      <p:sp>
        <p:nvSpPr>
          <p:cNvPr id="22" name="Footer Placeholder 21">
            <a:extLst>
              <a:ext uri="{FF2B5EF4-FFF2-40B4-BE49-F238E27FC236}">
                <a16:creationId xmlns:a16="http://schemas.microsoft.com/office/drawing/2014/main" id="{82785A73-D9E3-C04C-8DA8-1DD1E8B9B6AC}"/>
              </a:ext>
            </a:extLst>
          </p:cNvPr>
          <p:cNvSpPr>
            <a:spLocks noGrp="1"/>
          </p:cNvSpPr>
          <p:nvPr>
            <p:ph type="ftr" sz="quarter" idx="10"/>
          </p:nvPr>
        </p:nvSpPr>
        <p:spPr/>
        <p:txBody>
          <a:bodyPr/>
          <a:lstStyle/>
          <a:p>
            <a:r>
              <a:rPr lang="en-US" dirty="0"/>
              <a:t>© Leadership Circle | All Rights Reserved</a:t>
            </a:r>
          </a:p>
        </p:txBody>
      </p:sp>
      <p:sp>
        <p:nvSpPr>
          <p:cNvPr id="3" name="Content Placeholder 2">
            <a:extLst>
              <a:ext uri="{FF2B5EF4-FFF2-40B4-BE49-F238E27FC236}">
                <a16:creationId xmlns:a16="http://schemas.microsoft.com/office/drawing/2014/main" id="{F23ABB79-C1BF-DB48-AE3A-26FE145F5127}"/>
              </a:ext>
            </a:extLst>
          </p:cNvPr>
          <p:cNvSpPr txBox="1">
            <a:spLocks/>
          </p:cNvSpPr>
          <p:nvPr/>
        </p:nvSpPr>
        <p:spPr>
          <a:xfrm>
            <a:off x="1916450" y="1087982"/>
            <a:ext cx="8359100" cy="378570"/>
          </a:xfrm>
          <a:prstGeom prst="rect">
            <a:avLst/>
          </a:prstGeom>
        </p:spPr>
        <p:txBody>
          <a:bodyPr lIns="45363" tIns="22682" rIns="45363" bIns="22682"/>
          <a:lstStyle>
            <a:lvl1pPr marL="382059" indent="-382059" algn="l" defTabSz="1018824" rtl="0" eaLnBrk="1" latinLnBrk="0" hangingPunct="1">
              <a:spcBef>
                <a:spcPct val="20000"/>
              </a:spcBef>
              <a:buFont typeface="Arial" panose="020B0604020202020204" pitchFamily="34" charset="0"/>
              <a:buChar char="•"/>
              <a:defRPr sz="3600" kern="1200">
                <a:solidFill>
                  <a:schemeClr val="tx1">
                    <a:lumMod val="50000"/>
                  </a:schemeClr>
                </a:solidFill>
                <a:latin typeface="Corbel" panose="020B0503020204020204" pitchFamily="34" charset="0"/>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lumMod val="50000"/>
                  </a:schemeClr>
                </a:solidFill>
                <a:latin typeface="Corbel" panose="020B0503020204020204" pitchFamily="34" charset="0"/>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lumMod val="50000"/>
                  </a:schemeClr>
                </a:solidFill>
                <a:latin typeface="Corbel" panose="020B0503020204020204" pitchFamily="34" charset="0"/>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lumMod val="50000"/>
                  </a:schemeClr>
                </a:solidFill>
                <a:latin typeface="Corbel" panose="020B0503020204020204" pitchFamily="34" charset="0"/>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lumMod val="50000"/>
                  </a:schemeClr>
                </a:solidFill>
                <a:latin typeface="Corbel" panose="020B0503020204020204" pitchFamily="34" charset="0"/>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ctr">
              <a:buNone/>
            </a:pPr>
            <a:r>
              <a:rPr lang="en-US" sz="1800" dirty="0">
                <a:solidFill>
                  <a:schemeClr val="tx1"/>
                </a:solidFill>
                <a:latin typeface="Helvetica" pitchFamily="2" charset="0"/>
                <a:ea typeface="Helvetica" charset="0"/>
                <a:cs typeface="Gotham Book" pitchFamily="2" charset="0"/>
              </a:rPr>
              <a:t>Research based on 486 organizations and organizational units. </a:t>
            </a:r>
          </a:p>
          <a:p>
            <a:pPr marL="0" indent="0" algn="ctr">
              <a:buNone/>
            </a:pPr>
            <a:r>
              <a:rPr lang="en-US" sz="1800" dirty="0">
                <a:solidFill>
                  <a:schemeClr val="tx1"/>
                </a:solidFill>
                <a:latin typeface="Helvetica" pitchFamily="2" charset="0"/>
                <a:ea typeface="Helvetica" charset="0"/>
                <a:cs typeface="Gotham Book" pitchFamily="2" charset="0"/>
              </a:rPr>
              <a:t>There were six categories for evaluating business performance:</a:t>
            </a:r>
          </a:p>
        </p:txBody>
      </p:sp>
      <p:sp>
        <p:nvSpPr>
          <p:cNvPr id="5" name="TextBox 4">
            <a:extLst>
              <a:ext uri="{FF2B5EF4-FFF2-40B4-BE49-F238E27FC236}">
                <a16:creationId xmlns:a16="http://schemas.microsoft.com/office/drawing/2014/main" id="{983035C0-E953-8848-A353-5C7718F14D7F}"/>
              </a:ext>
            </a:extLst>
          </p:cNvPr>
          <p:cNvSpPr txBox="1"/>
          <p:nvPr/>
        </p:nvSpPr>
        <p:spPr>
          <a:xfrm>
            <a:off x="3498844" y="3138175"/>
            <a:ext cx="1454508" cy="707886"/>
          </a:xfrm>
          <a:prstGeom prst="rect">
            <a:avLst/>
          </a:prstGeom>
          <a:noFill/>
        </p:spPr>
        <p:txBody>
          <a:bodyPr wrap="square" rtlCol="0">
            <a:spAutoFit/>
          </a:bodyPr>
          <a:lstStyle/>
          <a:p>
            <a:pPr algn="ctr"/>
            <a:r>
              <a:rPr lang="en-US" sz="2000" dirty="0">
                <a:latin typeface="Helvetica" pitchFamily="2" charset="0"/>
                <a:ea typeface="Helvetica" charset="0"/>
                <a:cs typeface="Gotham Book" pitchFamily="2" charset="0"/>
              </a:rPr>
              <a:t>Sales / Revenue</a:t>
            </a:r>
          </a:p>
        </p:txBody>
      </p:sp>
      <p:pic>
        <p:nvPicPr>
          <p:cNvPr id="6" name="Picture 5">
            <a:extLst>
              <a:ext uri="{FF2B5EF4-FFF2-40B4-BE49-F238E27FC236}">
                <a16:creationId xmlns:a16="http://schemas.microsoft.com/office/drawing/2014/main" id="{ABDC35B6-F363-EB43-AA42-4AEEDD200267}"/>
              </a:ext>
            </a:extLst>
          </p:cNvPr>
          <p:cNvPicPr>
            <a:picLocks noChangeAspect="1"/>
          </p:cNvPicPr>
          <p:nvPr/>
        </p:nvPicPr>
        <p:blipFill>
          <a:blip r:embed="rId3">
            <a:biLevel thresh="50000"/>
          </a:blip>
          <a:stretch>
            <a:fillRect/>
          </a:stretch>
        </p:blipFill>
        <p:spPr>
          <a:xfrm>
            <a:off x="3760067" y="2136779"/>
            <a:ext cx="932062" cy="932062"/>
          </a:xfrm>
          <a:prstGeom prst="rect">
            <a:avLst/>
          </a:prstGeom>
        </p:spPr>
      </p:pic>
      <p:sp>
        <p:nvSpPr>
          <p:cNvPr id="8" name="TextBox 7">
            <a:extLst>
              <a:ext uri="{FF2B5EF4-FFF2-40B4-BE49-F238E27FC236}">
                <a16:creationId xmlns:a16="http://schemas.microsoft.com/office/drawing/2014/main" id="{D4A9813D-A92E-9F4F-B11F-C666EE777C37}"/>
              </a:ext>
            </a:extLst>
          </p:cNvPr>
          <p:cNvSpPr txBox="1"/>
          <p:nvPr/>
        </p:nvSpPr>
        <p:spPr>
          <a:xfrm>
            <a:off x="5492618" y="3111896"/>
            <a:ext cx="1212088" cy="707886"/>
          </a:xfrm>
          <a:prstGeom prst="rect">
            <a:avLst/>
          </a:prstGeom>
          <a:noFill/>
        </p:spPr>
        <p:txBody>
          <a:bodyPr wrap="square" rtlCol="0">
            <a:spAutoFit/>
          </a:bodyPr>
          <a:lstStyle/>
          <a:p>
            <a:pPr algn="ctr"/>
            <a:r>
              <a:rPr lang="en-US" sz="2000" dirty="0">
                <a:latin typeface="Helvetica" pitchFamily="2" charset="0"/>
                <a:ea typeface="Helvetica" charset="0"/>
                <a:cs typeface="Gotham Book" pitchFamily="2" charset="0"/>
              </a:rPr>
              <a:t>Market Share</a:t>
            </a:r>
          </a:p>
        </p:txBody>
      </p:sp>
      <p:pic>
        <p:nvPicPr>
          <p:cNvPr id="9" name="Picture 8">
            <a:extLst>
              <a:ext uri="{FF2B5EF4-FFF2-40B4-BE49-F238E27FC236}">
                <a16:creationId xmlns:a16="http://schemas.microsoft.com/office/drawing/2014/main" id="{40AE4BE3-3F61-F34F-9E34-D0DAB297CDE9}"/>
              </a:ext>
            </a:extLst>
          </p:cNvPr>
          <p:cNvPicPr>
            <a:picLocks noChangeAspect="1"/>
          </p:cNvPicPr>
          <p:nvPr/>
        </p:nvPicPr>
        <p:blipFill>
          <a:blip r:embed="rId4">
            <a:biLevel thresh="50000"/>
          </a:blip>
          <a:stretch>
            <a:fillRect/>
          </a:stretch>
        </p:blipFill>
        <p:spPr>
          <a:xfrm>
            <a:off x="5632632" y="2143902"/>
            <a:ext cx="932062" cy="891536"/>
          </a:xfrm>
          <a:prstGeom prst="rect">
            <a:avLst/>
          </a:prstGeom>
        </p:spPr>
      </p:pic>
      <p:sp>
        <p:nvSpPr>
          <p:cNvPr id="11" name="TextBox 10">
            <a:extLst>
              <a:ext uri="{FF2B5EF4-FFF2-40B4-BE49-F238E27FC236}">
                <a16:creationId xmlns:a16="http://schemas.microsoft.com/office/drawing/2014/main" id="{BE2F7E33-4DF4-5549-88C2-10485A33F21B}"/>
              </a:ext>
            </a:extLst>
          </p:cNvPr>
          <p:cNvSpPr txBox="1"/>
          <p:nvPr/>
        </p:nvSpPr>
        <p:spPr>
          <a:xfrm>
            <a:off x="7210881" y="3127004"/>
            <a:ext cx="1626752" cy="707886"/>
          </a:xfrm>
          <a:prstGeom prst="rect">
            <a:avLst/>
          </a:prstGeom>
          <a:noFill/>
        </p:spPr>
        <p:txBody>
          <a:bodyPr wrap="square" rtlCol="0">
            <a:spAutoFit/>
          </a:bodyPr>
          <a:lstStyle/>
          <a:p>
            <a:pPr algn="ctr"/>
            <a:r>
              <a:rPr lang="en-US" sz="2000" dirty="0">
                <a:latin typeface="Helvetica" pitchFamily="2" charset="0"/>
                <a:ea typeface="Helvetica" charset="0"/>
                <a:cs typeface="Gotham Book" pitchFamily="2" charset="0"/>
              </a:rPr>
              <a:t>Profitability / ROA</a:t>
            </a:r>
          </a:p>
        </p:txBody>
      </p:sp>
      <p:pic>
        <p:nvPicPr>
          <p:cNvPr id="12" name="Picture 11">
            <a:extLst>
              <a:ext uri="{FF2B5EF4-FFF2-40B4-BE49-F238E27FC236}">
                <a16:creationId xmlns:a16="http://schemas.microsoft.com/office/drawing/2014/main" id="{2B44169A-BDB6-3240-B39C-91E2539C7EC5}"/>
              </a:ext>
            </a:extLst>
          </p:cNvPr>
          <p:cNvPicPr>
            <a:picLocks noChangeAspect="1"/>
          </p:cNvPicPr>
          <p:nvPr/>
        </p:nvPicPr>
        <p:blipFill>
          <a:blip r:embed="rId5">
            <a:biLevel thresh="50000"/>
          </a:blip>
          <a:stretch>
            <a:fillRect/>
          </a:stretch>
        </p:blipFill>
        <p:spPr>
          <a:xfrm>
            <a:off x="7485281" y="2212451"/>
            <a:ext cx="1077952" cy="826698"/>
          </a:xfrm>
          <a:prstGeom prst="rect">
            <a:avLst/>
          </a:prstGeom>
        </p:spPr>
      </p:pic>
      <p:sp>
        <p:nvSpPr>
          <p:cNvPr id="14" name="TextBox 13">
            <a:extLst>
              <a:ext uri="{FF2B5EF4-FFF2-40B4-BE49-F238E27FC236}">
                <a16:creationId xmlns:a16="http://schemas.microsoft.com/office/drawing/2014/main" id="{7BAB75FB-2838-7244-8871-4377B80DA95D}"/>
              </a:ext>
            </a:extLst>
          </p:cNvPr>
          <p:cNvSpPr txBox="1"/>
          <p:nvPr/>
        </p:nvSpPr>
        <p:spPr>
          <a:xfrm>
            <a:off x="5135184" y="4994142"/>
            <a:ext cx="1926956" cy="707886"/>
          </a:xfrm>
          <a:prstGeom prst="rect">
            <a:avLst/>
          </a:prstGeom>
          <a:noFill/>
        </p:spPr>
        <p:txBody>
          <a:bodyPr wrap="square" rtlCol="0">
            <a:spAutoFit/>
          </a:bodyPr>
          <a:lstStyle/>
          <a:p>
            <a:pPr algn="ctr"/>
            <a:r>
              <a:rPr lang="en-US" sz="2000" dirty="0">
                <a:latin typeface="Helvetica" pitchFamily="2" charset="0"/>
                <a:ea typeface="Helvetica" charset="0"/>
                <a:cs typeface="Gotham Book" pitchFamily="2" charset="0"/>
              </a:rPr>
              <a:t>New Product Development</a:t>
            </a:r>
          </a:p>
        </p:txBody>
      </p:sp>
      <p:pic>
        <p:nvPicPr>
          <p:cNvPr id="15" name="Picture 14">
            <a:extLst>
              <a:ext uri="{FF2B5EF4-FFF2-40B4-BE49-F238E27FC236}">
                <a16:creationId xmlns:a16="http://schemas.microsoft.com/office/drawing/2014/main" id="{0D45E9DD-0F2D-EC48-827E-DDEFA7136571}"/>
              </a:ext>
            </a:extLst>
          </p:cNvPr>
          <p:cNvPicPr>
            <a:picLocks noChangeAspect="1"/>
          </p:cNvPicPr>
          <p:nvPr/>
        </p:nvPicPr>
        <p:blipFill>
          <a:blip r:embed="rId6">
            <a:biLevel thresh="50000"/>
          </a:blip>
          <a:stretch>
            <a:fillRect/>
          </a:stretch>
        </p:blipFill>
        <p:spPr>
          <a:xfrm>
            <a:off x="5636683" y="3969934"/>
            <a:ext cx="923958" cy="907750"/>
          </a:xfrm>
          <a:prstGeom prst="rect">
            <a:avLst/>
          </a:prstGeom>
        </p:spPr>
      </p:pic>
      <p:sp>
        <p:nvSpPr>
          <p:cNvPr id="17" name="TextBox 16">
            <a:extLst>
              <a:ext uri="{FF2B5EF4-FFF2-40B4-BE49-F238E27FC236}">
                <a16:creationId xmlns:a16="http://schemas.microsoft.com/office/drawing/2014/main" id="{B08FA777-73CB-8140-8004-AA3590EB8870}"/>
              </a:ext>
            </a:extLst>
          </p:cNvPr>
          <p:cNvSpPr txBox="1"/>
          <p:nvPr/>
        </p:nvSpPr>
        <p:spPr>
          <a:xfrm>
            <a:off x="7089859" y="4994138"/>
            <a:ext cx="1868790" cy="707886"/>
          </a:xfrm>
          <a:prstGeom prst="rect">
            <a:avLst/>
          </a:prstGeom>
          <a:noFill/>
        </p:spPr>
        <p:txBody>
          <a:bodyPr wrap="square" rtlCol="0">
            <a:spAutoFit/>
          </a:bodyPr>
          <a:lstStyle/>
          <a:p>
            <a:pPr algn="ctr"/>
            <a:r>
              <a:rPr lang="en-US" sz="2000" dirty="0">
                <a:latin typeface="Helvetica" pitchFamily="2" charset="0"/>
                <a:ea typeface="Helvetica" charset="0"/>
                <a:cs typeface="Gotham Book" pitchFamily="2" charset="0"/>
              </a:rPr>
              <a:t>Overall Performance</a:t>
            </a:r>
          </a:p>
        </p:txBody>
      </p:sp>
      <p:pic>
        <p:nvPicPr>
          <p:cNvPr id="18" name="Picture 17">
            <a:extLst>
              <a:ext uri="{FF2B5EF4-FFF2-40B4-BE49-F238E27FC236}">
                <a16:creationId xmlns:a16="http://schemas.microsoft.com/office/drawing/2014/main" id="{E6E43BAA-B89C-0D40-99CC-94BEF8C8F243}"/>
              </a:ext>
            </a:extLst>
          </p:cNvPr>
          <p:cNvPicPr>
            <a:picLocks noChangeAspect="1"/>
          </p:cNvPicPr>
          <p:nvPr/>
        </p:nvPicPr>
        <p:blipFill>
          <a:blip r:embed="rId7">
            <a:biLevel thresh="50000"/>
          </a:blip>
          <a:stretch>
            <a:fillRect/>
          </a:stretch>
        </p:blipFill>
        <p:spPr>
          <a:xfrm>
            <a:off x="7602800" y="3949894"/>
            <a:ext cx="842910" cy="932060"/>
          </a:xfrm>
          <a:prstGeom prst="rect">
            <a:avLst/>
          </a:prstGeom>
        </p:spPr>
      </p:pic>
      <p:sp>
        <p:nvSpPr>
          <p:cNvPr id="20" name="TextBox 19">
            <a:extLst>
              <a:ext uri="{FF2B5EF4-FFF2-40B4-BE49-F238E27FC236}">
                <a16:creationId xmlns:a16="http://schemas.microsoft.com/office/drawing/2014/main" id="{1CFB2E07-B8EF-ED42-ADD6-C3B950203AD9}"/>
              </a:ext>
            </a:extLst>
          </p:cNvPr>
          <p:cNvSpPr txBox="1"/>
          <p:nvPr/>
        </p:nvSpPr>
        <p:spPr>
          <a:xfrm>
            <a:off x="3357145" y="4994141"/>
            <a:ext cx="1737906" cy="1015663"/>
          </a:xfrm>
          <a:prstGeom prst="rect">
            <a:avLst/>
          </a:prstGeom>
          <a:noFill/>
        </p:spPr>
        <p:txBody>
          <a:bodyPr wrap="square" rtlCol="0">
            <a:spAutoFit/>
          </a:bodyPr>
          <a:lstStyle/>
          <a:p>
            <a:pPr algn="ctr"/>
            <a:r>
              <a:rPr lang="en-US" sz="2000" dirty="0">
                <a:latin typeface="Helvetica" pitchFamily="2" charset="0"/>
                <a:ea typeface="Helvetica" charset="0"/>
                <a:cs typeface="Gotham Book" pitchFamily="2" charset="0"/>
              </a:rPr>
              <a:t>Quality of Products &amp; Services</a:t>
            </a:r>
          </a:p>
        </p:txBody>
      </p:sp>
      <p:pic>
        <p:nvPicPr>
          <p:cNvPr id="21" name="Picture 20">
            <a:extLst>
              <a:ext uri="{FF2B5EF4-FFF2-40B4-BE49-F238E27FC236}">
                <a16:creationId xmlns:a16="http://schemas.microsoft.com/office/drawing/2014/main" id="{DC48A7A3-DC58-5247-91F9-092782058D00}"/>
              </a:ext>
            </a:extLst>
          </p:cNvPr>
          <p:cNvPicPr>
            <a:picLocks noChangeAspect="1"/>
          </p:cNvPicPr>
          <p:nvPr/>
        </p:nvPicPr>
        <p:blipFill>
          <a:blip r:embed="rId8">
            <a:biLevel thresh="50000"/>
          </a:blip>
          <a:stretch>
            <a:fillRect/>
          </a:stretch>
        </p:blipFill>
        <p:spPr>
          <a:xfrm>
            <a:off x="3806886" y="3973918"/>
            <a:ext cx="838422" cy="902916"/>
          </a:xfrm>
          <a:prstGeom prst="rect">
            <a:avLst/>
          </a:prstGeom>
        </p:spPr>
      </p:pic>
    </p:spTree>
    <p:extLst>
      <p:ext uri="{BB962C8B-B14F-4D97-AF65-F5344CB8AC3E}">
        <p14:creationId xmlns:p14="http://schemas.microsoft.com/office/powerpoint/2010/main" val="651680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ea typeface="ＭＳ Ｐゴシック" charset="-128"/>
              </a:rPr>
              <a:t>Leadership Effectiveness &amp; Business Performance</a:t>
            </a:r>
            <a:endParaRPr lang="en-US" dirty="0"/>
          </a:p>
        </p:txBody>
      </p:sp>
      <p:sp>
        <p:nvSpPr>
          <p:cNvPr id="6" name="Slide Number Placeholder 5">
            <a:extLst>
              <a:ext uri="{FF2B5EF4-FFF2-40B4-BE49-F238E27FC236}">
                <a16:creationId xmlns:a16="http://schemas.microsoft.com/office/drawing/2014/main" id="{F1E05DB2-2BA5-FB42-A03E-E732AB107948}"/>
              </a:ext>
            </a:extLst>
          </p:cNvPr>
          <p:cNvSpPr>
            <a:spLocks noGrp="1"/>
          </p:cNvSpPr>
          <p:nvPr>
            <p:ph type="sldNum" sz="quarter" idx="11"/>
          </p:nvPr>
        </p:nvSpPr>
        <p:spPr/>
        <p:txBody>
          <a:bodyPr/>
          <a:lstStyle/>
          <a:p>
            <a:fld id="{4E547FC5-224D-4B2B-AB96-D4331BB3CBEC}" type="slidenum">
              <a:rPr lang="en-US" smtClean="0"/>
              <a:pPr/>
              <a:t>36</a:t>
            </a:fld>
            <a:endParaRPr lang="en-US" dirty="0"/>
          </a:p>
        </p:txBody>
      </p:sp>
      <p:sp>
        <p:nvSpPr>
          <p:cNvPr id="4" name="Footer Placeholder 3">
            <a:extLst>
              <a:ext uri="{FF2B5EF4-FFF2-40B4-BE49-F238E27FC236}">
                <a16:creationId xmlns:a16="http://schemas.microsoft.com/office/drawing/2014/main" id="{18E65A7C-9333-7542-AF08-B56166ABAD5A}"/>
              </a:ext>
            </a:extLst>
          </p:cNvPr>
          <p:cNvSpPr>
            <a:spLocks noGrp="1"/>
          </p:cNvSpPr>
          <p:nvPr>
            <p:ph type="ftr" sz="quarter" idx="10"/>
          </p:nvPr>
        </p:nvSpPr>
        <p:spPr/>
        <p:txBody>
          <a:bodyPr/>
          <a:lstStyle/>
          <a:p>
            <a:r>
              <a:rPr lang="en-US" dirty="0"/>
              <a:t>© Leadership Circle | All Rights Reserved</a:t>
            </a:r>
          </a:p>
        </p:txBody>
      </p:sp>
      <p:pic>
        <p:nvPicPr>
          <p:cNvPr id="5" name="Picture 4">
            <a:extLst>
              <a:ext uri="{FF2B5EF4-FFF2-40B4-BE49-F238E27FC236}">
                <a16:creationId xmlns:a16="http://schemas.microsoft.com/office/drawing/2014/main" id="{3C3D11AD-9A88-AA4C-B914-F69E58D0E2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39510" y="1222230"/>
            <a:ext cx="5910047" cy="4867098"/>
          </a:xfrm>
          <a:prstGeom prst="rect">
            <a:avLst/>
          </a:prstGeom>
        </p:spPr>
      </p:pic>
      <p:sp>
        <p:nvSpPr>
          <p:cNvPr id="3" name="Rectangle 2">
            <a:extLst>
              <a:ext uri="{FF2B5EF4-FFF2-40B4-BE49-F238E27FC236}">
                <a16:creationId xmlns:a16="http://schemas.microsoft.com/office/drawing/2014/main" id="{02CCF6B2-BE4D-C448-AEE5-598A5383D5F7}"/>
              </a:ext>
            </a:extLst>
          </p:cNvPr>
          <p:cNvSpPr/>
          <p:nvPr/>
        </p:nvSpPr>
        <p:spPr>
          <a:xfrm>
            <a:off x="9990575" y="4140916"/>
            <a:ext cx="1152395" cy="26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Tree>
    <p:extLst>
      <p:ext uri="{BB962C8B-B14F-4D97-AF65-F5344CB8AC3E}">
        <p14:creationId xmlns:p14="http://schemas.microsoft.com/office/powerpoint/2010/main" val="2841112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230D90C-98C4-8A49-9C06-07BAC339F6D9}"/>
              </a:ext>
            </a:extLst>
          </p:cNvPr>
          <p:cNvSpPr>
            <a:spLocks noGrp="1"/>
          </p:cNvSpPr>
          <p:nvPr>
            <p:ph type="title"/>
          </p:nvPr>
        </p:nvSpPr>
        <p:spPr/>
        <p:txBody>
          <a:bodyPr/>
          <a:lstStyle/>
          <a:p>
            <a:pPr algn="ctr"/>
            <a:r>
              <a:rPr lang="en-US" dirty="0"/>
              <a:t>Leadership Effectiveness &amp; Business Performance</a:t>
            </a:r>
          </a:p>
        </p:txBody>
      </p:sp>
      <p:sp>
        <p:nvSpPr>
          <p:cNvPr id="11" name="Slide Number Placeholder 10">
            <a:extLst>
              <a:ext uri="{FF2B5EF4-FFF2-40B4-BE49-F238E27FC236}">
                <a16:creationId xmlns:a16="http://schemas.microsoft.com/office/drawing/2014/main" id="{5D7837B0-0607-7C48-958B-37E34E78BA2E}"/>
              </a:ext>
            </a:extLst>
          </p:cNvPr>
          <p:cNvSpPr>
            <a:spLocks noGrp="1"/>
          </p:cNvSpPr>
          <p:nvPr>
            <p:ph type="sldNum" sz="quarter" idx="11"/>
          </p:nvPr>
        </p:nvSpPr>
        <p:spPr/>
        <p:txBody>
          <a:bodyPr/>
          <a:lstStyle/>
          <a:p>
            <a:fld id="{4E547FC5-224D-4B2B-AB96-D4331BB3CBEC}" type="slidenum">
              <a:rPr lang="en-US" smtClean="0"/>
              <a:pPr/>
              <a:t>37</a:t>
            </a:fld>
            <a:endParaRPr lang="en-US" dirty="0"/>
          </a:p>
        </p:txBody>
      </p:sp>
      <p:sp>
        <p:nvSpPr>
          <p:cNvPr id="2" name="Footer Placeholder 1">
            <a:extLst>
              <a:ext uri="{FF2B5EF4-FFF2-40B4-BE49-F238E27FC236}">
                <a16:creationId xmlns:a16="http://schemas.microsoft.com/office/drawing/2014/main" id="{230C3CFD-A8A3-EA4E-87AF-8BBDBEBC2ECA}"/>
              </a:ext>
            </a:extLst>
          </p:cNvPr>
          <p:cNvSpPr>
            <a:spLocks noGrp="1"/>
          </p:cNvSpPr>
          <p:nvPr>
            <p:ph type="ftr" sz="quarter" idx="10"/>
          </p:nvPr>
        </p:nvSpPr>
        <p:spPr/>
        <p:txBody>
          <a:bodyPr/>
          <a:lstStyle/>
          <a:p>
            <a:r>
              <a:rPr lang="en-US" dirty="0"/>
              <a:t>© Leadership Circle | All Rights Reserved</a:t>
            </a:r>
          </a:p>
        </p:txBody>
      </p:sp>
      <p:sp>
        <p:nvSpPr>
          <p:cNvPr id="5" name="Text Box 9">
            <a:extLst>
              <a:ext uri="{FF2B5EF4-FFF2-40B4-BE49-F238E27FC236}">
                <a16:creationId xmlns:a16="http://schemas.microsoft.com/office/drawing/2014/main" id="{AF9B382D-A1B3-D34D-A6FE-889DC49D873F}"/>
              </a:ext>
            </a:extLst>
          </p:cNvPr>
          <p:cNvSpPr txBox="1">
            <a:spLocks noChangeArrowheads="1"/>
          </p:cNvSpPr>
          <p:nvPr/>
        </p:nvSpPr>
        <p:spPr bwMode="auto">
          <a:xfrm>
            <a:off x="8875410" y="1573080"/>
            <a:ext cx="1505206" cy="476058"/>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a:solidFill>
                  <a:schemeClr val="accent1"/>
                </a:solidFill>
                <a:latin typeface="Helvetica" pitchFamily="2" charset="0"/>
                <a:ea typeface="Corbel" charset="0"/>
                <a:cs typeface="Gotham Medium" pitchFamily="2" charset="0"/>
              </a:rPr>
              <a:t>Top 10%</a:t>
            </a:r>
            <a:endParaRPr lang="en-US" sz="2400" b="1" dirty="0">
              <a:solidFill>
                <a:schemeClr val="accent1"/>
              </a:solidFill>
              <a:latin typeface="Helvetica" pitchFamily="2" charset="0"/>
              <a:ea typeface="Corbel" charset="0"/>
              <a:cs typeface="Gotham Medium" pitchFamily="2" charset="0"/>
              <a:sym typeface="Times" pitchFamily="-20" charset="0"/>
            </a:endParaRPr>
          </a:p>
        </p:txBody>
      </p:sp>
      <p:sp>
        <p:nvSpPr>
          <p:cNvPr id="6" name="Text Box 9">
            <a:extLst>
              <a:ext uri="{FF2B5EF4-FFF2-40B4-BE49-F238E27FC236}">
                <a16:creationId xmlns:a16="http://schemas.microsoft.com/office/drawing/2014/main" id="{3BFC0D0D-11FB-E94B-A84F-6159A7389688}"/>
              </a:ext>
            </a:extLst>
          </p:cNvPr>
          <p:cNvSpPr txBox="1">
            <a:spLocks noChangeArrowheads="1"/>
          </p:cNvSpPr>
          <p:nvPr/>
        </p:nvSpPr>
        <p:spPr bwMode="auto">
          <a:xfrm>
            <a:off x="8703545" y="3576134"/>
            <a:ext cx="2227851" cy="476058"/>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a:solidFill>
                  <a:schemeClr val="accent2"/>
                </a:solidFill>
                <a:latin typeface="Helvetica" pitchFamily="2" charset="0"/>
                <a:ea typeface="Corbel" charset="0"/>
                <a:cs typeface="Gotham Medium" pitchFamily="2" charset="0"/>
              </a:rPr>
              <a:t>Bottom 10%</a:t>
            </a:r>
            <a:endParaRPr lang="en-US" sz="2400" b="1" dirty="0">
              <a:solidFill>
                <a:schemeClr val="accent2"/>
              </a:solidFill>
              <a:latin typeface="Helvetica" pitchFamily="2" charset="0"/>
              <a:ea typeface="Corbel" charset="0"/>
              <a:cs typeface="Gotham Medium" pitchFamily="2" charset="0"/>
              <a:sym typeface="Times" pitchFamily="-20" charset="0"/>
            </a:endParaRPr>
          </a:p>
        </p:txBody>
      </p:sp>
      <p:sp>
        <p:nvSpPr>
          <p:cNvPr id="7" name="Rectangle 6">
            <a:extLst>
              <a:ext uri="{FF2B5EF4-FFF2-40B4-BE49-F238E27FC236}">
                <a16:creationId xmlns:a16="http://schemas.microsoft.com/office/drawing/2014/main" id="{0C877F5A-8319-A74F-9F2D-60537F5997A1}"/>
              </a:ext>
            </a:extLst>
          </p:cNvPr>
          <p:cNvSpPr/>
          <p:nvPr/>
        </p:nvSpPr>
        <p:spPr>
          <a:xfrm>
            <a:off x="4144237" y="1386149"/>
            <a:ext cx="4701448" cy="678422"/>
          </a:xfrm>
          <a:prstGeom prst="rect">
            <a:avLst/>
          </a:prstGeom>
          <a:gradFill flip="none" rotWithShape="1">
            <a:gsLst>
              <a:gs pos="0">
                <a:schemeClr val="accent1">
                  <a:alpha val="46330"/>
                </a:schemeClr>
              </a:gs>
              <a:gs pos="100000">
                <a:schemeClr val="accent1">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Helvetica" pitchFamily="2" charset="0"/>
            </a:endParaRPr>
          </a:p>
        </p:txBody>
      </p:sp>
      <p:sp>
        <p:nvSpPr>
          <p:cNvPr id="8" name="Rectangle 7">
            <a:extLst>
              <a:ext uri="{FF2B5EF4-FFF2-40B4-BE49-F238E27FC236}">
                <a16:creationId xmlns:a16="http://schemas.microsoft.com/office/drawing/2014/main" id="{C2E9FCBF-88DD-964D-BF38-BBEE381B9AE6}"/>
              </a:ext>
            </a:extLst>
          </p:cNvPr>
          <p:cNvSpPr/>
          <p:nvPr/>
        </p:nvSpPr>
        <p:spPr>
          <a:xfrm rot="10800000">
            <a:off x="4144236" y="3576133"/>
            <a:ext cx="4701448" cy="1645511"/>
          </a:xfrm>
          <a:prstGeom prst="rect">
            <a:avLst/>
          </a:prstGeom>
          <a:gradFill flip="none" rotWithShape="1">
            <a:gsLst>
              <a:gs pos="0">
                <a:schemeClr val="accent2">
                  <a:alpha val="60000"/>
                </a:schemeClr>
              </a:gs>
              <a:gs pos="100000">
                <a:schemeClr val="accent2">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Helvetica" pitchFamily="2" charset="0"/>
            </a:endParaRPr>
          </a:p>
        </p:txBody>
      </p:sp>
      <p:cxnSp>
        <p:nvCxnSpPr>
          <p:cNvPr id="9" name="Straight Connector 8">
            <a:extLst>
              <a:ext uri="{FF2B5EF4-FFF2-40B4-BE49-F238E27FC236}">
                <a16:creationId xmlns:a16="http://schemas.microsoft.com/office/drawing/2014/main" id="{D6CE4AD8-8E26-834E-95E5-C6C9E40B0D2C}"/>
              </a:ext>
            </a:extLst>
          </p:cNvPr>
          <p:cNvCxnSpPr>
            <a:cxnSpLocks/>
          </p:cNvCxnSpPr>
          <p:nvPr/>
        </p:nvCxnSpPr>
        <p:spPr>
          <a:xfrm>
            <a:off x="4144236" y="2049775"/>
            <a:ext cx="6792094" cy="0"/>
          </a:xfrm>
          <a:prstGeom prst="line">
            <a:avLst/>
          </a:prstGeom>
          <a:ln w="47625"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8FDD1EC-B780-9749-9455-8FF554419B85}"/>
              </a:ext>
            </a:extLst>
          </p:cNvPr>
          <p:cNvCxnSpPr>
            <a:cxnSpLocks/>
          </p:cNvCxnSpPr>
          <p:nvPr/>
        </p:nvCxnSpPr>
        <p:spPr>
          <a:xfrm>
            <a:off x="4144236" y="3579722"/>
            <a:ext cx="6792149" cy="0"/>
          </a:xfrm>
          <a:prstGeom prst="line">
            <a:avLst/>
          </a:prstGeom>
          <a:ln w="47625" cap="rnd">
            <a:solidFill>
              <a:srgbClr val="B50938"/>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149B4DB-F7C1-8741-B6E0-861EFC453F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976" y="1222230"/>
            <a:ext cx="5910047" cy="4867098"/>
          </a:xfrm>
          <a:prstGeom prst="rect">
            <a:avLst/>
          </a:prstGeom>
        </p:spPr>
      </p:pic>
    </p:spTree>
    <p:extLst>
      <p:ext uri="{BB962C8B-B14F-4D97-AF65-F5344CB8AC3E}">
        <p14:creationId xmlns:p14="http://schemas.microsoft.com/office/powerpoint/2010/main" val="3919369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D2803-9B4C-5D4C-924B-02A46A70494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879" t="1707" r="18057" b="1707"/>
          <a:stretch/>
        </p:blipFill>
        <p:spPr>
          <a:xfrm>
            <a:off x="4937760" y="91440"/>
            <a:ext cx="6356625" cy="6400800"/>
          </a:xfrm>
          <a:prstGeom prst="rect">
            <a:avLst/>
          </a:prstGeom>
        </p:spPr>
      </p:pic>
      <p:sp>
        <p:nvSpPr>
          <p:cNvPr id="4" name="Title 1">
            <a:extLst>
              <a:ext uri="{FF2B5EF4-FFF2-40B4-BE49-F238E27FC236}">
                <a16:creationId xmlns:a16="http://schemas.microsoft.com/office/drawing/2014/main" id="{0338B164-FBE3-9B40-A07B-E2042046D04F}"/>
              </a:ext>
            </a:extLst>
          </p:cNvPr>
          <p:cNvSpPr txBox="1">
            <a:spLocks/>
          </p:cNvSpPr>
          <p:nvPr/>
        </p:nvSpPr>
        <p:spPr>
          <a:xfrm>
            <a:off x="1012406" y="1670383"/>
            <a:ext cx="3434466" cy="268023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pPr algn="l"/>
            <a:r>
              <a:rPr lang="en-US" sz="2000" dirty="0">
                <a:latin typeface="Helvetica" pitchFamily="2" charset="0"/>
              </a:rPr>
              <a:t>Aggregate Profile of Those Leaders Whose Businesses</a:t>
            </a:r>
            <a:r>
              <a:rPr lang="en-US" altLang="ja-JP" sz="2000" dirty="0">
                <a:latin typeface="Helvetica" pitchFamily="2" charset="0"/>
              </a:rPr>
              <a:t> Were Evaluated as </a:t>
            </a:r>
            <a:br>
              <a:rPr lang="en-US" altLang="ja-JP" sz="2000" dirty="0">
                <a:latin typeface="Helvetica" pitchFamily="2" charset="0"/>
              </a:rPr>
            </a:br>
            <a:r>
              <a:rPr lang="en-US" altLang="ja-JP" sz="3200" b="1" dirty="0">
                <a:latin typeface="Helvetica" pitchFamily="2" charset="0"/>
              </a:rPr>
              <a:t>Highest </a:t>
            </a:r>
            <a:br>
              <a:rPr lang="en-US" altLang="ja-JP" sz="3200" b="1" dirty="0">
                <a:latin typeface="Helvetica" pitchFamily="2" charset="0"/>
              </a:rPr>
            </a:br>
            <a:r>
              <a:rPr lang="en-US" altLang="ja-JP" sz="3200" b="1" dirty="0">
                <a:latin typeface="Helvetica" pitchFamily="2" charset="0"/>
              </a:rPr>
              <a:t>Performing</a:t>
            </a:r>
            <a:endParaRPr lang="en-US" sz="2000" b="1" dirty="0">
              <a:latin typeface="Helvetica" pitchFamily="2" charset="0"/>
            </a:endParaRPr>
          </a:p>
        </p:txBody>
      </p:sp>
      <p:sp>
        <p:nvSpPr>
          <p:cNvPr id="5" name="Rectangle 3">
            <a:extLst>
              <a:ext uri="{FF2B5EF4-FFF2-40B4-BE49-F238E27FC236}">
                <a16:creationId xmlns:a16="http://schemas.microsoft.com/office/drawing/2014/main" id="{781DA427-1E23-844B-9BF6-51FA35C8C8A8}"/>
              </a:ext>
            </a:extLst>
          </p:cNvPr>
          <p:cNvSpPr txBox="1">
            <a:spLocks noChangeArrowheads="1"/>
          </p:cNvSpPr>
          <p:nvPr/>
        </p:nvSpPr>
        <p:spPr bwMode="auto">
          <a:xfrm>
            <a:off x="9967101" y="469089"/>
            <a:ext cx="1717968" cy="857250"/>
          </a:xfrm>
          <a:prstGeom prst="rect">
            <a:avLst/>
          </a:prstGeom>
          <a:noFill/>
          <a:ln w="9525">
            <a:noFill/>
            <a:miter lim="800000"/>
            <a:headEnd/>
            <a:tailEnd/>
          </a:ln>
        </p:spPr>
        <p:txBody>
          <a:bodyPr lIns="67250" tIns="33626" rIns="67250" bIns="33626" anchor="ctr"/>
          <a:lstStyle/>
          <a:p>
            <a:pPr algn="ctr">
              <a:defRPr/>
            </a:pPr>
            <a:r>
              <a:rPr lang="en-US" sz="2800" kern="0" dirty="0">
                <a:solidFill>
                  <a:schemeClr val="tx1">
                    <a:lumMod val="75000"/>
                  </a:schemeClr>
                </a:solidFill>
                <a:latin typeface="Helvetica" pitchFamily="2" charset="0"/>
                <a:ea typeface="Arial" pitchFamily="-80" charset="0"/>
                <a:cs typeface="Corbel Regular" charset="0"/>
              </a:rPr>
              <a:t>Top 10%</a:t>
            </a:r>
          </a:p>
        </p:txBody>
      </p:sp>
      <p:sp>
        <p:nvSpPr>
          <p:cNvPr id="6" name="Slide Number Placeholder 5">
            <a:extLst>
              <a:ext uri="{FF2B5EF4-FFF2-40B4-BE49-F238E27FC236}">
                <a16:creationId xmlns:a16="http://schemas.microsoft.com/office/drawing/2014/main" id="{BF45C708-D477-3A4D-8AD6-B028BE4B517B}"/>
              </a:ext>
            </a:extLst>
          </p:cNvPr>
          <p:cNvSpPr>
            <a:spLocks noGrp="1"/>
          </p:cNvSpPr>
          <p:nvPr>
            <p:ph type="sldNum" sz="quarter" idx="11"/>
          </p:nvPr>
        </p:nvSpPr>
        <p:spPr/>
        <p:txBody>
          <a:bodyPr/>
          <a:lstStyle/>
          <a:p>
            <a:fld id="{4E547FC5-224D-4B2B-AB96-D4331BB3CBEC}" type="slidenum">
              <a:rPr lang="en-US" smtClean="0"/>
              <a:pPr/>
              <a:t>38</a:t>
            </a:fld>
            <a:endParaRPr lang="en-US" dirty="0"/>
          </a:p>
        </p:txBody>
      </p:sp>
      <p:sp>
        <p:nvSpPr>
          <p:cNvPr id="2" name="Footer Placeholder 1">
            <a:extLst>
              <a:ext uri="{FF2B5EF4-FFF2-40B4-BE49-F238E27FC236}">
                <a16:creationId xmlns:a16="http://schemas.microsoft.com/office/drawing/2014/main" id="{BF9971E3-374E-AD4D-9238-C3C2383F9720}"/>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376024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38B164-FBE3-9B40-A07B-E2042046D04F}"/>
              </a:ext>
            </a:extLst>
          </p:cNvPr>
          <p:cNvSpPr txBox="1">
            <a:spLocks/>
          </p:cNvSpPr>
          <p:nvPr/>
        </p:nvSpPr>
        <p:spPr>
          <a:xfrm>
            <a:off x="1012406" y="1670383"/>
            <a:ext cx="3434466" cy="268023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pPr algn="l"/>
            <a:r>
              <a:rPr lang="en-US" sz="2000" dirty="0">
                <a:latin typeface="Helvetica" pitchFamily="2" charset="0"/>
              </a:rPr>
              <a:t>Aggregate Profile of Those Leaders Whose Businesses</a:t>
            </a:r>
            <a:r>
              <a:rPr lang="en-US" altLang="ja-JP" sz="2000" dirty="0">
                <a:latin typeface="Helvetica" pitchFamily="2" charset="0"/>
              </a:rPr>
              <a:t> Were Evaluated as </a:t>
            </a:r>
            <a:br>
              <a:rPr lang="en-US" altLang="ja-JP" sz="2000" dirty="0">
                <a:latin typeface="Helvetica" pitchFamily="2" charset="0"/>
              </a:rPr>
            </a:br>
            <a:r>
              <a:rPr lang="en-US" altLang="ja-JP" sz="3200" b="1" dirty="0">
                <a:latin typeface="Helvetica" pitchFamily="2" charset="0"/>
              </a:rPr>
              <a:t>Lowest </a:t>
            </a:r>
            <a:br>
              <a:rPr lang="en-US" altLang="ja-JP" sz="3200" b="1" dirty="0">
                <a:latin typeface="Helvetica" pitchFamily="2" charset="0"/>
              </a:rPr>
            </a:br>
            <a:r>
              <a:rPr lang="en-US" altLang="ja-JP" sz="3200" b="1" dirty="0">
                <a:latin typeface="Helvetica" pitchFamily="2" charset="0"/>
              </a:rPr>
              <a:t>Performing</a:t>
            </a:r>
            <a:endParaRPr lang="en-US" sz="2000" b="1" dirty="0">
              <a:latin typeface="Helvetica" pitchFamily="2" charset="0"/>
            </a:endParaRPr>
          </a:p>
        </p:txBody>
      </p:sp>
      <p:sp>
        <p:nvSpPr>
          <p:cNvPr id="5" name="Rectangle 3">
            <a:extLst>
              <a:ext uri="{FF2B5EF4-FFF2-40B4-BE49-F238E27FC236}">
                <a16:creationId xmlns:a16="http://schemas.microsoft.com/office/drawing/2014/main" id="{781DA427-1E23-844B-9BF6-51FA35C8C8A8}"/>
              </a:ext>
            </a:extLst>
          </p:cNvPr>
          <p:cNvSpPr txBox="1">
            <a:spLocks noChangeArrowheads="1"/>
          </p:cNvSpPr>
          <p:nvPr/>
        </p:nvSpPr>
        <p:spPr bwMode="auto">
          <a:xfrm>
            <a:off x="9538636" y="469089"/>
            <a:ext cx="2146433" cy="857250"/>
          </a:xfrm>
          <a:prstGeom prst="rect">
            <a:avLst/>
          </a:prstGeom>
          <a:noFill/>
          <a:ln w="9525">
            <a:noFill/>
            <a:miter lim="800000"/>
            <a:headEnd/>
            <a:tailEnd/>
          </a:ln>
        </p:spPr>
        <p:txBody>
          <a:bodyPr lIns="67250" tIns="33626" rIns="67250" bIns="33626" anchor="ctr"/>
          <a:lstStyle/>
          <a:p>
            <a:pPr algn="ctr">
              <a:defRPr/>
            </a:pPr>
            <a:r>
              <a:rPr lang="en-US" sz="2800" kern="0" dirty="0">
                <a:solidFill>
                  <a:schemeClr val="tx1">
                    <a:lumMod val="75000"/>
                  </a:schemeClr>
                </a:solidFill>
                <a:latin typeface="Helvetica" pitchFamily="2" charset="0"/>
                <a:ea typeface="Arial" pitchFamily="-80" charset="0"/>
                <a:cs typeface="Corbel Regular" charset="0"/>
              </a:rPr>
              <a:t>Bottom 10%</a:t>
            </a:r>
          </a:p>
        </p:txBody>
      </p:sp>
      <p:sp>
        <p:nvSpPr>
          <p:cNvPr id="6" name="Slide Number Placeholder 5">
            <a:extLst>
              <a:ext uri="{FF2B5EF4-FFF2-40B4-BE49-F238E27FC236}">
                <a16:creationId xmlns:a16="http://schemas.microsoft.com/office/drawing/2014/main" id="{1FCC512C-528E-D84E-B90A-BB0BC2DE8366}"/>
              </a:ext>
            </a:extLst>
          </p:cNvPr>
          <p:cNvSpPr>
            <a:spLocks noGrp="1"/>
          </p:cNvSpPr>
          <p:nvPr>
            <p:ph type="sldNum" sz="quarter" idx="11"/>
          </p:nvPr>
        </p:nvSpPr>
        <p:spPr/>
        <p:txBody>
          <a:bodyPr/>
          <a:lstStyle/>
          <a:p>
            <a:fld id="{4E547FC5-224D-4B2B-AB96-D4331BB3CBEC}" type="slidenum">
              <a:rPr lang="en-US" smtClean="0"/>
              <a:pPr/>
              <a:t>39</a:t>
            </a:fld>
            <a:endParaRPr lang="en-US" dirty="0"/>
          </a:p>
        </p:txBody>
      </p:sp>
      <p:sp>
        <p:nvSpPr>
          <p:cNvPr id="2" name="Footer Placeholder 1">
            <a:extLst>
              <a:ext uri="{FF2B5EF4-FFF2-40B4-BE49-F238E27FC236}">
                <a16:creationId xmlns:a16="http://schemas.microsoft.com/office/drawing/2014/main" id="{FC5A1364-2936-084F-B1A9-71564D6C0C03}"/>
              </a:ext>
            </a:extLst>
          </p:cNvPr>
          <p:cNvSpPr>
            <a:spLocks noGrp="1"/>
          </p:cNvSpPr>
          <p:nvPr>
            <p:ph type="ftr" sz="quarter" idx="10"/>
          </p:nvPr>
        </p:nvSpPr>
        <p:spPr/>
        <p:txBody>
          <a:bodyPr/>
          <a:lstStyle/>
          <a:p>
            <a:r>
              <a:rPr lang="en-US" dirty="0"/>
              <a:t>© Leadership Circle | All Rights Reserved</a:t>
            </a:r>
          </a:p>
        </p:txBody>
      </p:sp>
      <p:pic>
        <p:nvPicPr>
          <p:cNvPr id="8" name="Picture 2">
            <a:extLst>
              <a:ext uri="{FF2B5EF4-FFF2-40B4-BE49-F238E27FC236}">
                <a16:creationId xmlns:a16="http://schemas.microsoft.com/office/drawing/2014/main" id="{EDBED4D7-F19D-7842-AB74-5EEA734B34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870" r="17870"/>
          <a:stretch/>
        </p:blipFill>
        <p:spPr>
          <a:xfrm>
            <a:off x="4736592" y="-18288"/>
            <a:ext cx="6583647" cy="6629400"/>
          </a:xfrm>
          <a:prstGeom prst="rect">
            <a:avLst/>
          </a:prstGeom>
        </p:spPr>
      </p:pic>
    </p:spTree>
    <p:extLst>
      <p:ext uri="{BB962C8B-B14F-4D97-AF65-F5344CB8AC3E}">
        <p14:creationId xmlns:p14="http://schemas.microsoft.com/office/powerpoint/2010/main" val="1718453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lIns="91440" tIns="45720" rIns="81279" bIns="45720" rtlCol="0" anchor="b">
            <a:noAutofit/>
          </a:bodyPr>
          <a:lstStyle/>
          <a:p>
            <a:pPr marL="39688"/>
            <a:r>
              <a:rPr lang="en-US" altLang="en-US" sz="2800" dirty="0">
                <a:latin typeface="Helvetica" pitchFamily="2" charset="0"/>
              </a:rPr>
              <a:t>360º Assessment Tool</a:t>
            </a:r>
          </a:p>
        </p:txBody>
      </p:sp>
      <p:sp>
        <p:nvSpPr>
          <p:cNvPr id="5" name="Content Placeholder 4"/>
          <p:cNvSpPr>
            <a:spLocks noGrp="1"/>
          </p:cNvSpPr>
          <p:nvPr>
            <p:ph sz="quarter" idx="12"/>
          </p:nvPr>
        </p:nvSpPr>
        <p:spPr>
          <a:xfrm>
            <a:off x="6374245" y="2190505"/>
            <a:ext cx="4929338" cy="3845170"/>
          </a:xfrm>
        </p:spPr>
        <p:txBody>
          <a:bodyPr>
            <a:normAutofit/>
          </a:bodyPr>
          <a:lstStyle/>
          <a:p>
            <a:r>
              <a:rPr lang="en-US" sz="2000" dirty="0">
                <a:solidFill>
                  <a:srgbClr val="000000"/>
                </a:solidFill>
                <a:latin typeface="Helvetica" pitchFamily="2" charset="0"/>
              </a:rPr>
              <a:t>Focuses development on key competencies</a:t>
            </a:r>
          </a:p>
          <a:p>
            <a:r>
              <a:rPr lang="en-US" sz="2000" dirty="0">
                <a:solidFill>
                  <a:srgbClr val="000000"/>
                </a:solidFill>
                <a:latin typeface="Helvetica" pitchFamily="2" charset="0"/>
              </a:rPr>
              <a:t>Identifies strengths to build upon </a:t>
            </a:r>
          </a:p>
          <a:p>
            <a:r>
              <a:rPr lang="en-US" sz="2000" dirty="0">
                <a:solidFill>
                  <a:srgbClr val="000000"/>
                </a:solidFill>
                <a:latin typeface="Helvetica" pitchFamily="2" charset="0"/>
              </a:rPr>
              <a:t>Shows the impact of your leadership style on others</a:t>
            </a:r>
          </a:p>
          <a:p>
            <a:r>
              <a:rPr lang="en-US" sz="2000" dirty="0">
                <a:solidFill>
                  <a:srgbClr val="000000"/>
                </a:solidFill>
                <a:latin typeface="Helvetica" pitchFamily="2" charset="0"/>
              </a:rPr>
              <a:t>Highlights gaps in awareness</a:t>
            </a:r>
          </a:p>
          <a:p>
            <a:r>
              <a:rPr lang="en-US" sz="2000" dirty="0">
                <a:solidFill>
                  <a:srgbClr val="000000"/>
                </a:solidFill>
                <a:latin typeface="Helvetica" pitchFamily="2" charset="0"/>
              </a:rPr>
              <a:t>Links thinking and behavior</a:t>
            </a:r>
          </a:p>
          <a:p>
            <a:r>
              <a:rPr lang="en-US" sz="2000" dirty="0">
                <a:solidFill>
                  <a:srgbClr val="000000"/>
                </a:solidFill>
                <a:latin typeface="Helvetica" pitchFamily="2" charset="0"/>
              </a:rPr>
              <a:t>Reduces potential for derailment</a:t>
            </a:r>
          </a:p>
        </p:txBody>
      </p:sp>
      <p:sp>
        <p:nvSpPr>
          <p:cNvPr id="6148"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Helvetica" pitchFamily="2" charset="0"/>
                <a:cs typeface="Arial" pitchFamily="34" charset="0"/>
              </a:rPr>
              <a:t>   </a:t>
            </a:r>
          </a:p>
        </p:txBody>
      </p:sp>
      <p:sp>
        <p:nvSpPr>
          <p:cNvPr id="9" name="Rectangle 8"/>
          <p:cNvSpPr/>
          <p:nvPr/>
        </p:nvSpPr>
        <p:spPr>
          <a:xfrm>
            <a:off x="6374245" y="1500622"/>
            <a:ext cx="1266693" cy="400110"/>
          </a:xfrm>
          <a:prstGeom prst="rect">
            <a:avLst/>
          </a:prstGeom>
        </p:spPr>
        <p:txBody>
          <a:bodyPr wrap="none">
            <a:spAutoFit/>
          </a:bodyPr>
          <a:lstStyle/>
          <a:p>
            <a:pPr>
              <a:spcBef>
                <a:spcPts val="575"/>
              </a:spcBef>
              <a:buClr>
                <a:srgbClr val="6C833B"/>
              </a:buClr>
            </a:pPr>
            <a:r>
              <a:rPr lang="en-US" sz="2000" b="1" dirty="0">
                <a:latin typeface="Helvetica" pitchFamily="2" charset="0"/>
                <a:cs typeface="Arial" pitchFamily="34" charset="0"/>
              </a:rPr>
              <a:t> Benefits</a:t>
            </a:r>
          </a:p>
        </p:txBody>
      </p:sp>
      <p:sp>
        <p:nvSpPr>
          <p:cNvPr id="14" name="Content Placeholder 4"/>
          <p:cNvSpPr txBox="1">
            <a:spLocks/>
          </p:cNvSpPr>
          <p:nvPr/>
        </p:nvSpPr>
        <p:spPr>
          <a:xfrm>
            <a:off x="1014262" y="2152680"/>
            <a:ext cx="4443262" cy="3845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000" dirty="0">
                <a:solidFill>
                  <a:srgbClr val="000000"/>
                </a:solidFill>
                <a:latin typeface="Helvetica" pitchFamily="2" charset="0"/>
                <a:cs typeface="Gotham Light" pitchFamily="2" charset="0"/>
              </a:rPr>
              <a:t>An assessment based on research proven leadership traits and dimensions.</a:t>
            </a:r>
          </a:p>
          <a:p>
            <a:pPr>
              <a:spcBef>
                <a:spcPts val="0"/>
              </a:spcBef>
              <a:spcAft>
                <a:spcPts val="1200"/>
              </a:spcAft>
            </a:pPr>
            <a:r>
              <a:rPr lang="en-US" sz="2000" dirty="0">
                <a:solidFill>
                  <a:srgbClr val="000000"/>
                </a:solidFill>
                <a:latin typeface="Helvetica" pitchFamily="2" charset="0"/>
                <a:cs typeface="Gotham Light" pitchFamily="2" charset="0"/>
              </a:rPr>
              <a:t> A questionnaire, both for a leader (self) and others (raters)</a:t>
            </a:r>
          </a:p>
          <a:p>
            <a:pPr>
              <a:spcBef>
                <a:spcPts val="0"/>
              </a:spcBef>
              <a:spcAft>
                <a:spcPts val="1200"/>
              </a:spcAft>
            </a:pPr>
            <a:r>
              <a:rPr lang="en-US" sz="2000" dirty="0">
                <a:solidFill>
                  <a:srgbClr val="000000"/>
                </a:solidFill>
                <a:latin typeface="Helvetica" pitchFamily="2" charset="0"/>
                <a:cs typeface="Gotham Light" pitchFamily="2" charset="0"/>
              </a:rPr>
              <a:t> Confidential feedback</a:t>
            </a:r>
          </a:p>
          <a:p>
            <a:pPr>
              <a:spcBef>
                <a:spcPts val="0"/>
              </a:spcBef>
              <a:spcAft>
                <a:spcPts val="1200"/>
              </a:spcAft>
            </a:pPr>
            <a:r>
              <a:rPr lang="en-US" sz="2000" dirty="0">
                <a:solidFill>
                  <a:srgbClr val="000000"/>
                </a:solidFill>
                <a:latin typeface="Helvetica" pitchFamily="2" charset="0"/>
                <a:cs typeface="Gotham Light" pitchFamily="2" charset="0"/>
              </a:rPr>
              <a:t> A foundation to ongoing coaching and development</a:t>
            </a:r>
          </a:p>
        </p:txBody>
      </p:sp>
      <p:sp>
        <p:nvSpPr>
          <p:cNvPr id="10" name="Rectangle 9"/>
          <p:cNvSpPr/>
          <p:nvPr/>
        </p:nvSpPr>
        <p:spPr>
          <a:xfrm>
            <a:off x="1014262" y="1500622"/>
            <a:ext cx="3536802" cy="400110"/>
          </a:xfrm>
          <a:prstGeom prst="rect">
            <a:avLst/>
          </a:prstGeom>
        </p:spPr>
        <p:txBody>
          <a:bodyPr wrap="none">
            <a:spAutoFit/>
          </a:bodyPr>
          <a:lstStyle/>
          <a:p>
            <a:pPr>
              <a:spcBef>
                <a:spcPts val="575"/>
              </a:spcBef>
              <a:buClr>
                <a:srgbClr val="6C833B"/>
              </a:buClr>
            </a:pPr>
            <a:r>
              <a:rPr lang="en-US" altLang="en-US" sz="2000" b="1" dirty="0">
                <a:latin typeface="Helvetica" pitchFamily="2" charset="0"/>
                <a:cs typeface="Arial" pitchFamily="34" charset="0"/>
              </a:rPr>
              <a:t>What is a 360 Assessment?</a:t>
            </a:r>
          </a:p>
        </p:txBody>
      </p:sp>
      <p:sp>
        <p:nvSpPr>
          <p:cNvPr id="2" name="Footer Placeholder 1">
            <a:extLst>
              <a:ext uri="{FF2B5EF4-FFF2-40B4-BE49-F238E27FC236}">
                <a16:creationId xmlns:a16="http://schemas.microsoft.com/office/drawing/2014/main" id="{9D0CD36C-8B3E-98B4-444B-0187628763F5}"/>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C8F0836-787D-56A0-DC2D-FF2F3FCB9470}"/>
              </a:ext>
            </a:extLst>
          </p:cNvPr>
          <p:cNvSpPr>
            <a:spLocks noGrp="1"/>
          </p:cNvSpPr>
          <p:nvPr>
            <p:ph type="sldNum" sz="quarter" idx="11"/>
          </p:nvPr>
        </p:nvSpPr>
        <p:spPr/>
        <p:txBody>
          <a:bodyPr/>
          <a:lstStyle/>
          <a:p>
            <a:fld id="{4E547FC5-224D-4B2B-AB96-D4331BB3CBEC}" type="slidenum">
              <a:rPr lang="en-US" smtClean="0"/>
              <a:pPr/>
              <a:t>4</a:t>
            </a:fld>
            <a:endParaRPr lang="en-US" dirty="0"/>
          </a:p>
        </p:txBody>
      </p:sp>
    </p:spTree>
    <p:custDataLst>
      <p:tags r:id="rId1"/>
    </p:custDataLst>
    <p:extLst>
      <p:ext uri="{BB962C8B-B14F-4D97-AF65-F5344CB8AC3E}">
        <p14:creationId xmlns:p14="http://schemas.microsoft.com/office/powerpoint/2010/main" val="735038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D2CC94E-843A-8841-95D8-A6C51986D9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870" r="17870"/>
          <a:stretch/>
        </p:blipFill>
        <p:spPr>
          <a:xfrm>
            <a:off x="282798" y="485374"/>
            <a:ext cx="5779862" cy="5820029"/>
          </a:xfrm>
          <a:prstGeom prst="rect">
            <a:avLst/>
          </a:prstGeom>
        </p:spPr>
      </p:pic>
      <p:pic>
        <p:nvPicPr>
          <p:cNvPr id="11" name="Picture 2">
            <a:extLst>
              <a:ext uri="{FF2B5EF4-FFF2-40B4-BE49-F238E27FC236}">
                <a16:creationId xmlns:a16="http://schemas.microsoft.com/office/drawing/2014/main" id="{288868A5-EB37-6E4A-A76F-030337D939C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879" t="1707" r="18057" b="1707"/>
          <a:stretch/>
        </p:blipFill>
        <p:spPr>
          <a:xfrm>
            <a:off x="6241944" y="576749"/>
            <a:ext cx="5583522" cy="5622325"/>
          </a:xfrm>
          <a:prstGeom prst="rect">
            <a:avLst/>
          </a:prstGeom>
        </p:spPr>
      </p:pic>
      <p:sp>
        <p:nvSpPr>
          <p:cNvPr id="3" name="Slide Number Placeholder 2">
            <a:extLst>
              <a:ext uri="{FF2B5EF4-FFF2-40B4-BE49-F238E27FC236}">
                <a16:creationId xmlns:a16="http://schemas.microsoft.com/office/drawing/2014/main" id="{A5CD553B-2F60-174F-A3F8-B1DD6FB1CCD8}"/>
              </a:ext>
            </a:extLst>
          </p:cNvPr>
          <p:cNvSpPr>
            <a:spLocks noGrp="1"/>
          </p:cNvSpPr>
          <p:nvPr>
            <p:ph type="sldNum" sz="quarter" idx="11"/>
          </p:nvPr>
        </p:nvSpPr>
        <p:spPr/>
        <p:txBody>
          <a:bodyPr/>
          <a:lstStyle/>
          <a:p>
            <a:fld id="{4E547FC5-224D-4B2B-AB96-D4331BB3CBEC}" type="slidenum">
              <a:rPr lang="en-US" smtClean="0"/>
              <a:pPr/>
              <a:t>40</a:t>
            </a:fld>
            <a:endParaRPr lang="en-US" dirty="0"/>
          </a:p>
        </p:txBody>
      </p:sp>
      <p:sp>
        <p:nvSpPr>
          <p:cNvPr id="2" name="Footer Placeholder 1">
            <a:extLst>
              <a:ext uri="{FF2B5EF4-FFF2-40B4-BE49-F238E27FC236}">
                <a16:creationId xmlns:a16="http://schemas.microsoft.com/office/drawing/2014/main" id="{FBBE05CA-0E47-C142-8467-FD25FC17CDFC}"/>
              </a:ext>
            </a:extLst>
          </p:cNvPr>
          <p:cNvSpPr>
            <a:spLocks noGrp="1"/>
          </p:cNvSpPr>
          <p:nvPr>
            <p:ph type="ftr" sz="quarter" idx="10"/>
          </p:nvPr>
        </p:nvSpPr>
        <p:spPr/>
        <p:txBody>
          <a:bodyPr/>
          <a:lstStyle/>
          <a:p>
            <a:r>
              <a:rPr lang="en-US" dirty="0"/>
              <a:t>© Leadership Circle | All Rights Reserved</a:t>
            </a:r>
          </a:p>
        </p:txBody>
      </p:sp>
      <p:sp>
        <p:nvSpPr>
          <p:cNvPr id="7" name="Rectangle 3">
            <a:extLst>
              <a:ext uri="{FF2B5EF4-FFF2-40B4-BE49-F238E27FC236}">
                <a16:creationId xmlns:a16="http://schemas.microsoft.com/office/drawing/2014/main" id="{04004A5A-45EA-4B41-A4F7-0B7270226C52}"/>
              </a:ext>
            </a:extLst>
          </p:cNvPr>
          <p:cNvSpPr txBox="1">
            <a:spLocks noChangeArrowheads="1"/>
          </p:cNvSpPr>
          <p:nvPr/>
        </p:nvSpPr>
        <p:spPr bwMode="auto">
          <a:xfrm>
            <a:off x="10286782" y="790364"/>
            <a:ext cx="1717968" cy="857250"/>
          </a:xfrm>
          <a:prstGeom prst="rect">
            <a:avLst/>
          </a:prstGeom>
          <a:noFill/>
          <a:ln w="9525">
            <a:noFill/>
            <a:miter lim="800000"/>
            <a:headEnd/>
            <a:tailEnd/>
          </a:ln>
        </p:spPr>
        <p:txBody>
          <a:bodyPr lIns="67250" tIns="33626" rIns="67250" bIns="33626" anchor="ctr"/>
          <a:lstStyle/>
          <a:p>
            <a:pPr algn="ctr">
              <a:defRPr/>
            </a:pPr>
            <a:r>
              <a:rPr lang="en-US" sz="2000" kern="0" dirty="0">
                <a:solidFill>
                  <a:schemeClr val="tx1">
                    <a:lumMod val="75000"/>
                  </a:schemeClr>
                </a:solidFill>
                <a:latin typeface="Helvetica" pitchFamily="2" charset="0"/>
                <a:ea typeface="Arial" pitchFamily="-80" charset="0"/>
                <a:cs typeface="Corbel Regular" charset="0"/>
              </a:rPr>
              <a:t>Top 10%</a:t>
            </a:r>
          </a:p>
        </p:txBody>
      </p:sp>
      <p:sp>
        <p:nvSpPr>
          <p:cNvPr id="8" name="Rectangle 3">
            <a:extLst>
              <a:ext uri="{FF2B5EF4-FFF2-40B4-BE49-F238E27FC236}">
                <a16:creationId xmlns:a16="http://schemas.microsoft.com/office/drawing/2014/main" id="{C7E8C655-849D-4F40-AD7D-48A3E13E9EC5}"/>
              </a:ext>
            </a:extLst>
          </p:cNvPr>
          <p:cNvSpPr txBox="1">
            <a:spLocks noChangeArrowheads="1"/>
          </p:cNvSpPr>
          <p:nvPr/>
        </p:nvSpPr>
        <p:spPr bwMode="auto">
          <a:xfrm>
            <a:off x="4627387" y="790364"/>
            <a:ext cx="1717968" cy="857250"/>
          </a:xfrm>
          <a:prstGeom prst="rect">
            <a:avLst/>
          </a:prstGeom>
          <a:noFill/>
          <a:ln w="9525">
            <a:noFill/>
            <a:miter lim="800000"/>
            <a:headEnd/>
            <a:tailEnd/>
          </a:ln>
        </p:spPr>
        <p:txBody>
          <a:bodyPr lIns="67250" tIns="33626" rIns="67250" bIns="33626" anchor="ctr"/>
          <a:lstStyle/>
          <a:p>
            <a:pPr algn="ctr">
              <a:defRPr/>
            </a:pPr>
            <a:r>
              <a:rPr lang="en-US" sz="2000" kern="0" dirty="0">
                <a:solidFill>
                  <a:schemeClr val="tx1">
                    <a:lumMod val="75000"/>
                  </a:schemeClr>
                </a:solidFill>
                <a:latin typeface="Helvetica" pitchFamily="2" charset="0"/>
                <a:ea typeface="Arial" pitchFamily="-80" charset="0"/>
                <a:cs typeface="Corbel Regular" charset="0"/>
              </a:rPr>
              <a:t>Bottom 10%</a:t>
            </a:r>
          </a:p>
        </p:txBody>
      </p:sp>
    </p:spTree>
    <p:extLst>
      <p:ext uri="{BB962C8B-B14F-4D97-AF65-F5344CB8AC3E}">
        <p14:creationId xmlns:p14="http://schemas.microsoft.com/office/powerpoint/2010/main" val="1545147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BE2D-1609-73A5-0707-1E81AC866C6D}"/>
              </a:ext>
            </a:extLst>
          </p:cNvPr>
          <p:cNvSpPr>
            <a:spLocks noGrp="1"/>
          </p:cNvSpPr>
          <p:nvPr>
            <p:ph type="title"/>
          </p:nvPr>
        </p:nvSpPr>
        <p:spPr>
          <a:xfrm>
            <a:off x="2554605" y="1997030"/>
            <a:ext cx="7082790" cy="2852737"/>
          </a:xfrm>
        </p:spPr>
        <p:txBody>
          <a:bodyPr/>
          <a:lstStyle/>
          <a:p>
            <a:pPr algn="ctr"/>
            <a:r>
              <a:rPr lang="en-US" dirty="0"/>
              <a:t>Additional Slides</a:t>
            </a:r>
          </a:p>
        </p:txBody>
      </p:sp>
      <p:sp>
        <p:nvSpPr>
          <p:cNvPr id="3" name="Slide Number Placeholder 2">
            <a:extLst>
              <a:ext uri="{FF2B5EF4-FFF2-40B4-BE49-F238E27FC236}">
                <a16:creationId xmlns:a16="http://schemas.microsoft.com/office/drawing/2014/main" id="{0CAAC35D-F572-8B2D-0C4C-C866CD1137AD}"/>
              </a:ext>
            </a:extLst>
          </p:cNvPr>
          <p:cNvSpPr>
            <a:spLocks noGrp="1"/>
          </p:cNvSpPr>
          <p:nvPr>
            <p:ph type="sldNum" sz="quarter" idx="11"/>
          </p:nvPr>
        </p:nvSpPr>
        <p:spPr/>
        <p:txBody>
          <a:bodyPr/>
          <a:lstStyle/>
          <a:p>
            <a:fld id="{4E547FC5-224D-4B2B-AB96-D4331BB3CBEC}" type="slidenum">
              <a:rPr lang="en-US" smtClean="0"/>
              <a:pPr/>
              <a:t>41</a:t>
            </a:fld>
            <a:endParaRPr lang="en-US" dirty="0"/>
          </a:p>
        </p:txBody>
      </p:sp>
      <p:sp>
        <p:nvSpPr>
          <p:cNvPr id="4" name="Footer Placeholder 3">
            <a:extLst>
              <a:ext uri="{FF2B5EF4-FFF2-40B4-BE49-F238E27FC236}">
                <a16:creationId xmlns:a16="http://schemas.microsoft.com/office/drawing/2014/main" id="{81B60FAC-90CC-676D-A5C0-FDFF903B1D0B}"/>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130116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5A12-B85B-B541-95FB-2F75EF1D1EE9}"/>
              </a:ext>
            </a:extLst>
          </p:cNvPr>
          <p:cNvSpPr>
            <a:spLocks noGrp="1"/>
          </p:cNvSpPr>
          <p:nvPr>
            <p:ph type="title"/>
          </p:nvPr>
        </p:nvSpPr>
        <p:spPr>
          <a:xfrm>
            <a:off x="609600" y="177798"/>
            <a:ext cx="10972800" cy="681355"/>
          </a:xfrm>
        </p:spPr>
        <p:txBody>
          <a:bodyPr/>
          <a:lstStyle/>
          <a:p>
            <a:pPr algn="ctr"/>
            <a:r>
              <a:rPr lang="en-US" sz="2800" dirty="0"/>
              <a:t>The Leadership Circle 360  </a:t>
            </a:r>
            <a:r>
              <a:rPr lang="mr-IN" sz="2800" dirty="0"/>
              <a:t>–</a:t>
            </a:r>
            <a:r>
              <a:rPr lang="en-US" sz="2800" dirty="0"/>
              <a:t> A Developmental Can Opener</a:t>
            </a:r>
          </a:p>
        </p:txBody>
      </p:sp>
      <p:sp>
        <p:nvSpPr>
          <p:cNvPr id="4" name="Slide Number Placeholder 3">
            <a:extLst>
              <a:ext uri="{FF2B5EF4-FFF2-40B4-BE49-F238E27FC236}">
                <a16:creationId xmlns:a16="http://schemas.microsoft.com/office/drawing/2014/main" id="{4C55FC3C-10F2-A247-98C5-BB94B7AFE2EF}"/>
              </a:ext>
            </a:extLst>
          </p:cNvPr>
          <p:cNvSpPr>
            <a:spLocks noGrp="1"/>
          </p:cNvSpPr>
          <p:nvPr>
            <p:ph type="sldNum" sz="quarter" idx="11"/>
          </p:nvPr>
        </p:nvSpPr>
        <p:spPr/>
        <p:txBody>
          <a:bodyPr/>
          <a:lstStyle/>
          <a:p>
            <a:fld id="{4E547FC5-224D-4B2B-AB96-D4331BB3CBEC}" type="slidenum">
              <a:rPr lang="en-US" smtClean="0"/>
              <a:pPr/>
              <a:t>42</a:t>
            </a:fld>
            <a:endParaRPr lang="en-US" dirty="0"/>
          </a:p>
        </p:txBody>
      </p:sp>
      <p:sp>
        <p:nvSpPr>
          <p:cNvPr id="3" name="Footer Placeholder 2">
            <a:extLst>
              <a:ext uri="{FF2B5EF4-FFF2-40B4-BE49-F238E27FC236}">
                <a16:creationId xmlns:a16="http://schemas.microsoft.com/office/drawing/2014/main" id="{09E5969C-EE9E-1A4C-8CDC-17FFC25A93DE}"/>
              </a:ext>
            </a:extLst>
          </p:cNvPr>
          <p:cNvSpPr>
            <a:spLocks noGrp="1"/>
          </p:cNvSpPr>
          <p:nvPr>
            <p:ph type="ftr" sz="quarter" idx="10"/>
          </p:nvPr>
        </p:nvSpPr>
        <p:spPr/>
        <p:txBody>
          <a:bodyPr/>
          <a:lstStyle/>
          <a:p>
            <a:r>
              <a:rPr lang="en-US" dirty="0"/>
              <a:t>© Leadership Circle | All Rights Reserved</a:t>
            </a:r>
          </a:p>
        </p:txBody>
      </p:sp>
      <p:sp>
        <p:nvSpPr>
          <p:cNvPr id="31" name="Rectangle 30">
            <a:extLst>
              <a:ext uri="{FF2B5EF4-FFF2-40B4-BE49-F238E27FC236}">
                <a16:creationId xmlns:a16="http://schemas.microsoft.com/office/drawing/2014/main" id="{37F73713-AC5B-B341-9435-39D135EC93D8}"/>
              </a:ext>
            </a:extLst>
          </p:cNvPr>
          <p:cNvSpPr/>
          <p:nvPr/>
        </p:nvSpPr>
        <p:spPr>
          <a:xfrm>
            <a:off x="4376902" y="2232756"/>
            <a:ext cx="3289903" cy="2103120"/>
          </a:xfrm>
          <a:prstGeom prst="rect">
            <a:avLst/>
          </a:prstGeom>
          <a:solidFill>
            <a:schemeClr val="accent1"/>
          </a:solidFill>
          <a:ln w="9525" cap="flat" cmpd="sng" algn="ctr">
            <a:solidFill>
              <a:srgbClr val="F9A25E">
                <a:shade val="95000"/>
                <a:satMod val="105000"/>
                <a:alpha val="25000"/>
              </a:srgbClr>
            </a:solidFill>
            <a:prstDash val="solid"/>
          </a:ln>
          <a:effectLst/>
        </p:spPr>
        <p:txBody>
          <a:bodyPr lIns="61544" tIns="30772" rIns="61544" bIns="3077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cxnSp>
        <p:nvCxnSpPr>
          <p:cNvPr id="36" name="Straight Arrow Connector 35">
            <a:extLst>
              <a:ext uri="{FF2B5EF4-FFF2-40B4-BE49-F238E27FC236}">
                <a16:creationId xmlns:a16="http://schemas.microsoft.com/office/drawing/2014/main" id="{81582222-7151-2A4F-BD2E-83E1410E007A}"/>
              </a:ext>
            </a:extLst>
          </p:cNvPr>
          <p:cNvCxnSpPr>
            <a:cxnSpLocks/>
          </p:cNvCxnSpPr>
          <p:nvPr/>
        </p:nvCxnSpPr>
        <p:spPr>
          <a:xfrm>
            <a:off x="7666805" y="949377"/>
            <a:ext cx="0" cy="4957767"/>
          </a:xfrm>
          <a:prstGeom prst="straightConnector1">
            <a:avLst/>
          </a:prstGeom>
          <a:noFill/>
          <a:ln w="63500" cap="flat" cmpd="sng" algn="ctr">
            <a:solidFill>
              <a:schemeClr val="accent2"/>
            </a:solidFill>
            <a:prstDash val="solid"/>
            <a:miter lim="800000"/>
            <a:headEnd type="arrow" w="lg" len="lg"/>
            <a:tailEnd type="arrow" w="lg" len="lg"/>
          </a:ln>
          <a:effectLst/>
        </p:spPr>
      </p:cxnSp>
      <p:cxnSp>
        <p:nvCxnSpPr>
          <p:cNvPr id="38" name="Straight Arrow Connector 37">
            <a:extLst>
              <a:ext uri="{FF2B5EF4-FFF2-40B4-BE49-F238E27FC236}">
                <a16:creationId xmlns:a16="http://schemas.microsoft.com/office/drawing/2014/main" id="{72D16619-F998-9144-AEA8-5B9A9603A70C}"/>
              </a:ext>
            </a:extLst>
          </p:cNvPr>
          <p:cNvCxnSpPr>
            <a:cxnSpLocks/>
          </p:cNvCxnSpPr>
          <p:nvPr/>
        </p:nvCxnSpPr>
        <p:spPr>
          <a:xfrm>
            <a:off x="4376902" y="949377"/>
            <a:ext cx="0" cy="4957767"/>
          </a:xfrm>
          <a:prstGeom prst="straightConnector1">
            <a:avLst/>
          </a:prstGeom>
          <a:noFill/>
          <a:ln w="63500" cap="rnd" cmpd="sng" algn="ctr">
            <a:solidFill>
              <a:schemeClr val="accent3"/>
            </a:solidFill>
            <a:prstDash val="solid"/>
            <a:round/>
            <a:headEnd type="arrow" w="lg" len="lg"/>
            <a:tailEnd type="arrow" w="lg" len="lg"/>
          </a:ln>
          <a:effectLst/>
        </p:spPr>
      </p:cxnSp>
      <p:grpSp>
        <p:nvGrpSpPr>
          <p:cNvPr id="19" name="Group 18">
            <a:extLst>
              <a:ext uri="{FF2B5EF4-FFF2-40B4-BE49-F238E27FC236}">
                <a16:creationId xmlns:a16="http://schemas.microsoft.com/office/drawing/2014/main" id="{2C4A9E21-F397-C64E-BC9C-DFC9975F67BA}"/>
              </a:ext>
            </a:extLst>
          </p:cNvPr>
          <p:cNvGrpSpPr/>
          <p:nvPr/>
        </p:nvGrpSpPr>
        <p:grpSpPr>
          <a:xfrm>
            <a:off x="4359267" y="2072040"/>
            <a:ext cx="3466842" cy="322676"/>
            <a:chOff x="4359267" y="2072040"/>
            <a:chExt cx="3466842" cy="322676"/>
          </a:xfrm>
        </p:grpSpPr>
        <p:cxnSp>
          <p:nvCxnSpPr>
            <p:cNvPr id="41" name="Straight Connector 40">
              <a:extLst>
                <a:ext uri="{FF2B5EF4-FFF2-40B4-BE49-F238E27FC236}">
                  <a16:creationId xmlns:a16="http://schemas.microsoft.com/office/drawing/2014/main" id="{5B4E76E8-48C8-3646-A072-862405650DEC}"/>
                </a:ext>
              </a:extLst>
            </p:cNvPr>
            <p:cNvCxnSpPr/>
            <p:nvPr/>
          </p:nvCxnSpPr>
          <p:spPr>
            <a:xfrm>
              <a:off x="4359267" y="2233371"/>
              <a:ext cx="3289903" cy="0"/>
            </a:xfrm>
            <a:prstGeom prst="line">
              <a:avLst/>
            </a:prstGeom>
            <a:ln w="50800" cap="rnd" cmpd="sng" algn="ctr">
              <a:solidFill>
                <a:schemeClr val="accent5"/>
              </a:solidFill>
              <a:prstDash val="solid"/>
              <a:round/>
              <a:headEnd type="arrow" w="lg" len="lg"/>
              <a:tailEnd type="none" w="med" len="med"/>
            </a:ln>
          </p:spPr>
          <p:style>
            <a:lnRef idx="0">
              <a:scrgbClr r="0" g="0" b="0"/>
            </a:lnRef>
            <a:fillRef idx="0">
              <a:scrgbClr r="0" g="0" b="0"/>
            </a:fillRef>
            <a:effectRef idx="0">
              <a:scrgbClr r="0" g="0" b="0"/>
            </a:effectRef>
            <a:fontRef idx="minor">
              <a:schemeClr val="tx1"/>
            </a:fontRef>
          </p:style>
        </p:cxnSp>
        <p:sp>
          <p:nvSpPr>
            <p:cNvPr id="49" name="Oval 48">
              <a:extLst>
                <a:ext uri="{FF2B5EF4-FFF2-40B4-BE49-F238E27FC236}">
                  <a16:creationId xmlns:a16="http://schemas.microsoft.com/office/drawing/2014/main" id="{95B4D039-32B9-B040-BA9E-F7DF017D09A5}"/>
                </a:ext>
              </a:extLst>
            </p:cNvPr>
            <p:cNvSpPr>
              <a:spLocks noChangeAspect="1"/>
            </p:cNvSpPr>
            <p:nvPr/>
          </p:nvSpPr>
          <p:spPr>
            <a:xfrm>
              <a:off x="7493656" y="2072040"/>
              <a:ext cx="332453" cy="322676"/>
            </a:xfrm>
            <a:prstGeom prst="ellipse">
              <a:avLst/>
            </a:prstGeom>
            <a:solidFill>
              <a:schemeClr val="accent4"/>
            </a:solidFill>
            <a:ln w="9525" cap="flat" cmpd="sng" algn="ctr">
              <a:noFill/>
              <a:prstDash val="solid"/>
            </a:ln>
            <a:effectLst/>
          </p:spPr>
          <p:txBody>
            <a:bodyPr lIns="61502" tIns="30750" rIns="61502" bIns="30750"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grpSp>
      <p:pic>
        <p:nvPicPr>
          <p:cNvPr id="55" name="Picture 54">
            <a:extLst>
              <a:ext uri="{FF2B5EF4-FFF2-40B4-BE49-F238E27FC236}">
                <a16:creationId xmlns:a16="http://schemas.microsoft.com/office/drawing/2014/main" id="{285DE252-237A-D941-ABF5-8477AFB79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8" t="1863" r="15" b="1333"/>
          <a:stretch/>
        </p:blipFill>
        <p:spPr>
          <a:xfrm>
            <a:off x="4203760" y="1713231"/>
            <a:ext cx="3730646" cy="3611274"/>
          </a:xfrm>
          <a:prstGeom prst="rect">
            <a:avLst/>
          </a:prstGeom>
        </p:spPr>
      </p:pic>
      <p:grpSp>
        <p:nvGrpSpPr>
          <p:cNvPr id="20" name="Group 19">
            <a:extLst>
              <a:ext uri="{FF2B5EF4-FFF2-40B4-BE49-F238E27FC236}">
                <a16:creationId xmlns:a16="http://schemas.microsoft.com/office/drawing/2014/main" id="{595D3F0B-D635-A446-9DDE-A268B03921C5}"/>
              </a:ext>
            </a:extLst>
          </p:cNvPr>
          <p:cNvGrpSpPr/>
          <p:nvPr/>
        </p:nvGrpSpPr>
        <p:grpSpPr>
          <a:xfrm>
            <a:off x="4203760" y="4167141"/>
            <a:ext cx="3463045" cy="322676"/>
            <a:chOff x="4203760" y="4167141"/>
            <a:chExt cx="3463045" cy="322676"/>
          </a:xfrm>
        </p:grpSpPr>
        <p:cxnSp>
          <p:nvCxnSpPr>
            <p:cNvPr id="44" name="Straight Connector 43">
              <a:extLst>
                <a:ext uri="{FF2B5EF4-FFF2-40B4-BE49-F238E27FC236}">
                  <a16:creationId xmlns:a16="http://schemas.microsoft.com/office/drawing/2014/main" id="{55BF89DC-E2F0-1048-A044-604B601942FF}"/>
                </a:ext>
              </a:extLst>
            </p:cNvPr>
            <p:cNvCxnSpPr/>
            <p:nvPr/>
          </p:nvCxnSpPr>
          <p:spPr>
            <a:xfrm>
              <a:off x="4376902" y="4335259"/>
              <a:ext cx="3289903" cy="0"/>
            </a:xfrm>
            <a:prstGeom prst="line">
              <a:avLst/>
            </a:prstGeom>
            <a:noFill/>
            <a:ln w="50800" cap="rnd" cmpd="sng" algn="ctr">
              <a:solidFill>
                <a:schemeClr val="tx1"/>
              </a:solidFill>
              <a:prstDash val="sysDot"/>
              <a:tailEnd type="arrow" w="lg" len="lg"/>
            </a:ln>
            <a:effectLst/>
          </p:spPr>
        </p:cxnSp>
        <p:sp>
          <p:nvSpPr>
            <p:cNvPr id="50" name="Oval 49">
              <a:extLst>
                <a:ext uri="{FF2B5EF4-FFF2-40B4-BE49-F238E27FC236}">
                  <a16:creationId xmlns:a16="http://schemas.microsoft.com/office/drawing/2014/main" id="{D00C5F3C-A882-9348-B720-C5B73A23E7F2}"/>
                </a:ext>
              </a:extLst>
            </p:cNvPr>
            <p:cNvSpPr>
              <a:spLocks noChangeAspect="1"/>
            </p:cNvSpPr>
            <p:nvPr/>
          </p:nvSpPr>
          <p:spPr>
            <a:xfrm>
              <a:off x="4203760" y="4167141"/>
              <a:ext cx="332453" cy="322676"/>
            </a:xfrm>
            <a:prstGeom prst="ellipse">
              <a:avLst/>
            </a:prstGeom>
            <a:solidFill>
              <a:schemeClr val="bg2">
                <a:lumMod val="50000"/>
              </a:schemeClr>
            </a:solidFill>
            <a:ln w="9525" cap="flat" cmpd="sng" algn="ctr">
              <a:noFill/>
              <a:prstDash val="solid"/>
            </a:ln>
            <a:effectLst/>
          </p:spPr>
          <p:txBody>
            <a:bodyPr lIns="61502" tIns="30750" rIns="61502" bIns="30750"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grpSp>
      <p:sp>
        <p:nvSpPr>
          <p:cNvPr id="30" name="TextBox 29">
            <a:extLst>
              <a:ext uri="{FF2B5EF4-FFF2-40B4-BE49-F238E27FC236}">
                <a16:creationId xmlns:a16="http://schemas.microsoft.com/office/drawing/2014/main" id="{B918D69A-7EF9-2A41-B57C-2A1FA918E288}"/>
              </a:ext>
            </a:extLst>
          </p:cNvPr>
          <p:cNvSpPr txBox="1"/>
          <p:nvPr/>
        </p:nvSpPr>
        <p:spPr>
          <a:xfrm>
            <a:off x="7753394" y="865345"/>
            <a:ext cx="778229" cy="339100"/>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9A25E"/>
                </a:solidFill>
                <a:effectLst/>
                <a:uLnTx/>
                <a:uFillTx/>
                <a:latin typeface="Helvetica" pitchFamily="2" charset="0"/>
                <a:ea typeface="+mn-ea"/>
                <a:cs typeface="+mn-cs"/>
              </a:rPr>
              <a:t>VUCA</a:t>
            </a:r>
          </a:p>
        </p:txBody>
      </p:sp>
      <p:sp>
        <p:nvSpPr>
          <p:cNvPr id="33" name="TextBox 32">
            <a:extLst>
              <a:ext uri="{FF2B5EF4-FFF2-40B4-BE49-F238E27FC236}">
                <a16:creationId xmlns:a16="http://schemas.microsoft.com/office/drawing/2014/main" id="{A0A97971-CE65-EC48-9A5D-BC1E0370C8E3}"/>
              </a:ext>
            </a:extLst>
          </p:cNvPr>
          <p:cNvSpPr txBox="1"/>
          <p:nvPr/>
        </p:nvSpPr>
        <p:spPr>
          <a:xfrm>
            <a:off x="7825384" y="5657216"/>
            <a:ext cx="765407" cy="339100"/>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9A25E"/>
                </a:solidFill>
                <a:effectLst/>
                <a:uLnTx/>
                <a:uFillTx/>
                <a:latin typeface="Helvetica" pitchFamily="2" charset="0"/>
                <a:ea typeface="+mn-ea"/>
                <a:cs typeface="+mn-cs"/>
              </a:rPr>
              <a:t>SCSC</a:t>
            </a:r>
          </a:p>
        </p:txBody>
      </p:sp>
      <p:sp>
        <p:nvSpPr>
          <p:cNvPr id="34" name="TextBox 33">
            <a:extLst>
              <a:ext uri="{FF2B5EF4-FFF2-40B4-BE49-F238E27FC236}">
                <a16:creationId xmlns:a16="http://schemas.microsoft.com/office/drawing/2014/main" id="{1395BB66-159D-6640-B8D6-3FDB09A16DDC}"/>
              </a:ext>
            </a:extLst>
          </p:cNvPr>
          <p:cNvSpPr txBox="1"/>
          <p:nvPr/>
        </p:nvSpPr>
        <p:spPr>
          <a:xfrm>
            <a:off x="8243816" y="3134156"/>
            <a:ext cx="2123150" cy="800764"/>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F9A25E"/>
                </a:solidFill>
                <a:effectLst/>
                <a:uLnTx/>
                <a:uFillTx/>
                <a:latin typeface="Helvetica" pitchFamily="2" charset="0"/>
                <a:ea typeface="+mn-ea"/>
                <a:cs typeface="+mn-cs"/>
              </a:rPr>
              <a:t>COMPLEXITY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F9A25E"/>
                </a:solidFill>
                <a:effectLst/>
                <a:uLnTx/>
                <a:uFillTx/>
                <a:latin typeface="Helvetica" pitchFamily="2" charset="0"/>
                <a:ea typeface="+mn-ea"/>
                <a:cs typeface="+mn-cs"/>
              </a:rPr>
              <a:t>OF CONTEXT</a:t>
            </a:r>
          </a:p>
        </p:txBody>
      </p:sp>
      <p:sp>
        <p:nvSpPr>
          <p:cNvPr id="35" name="TextBox 34">
            <a:extLst>
              <a:ext uri="{FF2B5EF4-FFF2-40B4-BE49-F238E27FC236}">
                <a16:creationId xmlns:a16="http://schemas.microsoft.com/office/drawing/2014/main" id="{34AD403B-CABF-BF43-BD5D-01E83E449CC3}"/>
              </a:ext>
            </a:extLst>
          </p:cNvPr>
          <p:cNvSpPr txBox="1"/>
          <p:nvPr/>
        </p:nvSpPr>
        <p:spPr>
          <a:xfrm>
            <a:off x="1011362" y="3152948"/>
            <a:ext cx="2137348" cy="807864"/>
          </a:xfrm>
          <a:prstGeom prst="rect">
            <a:avLst/>
          </a:prstGeom>
          <a:noFill/>
        </p:spPr>
        <p:txBody>
          <a:bodyPr wrap="none" lIns="68532" tIns="34266" rIns="68532" bIns="3426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COMPLEXITY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OF SELF</a:t>
            </a:r>
          </a:p>
        </p:txBody>
      </p:sp>
      <p:grpSp>
        <p:nvGrpSpPr>
          <p:cNvPr id="37" name="Group 36">
            <a:extLst>
              <a:ext uri="{FF2B5EF4-FFF2-40B4-BE49-F238E27FC236}">
                <a16:creationId xmlns:a16="http://schemas.microsoft.com/office/drawing/2014/main" id="{9292E09B-F27E-514C-8230-367BF2A66143}"/>
              </a:ext>
            </a:extLst>
          </p:cNvPr>
          <p:cNvGrpSpPr/>
          <p:nvPr/>
        </p:nvGrpSpPr>
        <p:grpSpPr>
          <a:xfrm>
            <a:off x="8578270" y="1325934"/>
            <a:ext cx="1454243" cy="4202875"/>
            <a:chOff x="7829072" y="1789268"/>
            <a:chExt cx="1279949" cy="3811244"/>
          </a:xfrm>
        </p:grpSpPr>
        <p:sp>
          <p:nvSpPr>
            <p:cNvPr id="39" name="TextBox 38">
              <a:extLst>
                <a:ext uri="{FF2B5EF4-FFF2-40B4-BE49-F238E27FC236}">
                  <a16:creationId xmlns:a16="http://schemas.microsoft.com/office/drawing/2014/main" id="{F134A75C-E394-1749-852B-E7EEFFA20654}"/>
                </a:ext>
              </a:extLst>
            </p:cNvPr>
            <p:cNvSpPr txBox="1"/>
            <p:nvPr/>
          </p:nvSpPr>
          <p:spPr>
            <a:xfrm>
              <a:off x="7829072" y="1789268"/>
              <a:ext cx="1279949" cy="10884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Volatility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Uncertainty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Complexity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Ambiguity</a:t>
              </a:r>
            </a:p>
          </p:txBody>
        </p:sp>
        <p:sp>
          <p:nvSpPr>
            <p:cNvPr id="40" name="TextBox 39">
              <a:extLst>
                <a:ext uri="{FF2B5EF4-FFF2-40B4-BE49-F238E27FC236}">
                  <a16:creationId xmlns:a16="http://schemas.microsoft.com/office/drawing/2014/main" id="{C2C9C11C-46C4-0A4C-934B-DF6E57CBD7A5}"/>
                </a:ext>
              </a:extLst>
            </p:cNvPr>
            <p:cNvSpPr txBox="1"/>
            <p:nvPr/>
          </p:nvSpPr>
          <p:spPr>
            <a:xfrm>
              <a:off x="7908080" y="4512031"/>
              <a:ext cx="1121932" cy="10884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Stability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Certainty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Simplicity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Helvetica" pitchFamily="2" charset="0"/>
                  <a:ea typeface="+mn-ea"/>
                  <a:cs typeface="+mn-cs"/>
                </a:rPr>
                <a:t>Clarity</a:t>
              </a:r>
            </a:p>
          </p:txBody>
        </p:sp>
      </p:grpSp>
      <p:grpSp>
        <p:nvGrpSpPr>
          <p:cNvPr id="42" name="Group 41">
            <a:extLst>
              <a:ext uri="{FF2B5EF4-FFF2-40B4-BE49-F238E27FC236}">
                <a16:creationId xmlns:a16="http://schemas.microsoft.com/office/drawing/2014/main" id="{8D4D9A14-9134-1A44-A166-9967C99F29A7}"/>
              </a:ext>
            </a:extLst>
          </p:cNvPr>
          <p:cNvGrpSpPr/>
          <p:nvPr/>
        </p:nvGrpSpPr>
        <p:grpSpPr>
          <a:xfrm>
            <a:off x="1524000" y="949377"/>
            <a:ext cx="2690449" cy="4855762"/>
            <a:chOff x="973113" y="1277474"/>
            <a:chExt cx="2152717" cy="3885260"/>
          </a:xfrm>
        </p:grpSpPr>
        <p:sp>
          <p:nvSpPr>
            <p:cNvPr id="43" name="TextBox 42">
              <a:extLst>
                <a:ext uri="{FF2B5EF4-FFF2-40B4-BE49-F238E27FC236}">
                  <a16:creationId xmlns:a16="http://schemas.microsoft.com/office/drawing/2014/main" id="{AFDE107A-3389-9E4E-9312-DAB03EA66F06}"/>
                </a:ext>
              </a:extLst>
            </p:cNvPr>
            <p:cNvSpPr txBox="1"/>
            <p:nvPr/>
          </p:nvSpPr>
          <p:spPr>
            <a:xfrm>
              <a:off x="1099579" y="4885702"/>
              <a:ext cx="2026250" cy="277032"/>
            </a:xfrm>
            <a:prstGeom prst="rect">
              <a:avLst/>
            </a:prstGeom>
            <a:noFill/>
          </p:spPr>
          <p:txBody>
            <a:bodyPr wrap="none" lIns="68564" tIns="34282" rIns="68564" bIns="3428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CHILDHOOD STAGES</a:t>
              </a:r>
            </a:p>
          </p:txBody>
        </p:sp>
        <p:sp>
          <p:nvSpPr>
            <p:cNvPr id="45" name="TextBox 44">
              <a:extLst>
                <a:ext uri="{FF2B5EF4-FFF2-40B4-BE49-F238E27FC236}">
                  <a16:creationId xmlns:a16="http://schemas.microsoft.com/office/drawing/2014/main" id="{D45AE1F9-2A6C-8A48-A34F-B919245519C9}"/>
                </a:ext>
              </a:extLst>
            </p:cNvPr>
            <p:cNvSpPr txBox="1"/>
            <p:nvPr/>
          </p:nvSpPr>
          <p:spPr>
            <a:xfrm>
              <a:off x="973113" y="1277474"/>
              <a:ext cx="2152717" cy="277032"/>
            </a:xfrm>
            <a:prstGeom prst="rect">
              <a:avLst/>
            </a:prstGeom>
            <a:noFill/>
          </p:spPr>
          <p:txBody>
            <a:bodyPr wrap="none" lIns="68564" tIns="34282" rIns="68564" bIns="3428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SELF-TRANSFORMING</a:t>
              </a:r>
            </a:p>
          </p:txBody>
        </p:sp>
        <p:sp>
          <p:nvSpPr>
            <p:cNvPr id="46" name="TextBox 45">
              <a:extLst>
                <a:ext uri="{FF2B5EF4-FFF2-40B4-BE49-F238E27FC236}">
                  <a16:creationId xmlns:a16="http://schemas.microsoft.com/office/drawing/2014/main" id="{D8F4B7F8-71FD-0445-9D94-2DFD030840FC}"/>
                </a:ext>
              </a:extLst>
            </p:cNvPr>
            <p:cNvSpPr txBox="1"/>
            <p:nvPr/>
          </p:nvSpPr>
          <p:spPr>
            <a:xfrm>
              <a:off x="1363029" y="2166927"/>
              <a:ext cx="1762801" cy="277032"/>
            </a:xfrm>
            <a:prstGeom prst="rect">
              <a:avLst/>
            </a:prstGeom>
            <a:noFill/>
          </p:spPr>
          <p:txBody>
            <a:bodyPr wrap="none" lIns="68564" tIns="34282" rIns="68564" bIns="3428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SELF-AUTHORING</a:t>
              </a:r>
            </a:p>
          </p:txBody>
        </p:sp>
        <p:sp>
          <p:nvSpPr>
            <p:cNvPr id="47" name="TextBox 46">
              <a:extLst>
                <a:ext uri="{FF2B5EF4-FFF2-40B4-BE49-F238E27FC236}">
                  <a16:creationId xmlns:a16="http://schemas.microsoft.com/office/drawing/2014/main" id="{5B17D1D8-E0E0-5344-9BCA-DEDDAD58DC63}"/>
                </a:ext>
              </a:extLst>
            </p:cNvPr>
            <p:cNvSpPr txBox="1"/>
            <p:nvPr/>
          </p:nvSpPr>
          <p:spPr>
            <a:xfrm>
              <a:off x="1896597" y="3861571"/>
              <a:ext cx="1229233" cy="277032"/>
            </a:xfrm>
            <a:prstGeom prst="rect">
              <a:avLst/>
            </a:prstGeom>
            <a:noFill/>
          </p:spPr>
          <p:txBody>
            <a:bodyPr wrap="none" lIns="68564" tIns="34282" rIns="68564" bIns="3428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SOCIALIZED</a:t>
              </a:r>
            </a:p>
          </p:txBody>
        </p:sp>
      </p:grpSp>
      <p:grpSp>
        <p:nvGrpSpPr>
          <p:cNvPr id="5" name="Group 4">
            <a:extLst>
              <a:ext uri="{FF2B5EF4-FFF2-40B4-BE49-F238E27FC236}">
                <a16:creationId xmlns:a16="http://schemas.microsoft.com/office/drawing/2014/main" id="{D8AC6E53-53F3-FF42-921E-3681834BD770}"/>
              </a:ext>
            </a:extLst>
          </p:cNvPr>
          <p:cNvGrpSpPr/>
          <p:nvPr/>
        </p:nvGrpSpPr>
        <p:grpSpPr>
          <a:xfrm>
            <a:off x="5142295" y="2232756"/>
            <a:ext cx="1566180" cy="2098561"/>
            <a:chOff x="5142295" y="2232756"/>
            <a:chExt cx="1566180" cy="2098561"/>
          </a:xfrm>
        </p:grpSpPr>
        <p:cxnSp>
          <p:nvCxnSpPr>
            <p:cNvPr id="32" name="Straight Connector 31">
              <a:extLst>
                <a:ext uri="{FF2B5EF4-FFF2-40B4-BE49-F238E27FC236}">
                  <a16:creationId xmlns:a16="http://schemas.microsoft.com/office/drawing/2014/main" id="{447288A0-1FD0-E64C-9B28-850344856AB3}"/>
                </a:ext>
              </a:extLst>
            </p:cNvPr>
            <p:cNvCxnSpPr>
              <a:cxnSpLocks/>
            </p:cNvCxnSpPr>
            <p:nvPr/>
          </p:nvCxnSpPr>
          <p:spPr>
            <a:xfrm flipV="1">
              <a:off x="5142295" y="2232756"/>
              <a:ext cx="0" cy="2098561"/>
            </a:xfrm>
            <a:prstGeom prst="line">
              <a:avLst/>
            </a:prstGeom>
            <a:noFill/>
            <a:ln w="50800" cap="rnd" cmpd="sng" algn="ctr">
              <a:solidFill>
                <a:schemeClr val="bg1"/>
              </a:solidFill>
              <a:prstDash val="dashDot"/>
              <a:headEnd type="arrow" w="med" len="med"/>
              <a:tailEnd type="arrow" w="med" len="med"/>
            </a:ln>
            <a:effectLst/>
          </p:spPr>
        </p:cxnSp>
        <p:sp>
          <p:nvSpPr>
            <p:cNvPr id="48" name="TextBox 47">
              <a:extLst>
                <a:ext uri="{FF2B5EF4-FFF2-40B4-BE49-F238E27FC236}">
                  <a16:creationId xmlns:a16="http://schemas.microsoft.com/office/drawing/2014/main" id="{3BF2E5C6-149B-8D41-8736-E8ECD21249AF}"/>
                </a:ext>
              </a:extLst>
            </p:cNvPr>
            <p:cNvSpPr txBox="1"/>
            <p:nvPr/>
          </p:nvSpPr>
          <p:spPr>
            <a:xfrm>
              <a:off x="5311401" y="2655826"/>
              <a:ext cx="1397074" cy="493032"/>
            </a:xfrm>
            <a:prstGeom prst="rect">
              <a:avLst/>
            </a:prstGeom>
            <a:noFill/>
          </p:spPr>
          <p:txBody>
            <a:bodyPr wrap="none" lIns="61544" tIns="30772" rIns="61544" bIns="3077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ea typeface="+mn-ea"/>
                  <a:cs typeface="+mn-cs"/>
                </a:rPr>
                <a:t>Developmental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ea typeface="+mn-ea"/>
                  <a:cs typeface="+mn-cs"/>
                </a:rPr>
                <a:t>Challenge</a:t>
              </a:r>
            </a:p>
          </p:txBody>
        </p:sp>
      </p:grpSp>
      <p:sp>
        <p:nvSpPr>
          <p:cNvPr id="51" name="TextBox 50">
            <a:extLst>
              <a:ext uri="{FF2B5EF4-FFF2-40B4-BE49-F238E27FC236}">
                <a16:creationId xmlns:a16="http://schemas.microsoft.com/office/drawing/2014/main" id="{BF001B9F-827C-C242-82F1-E6A4D06198D5}"/>
              </a:ext>
            </a:extLst>
          </p:cNvPr>
          <p:cNvSpPr txBox="1"/>
          <p:nvPr/>
        </p:nvSpPr>
        <p:spPr>
          <a:xfrm>
            <a:off x="4709024" y="4455311"/>
            <a:ext cx="26360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Helvetica" pitchFamily="2" charset="0"/>
              </a:rPr>
              <a:t>Current Leadership Consciousness Threshold</a:t>
            </a:r>
          </a:p>
        </p:txBody>
      </p:sp>
      <p:sp>
        <p:nvSpPr>
          <p:cNvPr id="52" name="TextBox 51">
            <a:extLst>
              <a:ext uri="{FF2B5EF4-FFF2-40B4-BE49-F238E27FC236}">
                <a16:creationId xmlns:a16="http://schemas.microsoft.com/office/drawing/2014/main" id="{53A8125C-1E76-9C42-92BC-3E9973EBD9AE}"/>
              </a:ext>
            </a:extLst>
          </p:cNvPr>
          <p:cNvSpPr txBox="1"/>
          <p:nvPr/>
        </p:nvSpPr>
        <p:spPr>
          <a:xfrm>
            <a:off x="4893499" y="1659102"/>
            <a:ext cx="21739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5"/>
                </a:solidFill>
                <a:effectLst/>
                <a:uLnTx/>
                <a:uFillTx/>
                <a:latin typeface="Helvetica" pitchFamily="2" charset="0"/>
                <a:ea typeface="+mn-ea"/>
                <a:cs typeface="+mn-cs"/>
              </a:rPr>
              <a:t>Demand on Complexity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5"/>
                </a:solidFill>
                <a:effectLst/>
                <a:uLnTx/>
                <a:uFillTx/>
                <a:latin typeface="Helvetica" pitchFamily="2" charset="0"/>
                <a:ea typeface="+mn-ea"/>
                <a:cs typeface="+mn-cs"/>
              </a:rPr>
              <a:t> of Mind</a:t>
            </a:r>
          </a:p>
        </p:txBody>
      </p:sp>
    </p:spTree>
    <p:extLst>
      <p:ext uri="{BB962C8B-B14F-4D97-AF65-F5344CB8AC3E}">
        <p14:creationId xmlns:p14="http://schemas.microsoft.com/office/powerpoint/2010/main" val="28417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2000" fill="hold"/>
                                        <p:tgtEl>
                                          <p:spTgt spid="55"/>
                                        </p:tgtEl>
                                        <p:attrNameLst>
                                          <p:attrName>ppt_w</p:attrName>
                                        </p:attrNameLst>
                                      </p:cBhvr>
                                      <p:tavLst>
                                        <p:tav tm="0">
                                          <p:val>
                                            <p:fltVal val="0"/>
                                          </p:val>
                                        </p:tav>
                                        <p:tav tm="100000">
                                          <p:val>
                                            <p:strVal val="#ppt_w"/>
                                          </p:val>
                                        </p:tav>
                                      </p:tavLst>
                                    </p:anim>
                                    <p:anim calcmode="lin" valueType="num">
                                      <p:cBhvr>
                                        <p:cTn id="34" dur="2000" fill="hold"/>
                                        <p:tgtEl>
                                          <p:spTgt spid="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1" grpId="0"/>
      <p:bldP spid="5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mn-lt"/>
              </a:rPr>
              <a:t>Zenger’</a:t>
            </a:r>
            <a:r>
              <a:rPr lang="en-US" altLang="ja-JP" dirty="0">
                <a:latin typeface="+mn-lt"/>
              </a:rPr>
              <a:t>s Relationship between </a:t>
            </a:r>
            <a:br>
              <a:rPr lang="en-US" altLang="ja-JP" dirty="0">
                <a:latin typeface="+mn-lt"/>
              </a:rPr>
            </a:br>
            <a:r>
              <a:rPr lang="en-US" altLang="ja-JP" dirty="0">
                <a:latin typeface="+mn-lt"/>
              </a:rPr>
              <a:t>Leadership Competency &amp; Results</a:t>
            </a:r>
            <a:endParaRPr lang="en-US" dirty="0">
              <a:latin typeface="+mn-lt"/>
            </a:endParaRPr>
          </a:p>
        </p:txBody>
      </p:sp>
      <p:grpSp>
        <p:nvGrpSpPr>
          <p:cNvPr id="26" name="Group 25"/>
          <p:cNvGrpSpPr/>
          <p:nvPr/>
        </p:nvGrpSpPr>
        <p:grpSpPr>
          <a:xfrm>
            <a:off x="3200412" y="1671844"/>
            <a:ext cx="5168574" cy="4347957"/>
            <a:chOff x="1883073" y="2138706"/>
            <a:chExt cx="5168574" cy="434795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2416586"/>
              <a:ext cx="492443" cy="1994949"/>
            </a:xfrm>
            <a:prstGeom prst="rect">
              <a:avLst/>
            </a:prstGeom>
            <a:solidFill>
              <a:schemeClr val="bg1"/>
            </a:solidFill>
            <a:ln w="9525">
              <a:noFill/>
              <a:miter lim="800000"/>
              <a:headEnd/>
              <a:tailEnd/>
            </a:ln>
          </p:spPr>
          <p:txBody>
            <a:bodyPr vert="eaVert" anchor="b">
              <a:prstTxWarp prst="textNoShape">
                <a:avLst/>
              </a:prstTxWarp>
              <a:spAutoFit/>
            </a:bodyPr>
            <a:lstStyle/>
            <a:p>
              <a:r>
                <a:rPr lang="en-US" sz="2000" dirty="0">
                  <a:solidFill>
                    <a:srgbClr val="000000"/>
                  </a:solidFill>
                  <a:cs typeface="Arial"/>
                  <a:sym typeface="Times" pitchFamily="-20" charset="0"/>
                </a:rPr>
                <a:t>Results—ROI</a:t>
              </a:r>
            </a:p>
          </p:txBody>
        </p:sp>
        <p:sp>
          <p:nvSpPr>
            <p:cNvPr id="30" name="Text Box 7"/>
            <p:cNvSpPr txBox="1">
              <a:spLocks noChangeArrowheads="1"/>
            </p:cNvSpPr>
            <p:nvPr/>
          </p:nvSpPr>
          <p:spPr bwMode="auto">
            <a:xfrm>
              <a:off x="3383624" y="6086554"/>
              <a:ext cx="3181395"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a:solidFill>
                    <a:srgbClr val="000000"/>
                  </a:solidFill>
                  <a:cs typeface="Arial"/>
                  <a:sym typeface="Times" pitchFamily="-20" charset="0"/>
                </a:rPr>
                <a:t>Aggregate 360° Feedback</a:t>
              </a:r>
              <a:endParaRPr lang="en-US" dirty="0">
                <a:solidFill>
                  <a:srgbClr val="000000"/>
                </a:solidFill>
                <a:cs typeface="Arial"/>
                <a:sym typeface="Times" pitchFamily="-20" charset="0"/>
              </a:endParaRP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cs typeface="Arial"/>
                  <a:sym typeface="Times" pitchFamily="-20" charset="0"/>
                </a:rPr>
                <a:t>Top 20%</a:t>
              </a:r>
              <a:endParaRPr lang="en-US" sz="1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 name="Footer Placeholder 1">
            <a:extLst>
              <a:ext uri="{FF2B5EF4-FFF2-40B4-BE49-F238E27FC236}">
                <a16:creationId xmlns:a16="http://schemas.microsoft.com/office/drawing/2014/main" id="{9D22CBC8-BDD7-F50A-1065-07CC7B265BF0}"/>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404E5BB-3A26-33EB-11DC-B2DBF047FCA5}"/>
              </a:ext>
            </a:extLst>
          </p:cNvPr>
          <p:cNvSpPr>
            <a:spLocks noGrp="1"/>
          </p:cNvSpPr>
          <p:nvPr>
            <p:ph type="sldNum" sz="quarter" idx="11"/>
          </p:nvPr>
        </p:nvSpPr>
        <p:spPr/>
        <p:txBody>
          <a:bodyPr/>
          <a:lstStyle/>
          <a:p>
            <a:fld id="{4E547FC5-224D-4B2B-AB96-D4331BB3CBEC}" type="slidenum">
              <a:rPr lang="en-US" smtClean="0"/>
              <a:pPr/>
              <a:t>43</a:t>
            </a:fld>
            <a:endParaRPr lang="en-US" dirty="0"/>
          </a:p>
        </p:txBody>
      </p:sp>
    </p:spTree>
    <p:extLst>
      <p:ext uri="{BB962C8B-B14F-4D97-AF65-F5344CB8AC3E}">
        <p14:creationId xmlns:p14="http://schemas.microsoft.com/office/powerpoint/2010/main" val="380048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mn-lt"/>
              </a:rPr>
              <a:t>Zenger’</a:t>
            </a:r>
            <a:r>
              <a:rPr lang="en-US" altLang="ja-JP" dirty="0">
                <a:latin typeface="+mn-lt"/>
              </a:rPr>
              <a:t>s Relationship between </a:t>
            </a:r>
            <a:br>
              <a:rPr lang="en-US" altLang="ja-JP" dirty="0">
                <a:latin typeface="+mn-lt"/>
              </a:rPr>
            </a:br>
            <a:r>
              <a:rPr lang="en-US" altLang="ja-JP" dirty="0">
                <a:latin typeface="+mn-lt"/>
              </a:rPr>
              <a:t>Leadership Competency &amp; Results</a:t>
            </a:r>
            <a:endParaRPr lang="en-US" dirty="0">
              <a:latin typeface="+mn-lt"/>
            </a:endParaRPr>
          </a:p>
        </p:txBody>
      </p:sp>
      <p:grpSp>
        <p:nvGrpSpPr>
          <p:cNvPr id="26" name="Group 25"/>
          <p:cNvGrpSpPr/>
          <p:nvPr/>
        </p:nvGrpSpPr>
        <p:grpSpPr>
          <a:xfrm>
            <a:off x="3200412" y="1671844"/>
            <a:ext cx="5168574" cy="3801307"/>
            <a:chOff x="1883073" y="2138706"/>
            <a:chExt cx="5168574" cy="380130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2416586"/>
              <a:ext cx="492443" cy="1994949"/>
            </a:xfrm>
            <a:prstGeom prst="rect">
              <a:avLst/>
            </a:prstGeom>
            <a:solidFill>
              <a:schemeClr val="bg1"/>
            </a:solidFill>
            <a:ln w="9525">
              <a:noFill/>
              <a:miter lim="800000"/>
              <a:headEnd/>
              <a:tailEnd/>
            </a:ln>
          </p:spPr>
          <p:txBody>
            <a:bodyPr vert="eaVert" anchor="b">
              <a:prstTxWarp prst="textNoShape">
                <a:avLst/>
              </a:prstTxWarp>
              <a:spAutoFit/>
            </a:bodyPr>
            <a:lstStyle/>
            <a:p>
              <a:r>
                <a:rPr lang="en-US" sz="2000" dirty="0">
                  <a:solidFill>
                    <a:srgbClr val="000000"/>
                  </a:solidFill>
                  <a:cs typeface="Arial"/>
                  <a:sym typeface="Times" pitchFamily="-20" charset="0"/>
                </a:rPr>
                <a:t>Results—ROI</a:t>
              </a: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cs typeface="Arial"/>
                  <a:sym typeface="Times" pitchFamily="-20" charset="0"/>
                </a:rPr>
                <a:t>Top 20%</a:t>
              </a:r>
              <a:endParaRPr lang="en-US" sz="1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5" name="Freeform 24"/>
          <p:cNvSpPr/>
          <p:nvPr/>
        </p:nvSpPr>
        <p:spPr>
          <a:xfrm>
            <a:off x="4352444" y="2057400"/>
            <a:ext cx="3419957" cy="2514600"/>
          </a:xfrm>
          <a:custGeom>
            <a:avLst/>
            <a:gdLst>
              <a:gd name="connsiteX0" fmla="*/ 0 w 3799268"/>
              <a:gd name="connsiteY0" fmla="*/ 2820474 h 2820474"/>
              <a:gd name="connsiteX1" fmla="*/ 528034 w 3799268"/>
              <a:gd name="connsiteY1" fmla="*/ 2112136 h 2820474"/>
              <a:gd name="connsiteX2" fmla="*/ 2588654 w 3799268"/>
              <a:gd name="connsiteY2" fmla="*/ 1622738 h 2820474"/>
              <a:gd name="connsiteX3" fmla="*/ 3799268 w 3799268"/>
              <a:gd name="connsiteY3" fmla="*/ 0 h 2820474"/>
              <a:gd name="connsiteX0" fmla="*/ 0 w 3799268"/>
              <a:gd name="connsiteY0" fmla="*/ 2820474 h 2820474"/>
              <a:gd name="connsiteX1" fmla="*/ 579549 w 3799268"/>
              <a:gd name="connsiteY1" fmla="*/ 2047741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871989 w 3799268"/>
              <a:gd name="connsiteY2" fmla="*/ 1571223 h 2820474"/>
              <a:gd name="connsiteX3" fmla="*/ 3799268 w 3799268"/>
              <a:gd name="connsiteY3" fmla="*/ 0 h 2820474"/>
              <a:gd name="connsiteX0" fmla="*/ 0 w 3915178"/>
              <a:gd name="connsiteY0" fmla="*/ 2768958 h 2768958"/>
              <a:gd name="connsiteX1" fmla="*/ 695459 w 3915178"/>
              <a:gd name="connsiteY1" fmla="*/ 2125014 h 2768958"/>
              <a:gd name="connsiteX2" fmla="*/ 2871989 w 3915178"/>
              <a:gd name="connsiteY2" fmla="*/ 1519707 h 2768958"/>
              <a:gd name="connsiteX3" fmla="*/ 3915178 w 3915178"/>
              <a:gd name="connsiteY3" fmla="*/ 0 h 2768958"/>
              <a:gd name="connsiteX0" fmla="*/ 0 w 3915178"/>
              <a:gd name="connsiteY0" fmla="*/ 2769369 h 2769369"/>
              <a:gd name="connsiteX1" fmla="*/ 695459 w 3915178"/>
              <a:gd name="connsiteY1" fmla="*/ 2125425 h 2769369"/>
              <a:gd name="connsiteX2" fmla="*/ 2871989 w 3915178"/>
              <a:gd name="connsiteY2" fmla="*/ 1520118 h 2769369"/>
              <a:gd name="connsiteX3" fmla="*/ 3915178 w 3915178"/>
              <a:gd name="connsiteY3" fmla="*/ 411 h 2769369"/>
              <a:gd name="connsiteX0" fmla="*/ 0 w 3915178"/>
              <a:gd name="connsiteY0" fmla="*/ 2769369 h 2769369"/>
              <a:gd name="connsiteX1" fmla="*/ 655118 w 3915178"/>
              <a:gd name="connsiteY1" fmla="*/ 2105254 h 2769369"/>
              <a:gd name="connsiteX2" fmla="*/ 2871989 w 3915178"/>
              <a:gd name="connsiteY2" fmla="*/ 1520118 h 2769369"/>
              <a:gd name="connsiteX3" fmla="*/ 3915178 w 3915178"/>
              <a:gd name="connsiteY3" fmla="*/ 411 h 2769369"/>
              <a:gd name="connsiteX0" fmla="*/ 0 w 3915178"/>
              <a:gd name="connsiteY0" fmla="*/ 2769332 h 2769332"/>
              <a:gd name="connsiteX1" fmla="*/ 655118 w 3915178"/>
              <a:gd name="connsiteY1" fmla="*/ 2105217 h 2769332"/>
              <a:gd name="connsiteX2" fmla="*/ 2925777 w 3915178"/>
              <a:gd name="connsiteY2" fmla="*/ 1641104 h 2769332"/>
              <a:gd name="connsiteX3" fmla="*/ 3915178 w 3915178"/>
              <a:gd name="connsiteY3" fmla="*/ 374 h 2769332"/>
              <a:gd name="connsiteX0" fmla="*/ 0 w 3915178"/>
              <a:gd name="connsiteY0" fmla="*/ 2769330 h 2769330"/>
              <a:gd name="connsiteX1" fmla="*/ 641671 w 3915178"/>
              <a:gd name="connsiteY1" fmla="*/ 2078321 h 2769330"/>
              <a:gd name="connsiteX2" fmla="*/ 2925777 w 3915178"/>
              <a:gd name="connsiteY2" fmla="*/ 1641102 h 2769330"/>
              <a:gd name="connsiteX3" fmla="*/ 3915178 w 3915178"/>
              <a:gd name="connsiteY3" fmla="*/ 372 h 2769330"/>
              <a:gd name="connsiteX0" fmla="*/ 0 w 3915178"/>
              <a:gd name="connsiteY0" fmla="*/ 2769316 h 2769316"/>
              <a:gd name="connsiteX1" fmla="*/ 641671 w 3915178"/>
              <a:gd name="connsiteY1" fmla="*/ 2078307 h 2769316"/>
              <a:gd name="connsiteX2" fmla="*/ 2952671 w 3915178"/>
              <a:gd name="connsiteY2" fmla="*/ 1694876 h 2769316"/>
              <a:gd name="connsiteX3" fmla="*/ 3915178 w 3915178"/>
              <a:gd name="connsiteY3" fmla="*/ 358 h 2769316"/>
              <a:gd name="connsiteX0" fmla="*/ 0 w 4140810"/>
              <a:gd name="connsiteY0" fmla="*/ 2603101 h 2603101"/>
              <a:gd name="connsiteX1" fmla="*/ 641671 w 4140810"/>
              <a:gd name="connsiteY1" fmla="*/ 1912092 h 2603101"/>
              <a:gd name="connsiteX2" fmla="*/ 2952671 w 4140810"/>
              <a:gd name="connsiteY2" fmla="*/ 1528661 h 2603101"/>
              <a:gd name="connsiteX3" fmla="*/ 4140810 w 4140810"/>
              <a:gd name="connsiteY3" fmla="*/ 397 h 2603101"/>
              <a:gd name="connsiteX0" fmla="*/ 0 w 4140810"/>
              <a:gd name="connsiteY0" fmla="*/ 2603101 h 2603101"/>
              <a:gd name="connsiteX1" fmla="*/ 1116684 w 4140810"/>
              <a:gd name="connsiteY1" fmla="*/ 1912092 h 2603101"/>
              <a:gd name="connsiteX2" fmla="*/ 2952671 w 4140810"/>
              <a:gd name="connsiteY2" fmla="*/ 1528661 h 2603101"/>
              <a:gd name="connsiteX3" fmla="*/ 4140810 w 4140810"/>
              <a:gd name="connsiteY3" fmla="*/ 397 h 2603101"/>
              <a:gd name="connsiteX0" fmla="*/ 0 w 3808301"/>
              <a:gd name="connsiteY0" fmla="*/ 2721854 h 2721854"/>
              <a:gd name="connsiteX1" fmla="*/ 784175 w 3808301"/>
              <a:gd name="connsiteY1" fmla="*/ 1912092 h 2721854"/>
              <a:gd name="connsiteX2" fmla="*/ 2620162 w 3808301"/>
              <a:gd name="connsiteY2" fmla="*/ 1528661 h 2721854"/>
              <a:gd name="connsiteX3" fmla="*/ 3808301 w 3808301"/>
              <a:gd name="connsiteY3" fmla="*/ 397 h 2721854"/>
              <a:gd name="connsiteX0" fmla="*/ 0 w 3808301"/>
              <a:gd name="connsiteY0" fmla="*/ 2721852 h 2721852"/>
              <a:gd name="connsiteX1" fmla="*/ 855427 w 3808301"/>
              <a:gd name="connsiteY1" fmla="*/ 1864589 h 2721852"/>
              <a:gd name="connsiteX2" fmla="*/ 2620162 w 3808301"/>
              <a:gd name="connsiteY2" fmla="*/ 1528659 h 2721852"/>
              <a:gd name="connsiteX3" fmla="*/ 3808301 w 3808301"/>
              <a:gd name="connsiteY3" fmla="*/ 395 h 2721852"/>
              <a:gd name="connsiteX0" fmla="*/ 0 w 3808301"/>
              <a:gd name="connsiteY0" fmla="*/ 2721866 h 2721866"/>
              <a:gd name="connsiteX1" fmla="*/ 855427 w 3808301"/>
              <a:gd name="connsiteY1" fmla="*/ 1864603 h 2721866"/>
              <a:gd name="connsiteX2" fmla="*/ 2691414 w 3808301"/>
              <a:gd name="connsiteY2" fmla="*/ 1481172 h 2721866"/>
              <a:gd name="connsiteX3" fmla="*/ 3808301 w 3808301"/>
              <a:gd name="connsiteY3" fmla="*/ 409 h 2721866"/>
              <a:gd name="connsiteX0" fmla="*/ 0 w 3808301"/>
              <a:gd name="connsiteY0" fmla="*/ 2721868 h 2721868"/>
              <a:gd name="connsiteX1" fmla="*/ 748549 w 3808301"/>
              <a:gd name="connsiteY1" fmla="*/ 1888356 h 2721868"/>
              <a:gd name="connsiteX2" fmla="*/ 2691414 w 3808301"/>
              <a:gd name="connsiteY2" fmla="*/ 1481174 h 2721868"/>
              <a:gd name="connsiteX3" fmla="*/ 3808301 w 3808301"/>
              <a:gd name="connsiteY3" fmla="*/ 411 h 2721868"/>
              <a:gd name="connsiteX0" fmla="*/ 0 w 3808301"/>
              <a:gd name="connsiteY0" fmla="*/ 2721886 h 2721886"/>
              <a:gd name="connsiteX1" fmla="*/ 748549 w 3808301"/>
              <a:gd name="connsiteY1" fmla="*/ 1888374 h 2721886"/>
              <a:gd name="connsiteX2" fmla="*/ 2755808 w 3808301"/>
              <a:gd name="connsiteY2" fmla="*/ 1429676 h 2721886"/>
              <a:gd name="connsiteX3" fmla="*/ 3808301 w 3808301"/>
              <a:gd name="connsiteY3" fmla="*/ 429 h 2721886"/>
            </a:gdLst>
            <a:ahLst/>
            <a:cxnLst>
              <a:cxn ang="0">
                <a:pos x="connsiteX0" y="connsiteY0"/>
              </a:cxn>
              <a:cxn ang="0">
                <a:pos x="connsiteX1" y="connsiteY1"/>
              </a:cxn>
              <a:cxn ang="0">
                <a:pos x="connsiteX2" y="connsiteY2"/>
              </a:cxn>
              <a:cxn ang="0">
                <a:pos x="connsiteX3" y="connsiteY3"/>
              </a:cxn>
            </a:cxnLst>
            <a:rect l="l" t="t" r="r" b="b"/>
            <a:pathLst>
              <a:path w="3808301" h="2721886">
                <a:moveTo>
                  <a:pt x="0" y="2721886"/>
                </a:moveTo>
                <a:cubicBezTo>
                  <a:pt x="48296" y="2467528"/>
                  <a:pt x="289248" y="2103742"/>
                  <a:pt x="748549" y="1888374"/>
                </a:cubicBezTo>
                <a:cubicBezTo>
                  <a:pt x="1207850" y="1673006"/>
                  <a:pt x="2245849" y="1744333"/>
                  <a:pt x="2755808" y="1429676"/>
                </a:cubicBezTo>
                <a:cubicBezTo>
                  <a:pt x="3265767" y="1115019"/>
                  <a:pt x="3791130" y="-25329"/>
                  <a:pt x="3808301" y="429"/>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Box 7">
            <a:extLst>
              <a:ext uri="{FF2B5EF4-FFF2-40B4-BE49-F238E27FC236}">
                <a16:creationId xmlns:a16="http://schemas.microsoft.com/office/drawing/2014/main" id="{90464247-7DA1-F9E3-B419-3C761381C2CD}"/>
              </a:ext>
            </a:extLst>
          </p:cNvPr>
          <p:cNvSpPr txBox="1">
            <a:spLocks noChangeArrowheads="1"/>
          </p:cNvSpPr>
          <p:nvPr/>
        </p:nvSpPr>
        <p:spPr bwMode="auto">
          <a:xfrm>
            <a:off x="4700963" y="5619691"/>
            <a:ext cx="3181395"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a:solidFill>
                  <a:srgbClr val="000000"/>
                </a:solidFill>
                <a:cs typeface="Arial"/>
                <a:sym typeface="Times" pitchFamily="-20" charset="0"/>
              </a:rPr>
              <a:t>Aggregate 360° Feedback</a:t>
            </a:r>
            <a:endParaRPr lang="en-US" dirty="0">
              <a:solidFill>
                <a:srgbClr val="000000"/>
              </a:solidFill>
              <a:cs typeface="Arial"/>
              <a:sym typeface="Times" pitchFamily="-20" charset="0"/>
            </a:endParaRPr>
          </a:p>
        </p:txBody>
      </p:sp>
      <p:sp>
        <p:nvSpPr>
          <p:cNvPr id="3" name="Footer Placeholder 2">
            <a:extLst>
              <a:ext uri="{FF2B5EF4-FFF2-40B4-BE49-F238E27FC236}">
                <a16:creationId xmlns:a16="http://schemas.microsoft.com/office/drawing/2014/main" id="{128FD80E-17DD-6E29-BE76-56EF5602FE03}"/>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30CCA70D-B1CD-1606-E050-6DA6B885C537}"/>
              </a:ext>
            </a:extLst>
          </p:cNvPr>
          <p:cNvSpPr>
            <a:spLocks noGrp="1"/>
          </p:cNvSpPr>
          <p:nvPr>
            <p:ph type="sldNum" sz="quarter" idx="11"/>
          </p:nvPr>
        </p:nvSpPr>
        <p:spPr/>
        <p:txBody>
          <a:bodyPr/>
          <a:lstStyle/>
          <a:p>
            <a:fld id="{4E547FC5-224D-4B2B-AB96-D4331BB3CBEC}" type="slidenum">
              <a:rPr lang="en-US" smtClean="0"/>
              <a:pPr/>
              <a:t>44</a:t>
            </a:fld>
            <a:endParaRPr lang="en-US" dirty="0"/>
          </a:p>
        </p:txBody>
      </p:sp>
    </p:spTree>
    <p:extLst>
      <p:ext uri="{BB962C8B-B14F-4D97-AF65-F5344CB8AC3E}">
        <p14:creationId xmlns:p14="http://schemas.microsoft.com/office/powerpoint/2010/main" val="7431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03405F-4228-294B-C7FB-4FB3B0DCC7DE}"/>
              </a:ext>
            </a:extLst>
          </p:cNvPr>
          <p:cNvSpPr>
            <a:spLocks noGrp="1"/>
          </p:cNvSpPr>
          <p:nvPr>
            <p:ph type="sldNum" sz="quarter" idx="11"/>
          </p:nvPr>
        </p:nvSpPr>
        <p:spPr/>
        <p:txBody>
          <a:bodyPr/>
          <a:lstStyle/>
          <a:p>
            <a:fld id="{4E547FC5-224D-4B2B-AB96-D4331BB3CBEC}" type="slidenum">
              <a:rPr lang="en-US" smtClean="0"/>
              <a:pPr/>
              <a:t>45</a:t>
            </a:fld>
            <a:endParaRPr lang="en-US" dirty="0"/>
          </a:p>
        </p:txBody>
      </p:sp>
      <p:sp>
        <p:nvSpPr>
          <p:cNvPr id="4" name="Footer Placeholder 3">
            <a:extLst>
              <a:ext uri="{FF2B5EF4-FFF2-40B4-BE49-F238E27FC236}">
                <a16:creationId xmlns:a16="http://schemas.microsoft.com/office/drawing/2014/main" id="{33C8D6BC-6E48-FDBF-6129-57AA89A5CC6B}"/>
              </a:ext>
            </a:extLst>
          </p:cNvPr>
          <p:cNvSpPr>
            <a:spLocks noGrp="1"/>
          </p:cNvSpPr>
          <p:nvPr>
            <p:ph type="ftr" sz="quarter" idx="10"/>
          </p:nvPr>
        </p:nvSpPr>
        <p:spPr/>
        <p:txBody>
          <a:bodyPr/>
          <a:lstStyle/>
          <a:p>
            <a:r>
              <a:rPr lang="en-US"/>
              <a:t>© Leadership Circle | All Rights Reserved</a:t>
            </a:r>
            <a:endParaRPr lang="en-US" dirty="0"/>
          </a:p>
        </p:txBody>
      </p:sp>
      <p:sp>
        <p:nvSpPr>
          <p:cNvPr id="5" name="Title 4">
            <a:extLst>
              <a:ext uri="{FF2B5EF4-FFF2-40B4-BE49-F238E27FC236}">
                <a16:creationId xmlns:a16="http://schemas.microsoft.com/office/drawing/2014/main" id="{ADEA6DF6-A53F-3A6E-D57B-A4854B64718C}"/>
              </a:ext>
            </a:extLst>
          </p:cNvPr>
          <p:cNvSpPr>
            <a:spLocks noGrp="1"/>
          </p:cNvSpPr>
          <p:nvPr>
            <p:ph type="title"/>
          </p:nvPr>
        </p:nvSpPr>
        <p:spPr/>
        <p:txBody>
          <a:bodyPr/>
          <a:lstStyle/>
          <a:p>
            <a:r>
              <a:rPr lang="en-US" dirty="0"/>
              <a:t>360º Benefits</a:t>
            </a:r>
          </a:p>
        </p:txBody>
      </p:sp>
      <p:sp>
        <p:nvSpPr>
          <p:cNvPr id="6" name="Content Placeholder 5">
            <a:extLst>
              <a:ext uri="{FF2B5EF4-FFF2-40B4-BE49-F238E27FC236}">
                <a16:creationId xmlns:a16="http://schemas.microsoft.com/office/drawing/2014/main" id="{827EFBD3-8054-AA41-0F5B-0CEE4F08596A}"/>
              </a:ext>
            </a:extLst>
          </p:cNvPr>
          <p:cNvSpPr>
            <a:spLocks noGrp="1"/>
          </p:cNvSpPr>
          <p:nvPr>
            <p:ph sz="quarter" idx="12"/>
          </p:nvPr>
        </p:nvSpPr>
        <p:spPr/>
        <p:txBody>
          <a:bodyPr/>
          <a:lstStyle/>
          <a:p>
            <a:r>
              <a:rPr lang="en-US" dirty="0"/>
              <a:t>Focuses development on key competencies</a:t>
            </a:r>
          </a:p>
          <a:p>
            <a:r>
              <a:rPr lang="en-US" dirty="0"/>
              <a:t>Identifies strengths to build upon </a:t>
            </a:r>
          </a:p>
          <a:p>
            <a:r>
              <a:rPr lang="en-US" dirty="0"/>
              <a:t>Shows the impact of your leadership style on others</a:t>
            </a:r>
          </a:p>
          <a:p>
            <a:r>
              <a:rPr lang="en-US" dirty="0"/>
              <a:t>Highlights gaps in awareness</a:t>
            </a:r>
          </a:p>
          <a:p>
            <a:r>
              <a:rPr lang="en-US" dirty="0"/>
              <a:t>Links thinking and behavior</a:t>
            </a:r>
          </a:p>
          <a:p>
            <a:r>
              <a:rPr lang="en-US" dirty="0"/>
              <a:t>Reduces potential for derailment</a:t>
            </a:r>
          </a:p>
        </p:txBody>
      </p:sp>
    </p:spTree>
    <p:extLst>
      <p:ext uri="{BB962C8B-B14F-4D97-AF65-F5344CB8AC3E}">
        <p14:creationId xmlns:p14="http://schemas.microsoft.com/office/powerpoint/2010/main" val="4012089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69C4D-A707-41FA-EC01-453F7B9D59A3}"/>
              </a:ext>
            </a:extLst>
          </p:cNvPr>
          <p:cNvSpPr>
            <a:spLocks noGrp="1"/>
          </p:cNvSpPr>
          <p:nvPr>
            <p:ph type="sldNum" sz="quarter" idx="11"/>
          </p:nvPr>
        </p:nvSpPr>
        <p:spPr/>
        <p:txBody>
          <a:bodyPr/>
          <a:lstStyle/>
          <a:p>
            <a:fld id="{4E547FC5-224D-4B2B-AB96-D4331BB3CBEC}" type="slidenum">
              <a:rPr lang="en-US" smtClean="0"/>
              <a:pPr/>
              <a:t>46</a:t>
            </a:fld>
            <a:endParaRPr lang="en-US" dirty="0"/>
          </a:p>
        </p:txBody>
      </p:sp>
      <p:sp>
        <p:nvSpPr>
          <p:cNvPr id="3" name="Footer Placeholder 2">
            <a:extLst>
              <a:ext uri="{FF2B5EF4-FFF2-40B4-BE49-F238E27FC236}">
                <a16:creationId xmlns:a16="http://schemas.microsoft.com/office/drawing/2014/main" id="{D686E625-72CE-E86C-6E24-43F40F3B4837}"/>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00AE4B53-F6CE-BE2C-2616-6A1BE30602C0}"/>
              </a:ext>
            </a:extLst>
          </p:cNvPr>
          <p:cNvSpPr>
            <a:spLocks noGrp="1"/>
          </p:cNvSpPr>
          <p:nvPr>
            <p:ph type="title"/>
          </p:nvPr>
        </p:nvSpPr>
        <p:spPr/>
        <p:txBody>
          <a:bodyPr/>
          <a:lstStyle/>
          <a:p>
            <a:r>
              <a:rPr lang="en-US" dirty="0"/>
              <a:t>Design Criteria</a:t>
            </a:r>
          </a:p>
        </p:txBody>
      </p:sp>
      <p:sp>
        <p:nvSpPr>
          <p:cNvPr id="5" name="Content Placeholder 4">
            <a:extLst>
              <a:ext uri="{FF2B5EF4-FFF2-40B4-BE49-F238E27FC236}">
                <a16:creationId xmlns:a16="http://schemas.microsoft.com/office/drawing/2014/main" id="{D057BC28-3EE9-BAF1-BF6A-724CAE07BB45}"/>
              </a:ext>
            </a:extLst>
          </p:cNvPr>
          <p:cNvSpPr>
            <a:spLocks noGrp="1"/>
          </p:cNvSpPr>
          <p:nvPr>
            <p:ph sz="quarter" idx="12"/>
          </p:nvPr>
        </p:nvSpPr>
        <p:spPr/>
        <p:txBody>
          <a:bodyPr/>
          <a:lstStyle/>
          <a:p>
            <a:r>
              <a:rPr lang="en-US" dirty="0"/>
              <a:t>Measure Key Leadership Competencies</a:t>
            </a:r>
          </a:p>
          <a:p>
            <a:r>
              <a:rPr lang="en-US" dirty="0"/>
              <a:t>Assess Belief Systems and Assumptions</a:t>
            </a:r>
          </a:p>
          <a:p>
            <a:r>
              <a:rPr lang="en-US" dirty="0"/>
              <a:t>Point to Stage of Development</a:t>
            </a:r>
          </a:p>
          <a:p>
            <a:r>
              <a:rPr lang="en-US" dirty="0"/>
              <a:t>Integrate our Theoretical Framework</a:t>
            </a:r>
          </a:p>
          <a:p>
            <a:r>
              <a:rPr lang="en-US" dirty="0"/>
              <a:t>Organize Results – so as to bring key developmental opportunities to the surface immediately</a:t>
            </a:r>
          </a:p>
        </p:txBody>
      </p:sp>
    </p:spTree>
    <p:extLst>
      <p:ext uri="{BB962C8B-B14F-4D97-AF65-F5344CB8AC3E}">
        <p14:creationId xmlns:p14="http://schemas.microsoft.com/office/powerpoint/2010/main" val="1618437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615E-FFE5-6055-CB3E-2697CECDEABC}"/>
              </a:ext>
            </a:extLst>
          </p:cNvPr>
          <p:cNvSpPr>
            <a:spLocks noGrp="1"/>
          </p:cNvSpPr>
          <p:nvPr>
            <p:ph type="sldNum" sz="quarter" idx="11"/>
          </p:nvPr>
        </p:nvSpPr>
        <p:spPr/>
        <p:txBody>
          <a:bodyPr/>
          <a:lstStyle/>
          <a:p>
            <a:fld id="{4E547FC5-224D-4B2B-AB96-D4331BB3CBEC}" type="slidenum">
              <a:rPr lang="en-US" smtClean="0"/>
              <a:pPr/>
              <a:t>47</a:t>
            </a:fld>
            <a:endParaRPr lang="en-US" dirty="0"/>
          </a:p>
        </p:txBody>
      </p:sp>
      <p:sp>
        <p:nvSpPr>
          <p:cNvPr id="3" name="Footer Placeholder 2">
            <a:extLst>
              <a:ext uri="{FF2B5EF4-FFF2-40B4-BE49-F238E27FC236}">
                <a16:creationId xmlns:a16="http://schemas.microsoft.com/office/drawing/2014/main" id="{8BEC7187-2D29-7382-8EDF-028DD1EA64C5}"/>
              </a:ext>
            </a:extLst>
          </p:cNvPr>
          <p:cNvSpPr>
            <a:spLocks noGrp="1"/>
          </p:cNvSpPr>
          <p:nvPr>
            <p:ph type="ftr" sz="quarter" idx="10"/>
          </p:nvPr>
        </p:nvSpPr>
        <p:spPr/>
        <p:txBody>
          <a:bodyPr/>
          <a:lstStyle/>
          <a:p>
            <a:r>
              <a:rPr lang="en-US"/>
              <a:t>© Leadership Circle | All Rights Reserved</a:t>
            </a:r>
            <a:endParaRPr lang="en-US" dirty="0"/>
          </a:p>
        </p:txBody>
      </p:sp>
      <p:sp>
        <p:nvSpPr>
          <p:cNvPr id="6" name="Title 5">
            <a:extLst>
              <a:ext uri="{FF2B5EF4-FFF2-40B4-BE49-F238E27FC236}">
                <a16:creationId xmlns:a16="http://schemas.microsoft.com/office/drawing/2014/main" id="{6F59418A-BC39-7340-B3A0-10579B3A325A}"/>
              </a:ext>
            </a:extLst>
          </p:cNvPr>
          <p:cNvSpPr>
            <a:spLocks noGrp="1"/>
          </p:cNvSpPr>
          <p:nvPr>
            <p:ph type="title"/>
          </p:nvPr>
        </p:nvSpPr>
        <p:spPr/>
        <p:txBody>
          <a:bodyPr/>
          <a:lstStyle/>
          <a:p>
            <a:r>
              <a:rPr lang="en-US" dirty="0"/>
              <a:t>Theory Base</a:t>
            </a:r>
          </a:p>
        </p:txBody>
      </p:sp>
      <p:sp>
        <p:nvSpPr>
          <p:cNvPr id="7" name="Content Placeholder 6">
            <a:extLst>
              <a:ext uri="{FF2B5EF4-FFF2-40B4-BE49-F238E27FC236}">
                <a16:creationId xmlns:a16="http://schemas.microsoft.com/office/drawing/2014/main" id="{79E55686-D26C-2BA5-138A-5B8225857491}"/>
              </a:ext>
            </a:extLst>
          </p:cNvPr>
          <p:cNvSpPr>
            <a:spLocks noGrp="1"/>
          </p:cNvSpPr>
          <p:nvPr>
            <p:ph sz="quarter" idx="12"/>
          </p:nvPr>
        </p:nvSpPr>
        <p:spPr>
          <a:xfrm>
            <a:off x="609600" y="1493838"/>
            <a:ext cx="5247190" cy="4541837"/>
          </a:xfrm>
        </p:spPr>
        <p:txBody>
          <a:bodyPr>
            <a:normAutofit fontScale="92500" lnSpcReduction="10000"/>
          </a:bodyPr>
          <a:lstStyle/>
          <a:p>
            <a:r>
              <a:rPr lang="en-US" sz="1500" dirty="0"/>
              <a:t>The Creative and Reactive Orientations – Fritz, Senge, and Kiefer</a:t>
            </a:r>
          </a:p>
          <a:p>
            <a:r>
              <a:rPr lang="en-US" sz="1500" dirty="0"/>
              <a:t>Cognitive Psychology – Rational Emotive Therapy – Burns, Ellis</a:t>
            </a:r>
          </a:p>
          <a:p>
            <a:r>
              <a:rPr lang="en-US" sz="1500" dirty="0"/>
              <a:t>Vision; dependency and ambition; political scripts – Peter Block</a:t>
            </a:r>
          </a:p>
          <a:p>
            <a:pPr marL="0" indent="0" algn="ctr">
              <a:buNone/>
            </a:pPr>
            <a:r>
              <a:rPr lang="en-US" sz="1500" dirty="0"/>
              <a:t>* * * * * * </a:t>
            </a:r>
          </a:p>
          <a:p>
            <a:r>
              <a:rPr lang="en-US" sz="1500" dirty="0"/>
              <a:t>Character Structure – Karen Horney</a:t>
            </a:r>
          </a:p>
          <a:p>
            <a:pPr lvl="1"/>
            <a:r>
              <a:rPr lang="en-US" sz="1500" dirty="0"/>
              <a:t>moving toward (complying)</a:t>
            </a:r>
          </a:p>
          <a:p>
            <a:pPr lvl="1"/>
            <a:r>
              <a:rPr lang="en-US" sz="1500" dirty="0"/>
              <a:t>moving against (controlling)</a:t>
            </a:r>
          </a:p>
          <a:p>
            <a:pPr lvl="1"/>
            <a:r>
              <a:rPr lang="en-US" sz="1500" dirty="0"/>
              <a:t>moving away (protecting)</a:t>
            </a:r>
          </a:p>
          <a:p>
            <a:r>
              <a:rPr lang="en-US" sz="1500" dirty="0"/>
              <a:t>Enneagram – 9 different types each organized by a core delusion – Sufi Tradition</a:t>
            </a:r>
          </a:p>
          <a:p>
            <a:r>
              <a:rPr lang="en-US" sz="1500" dirty="0"/>
              <a:t>Ego/Shadow – Carl Jung</a:t>
            </a:r>
          </a:p>
          <a:p>
            <a:r>
              <a:rPr lang="en-US" sz="1500" dirty="0"/>
              <a:t>Body Characterology – </a:t>
            </a:r>
            <a:r>
              <a:rPr lang="en-US" sz="1500" dirty="0" err="1"/>
              <a:t>Riech</a:t>
            </a:r>
            <a:r>
              <a:rPr lang="en-US" sz="1500" dirty="0"/>
              <a:t>, Kurtz, </a:t>
            </a:r>
            <a:r>
              <a:rPr lang="en-US" sz="1500" dirty="0" err="1"/>
              <a:t>Lowen</a:t>
            </a:r>
            <a:r>
              <a:rPr lang="en-US" sz="1500" dirty="0"/>
              <a:t>, </a:t>
            </a:r>
            <a:r>
              <a:rPr lang="en-US" sz="1500" dirty="0" err="1"/>
              <a:t>Pirrakos</a:t>
            </a:r>
            <a:endParaRPr lang="en-US" sz="1500" dirty="0"/>
          </a:p>
        </p:txBody>
      </p:sp>
      <p:sp>
        <p:nvSpPr>
          <p:cNvPr id="8" name="Content Placeholder 6">
            <a:extLst>
              <a:ext uri="{FF2B5EF4-FFF2-40B4-BE49-F238E27FC236}">
                <a16:creationId xmlns:a16="http://schemas.microsoft.com/office/drawing/2014/main" id="{62B7C324-E21A-AED4-4070-B253AD059D3D}"/>
              </a:ext>
            </a:extLst>
          </p:cNvPr>
          <p:cNvSpPr txBox="1">
            <a:spLocks/>
          </p:cNvSpPr>
          <p:nvPr/>
        </p:nvSpPr>
        <p:spPr>
          <a:xfrm>
            <a:off x="6335210" y="1493838"/>
            <a:ext cx="5247190" cy="4541837"/>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lang="en-US" sz="2400" b="0" i="0" kern="1200">
                <a:solidFill>
                  <a:schemeClr val="tx1"/>
                </a:solidFill>
                <a:effectLst/>
                <a:latin typeface="Helvetica" pitchFamily="2" charset="0"/>
                <a:ea typeface="+mn-ea"/>
                <a:cs typeface="Gotham Light" pitchFamily="2" charset="0"/>
              </a:defRPr>
            </a:lvl1pPr>
            <a:lvl2pPr marL="914400" indent="-457200" algn="l" defTabSz="914400" rtl="0" eaLnBrk="1" latinLnBrk="0" hangingPunct="1">
              <a:spcBef>
                <a:spcPts val="0"/>
              </a:spcBef>
              <a:spcAft>
                <a:spcPts val="600"/>
              </a:spcAft>
              <a:buSzPct val="100000"/>
              <a:buFont typeface="System Font Regular"/>
              <a:buChar char="⎼"/>
              <a:defRPr sz="2400" b="0" i="0" kern="1200">
                <a:solidFill>
                  <a:schemeClr val="tx1"/>
                </a:solidFill>
                <a:latin typeface="Helvetica" pitchFamily="2" charset="0"/>
                <a:ea typeface="+mn-ea"/>
                <a:cs typeface="Gotham Light" pitchFamily="2" charset="0"/>
              </a:defRPr>
            </a:lvl2pPr>
            <a:lvl3pPr marL="1257300" indent="-342900" algn="l" defTabSz="914400" rtl="0" eaLnBrk="1" latinLnBrk="0" hangingPunct="1">
              <a:spcBef>
                <a:spcPct val="20000"/>
              </a:spcBef>
              <a:spcAft>
                <a:spcPts val="600"/>
              </a:spcAft>
              <a:buFont typeface="Arial" panose="020B0604020202020204" pitchFamily="34" charset="0"/>
              <a:buChar char="•"/>
              <a:defRPr sz="2400" b="0" i="0" kern="1200">
                <a:solidFill>
                  <a:schemeClr val="tx1"/>
                </a:solidFill>
                <a:latin typeface="Helvetica" pitchFamily="2" charset="0"/>
                <a:ea typeface="+mn-ea"/>
                <a:cs typeface="Gotham Light" pitchFamily="2" charset="0"/>
              </a:defRPr>
            </a:lvl3pPr>
            <a:lvl4pPr marL="1714500" indent="-342900" algn="l" defTabSz="914400" rtl="0" eaLnBrk="1" latinLnBrk="0" hangingPunct="1">
              <a:spcBef>
                <a:spcPct val="20000"/>
              </a:spcBef>
              <a:spcAft>
                <a:spcPts val="600"/>
              </a:spcAft>
              <a:buSzPct val="75000"/>
              <a:buFont typeface="Courier New" panose="02070309020205020404" pitchFamily="49" charset="0"/>
              <a:buChar char="o"/>
              <a:defRPr sz="2000" b="0" i="0" kern="1200">
                <a:solidFill>
                  <a:schemeClr val="tx1"/>
                </a:solidFill>
                <a:latin typeface="Helvetica" pitchFamily="2" charset="0"/>
                <a:ea typeface="+mn-ea"/>
                <a:cs typeface="Gotham Light" pitchFamily="2" charset="0"/>
              </a:defRPr>
            </a:lvl4pPr>
            <a:lvl5pPr marL="2171700" indent="-342900" algn="l" defTabSz="914400" rtl="0" eaLnBrk="1" latinLnBrk="0" hangingPunct="1">
              <a:spcBef>
                <a:spcPct val="20000"/>
              </a:spcBef>
              <a:spcAft>
                <a:spcPts val="600"/>
              </a:spcAft>
              <a:buFont typeface="Wingdings" pitchFamily="2" charset="2"/>
              <a:buChar char="§"/>
              <a:defRPr sz="2000" b="0" i="0" kern="1200">
                <a:solidFill>
                  <a:schemeClr val="tx1"/>
                </a:solidFill>
                <a:latin typeface="Helvetica"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Stage Development Frameworks – Kohlberg, Kegan, Wilber, Hall, Beck, Fowler, Cook-</a:t>
            </a:r>
            <a:r>
              <a:rPr lang="en-US" sz="1500" dirty="0" err="1"/>
              <a:t>Greuter</a:t>
            </a:r>
            <a:endParaRPr lang="en-US" sz="1500" dirty="0"/>
          </a:p>
          <a:p>
            <a:r>
              <a:rPr lang="en-US" sz="1500" dirty="0"/>
              <a:t>Mystical Literature of all traditions</a:t>
            </a:r>
          </a:p>
          <a:p>
            <a:r>
              <a:rPr lang="en-US" sz="1500" dirty="0"/>
              <a:t>3 Paradigms (Dependent, Independent, Interdependent) –  Covey</a:t>
            </a:r>
          </a:p>
          <a:p>
            <a:r>
              <a:rPr lang="en-US" sz="1500" dirty="0"/>
              <a:t>Leadership Literature – Bennis, Drucker, Collins, Goleman, etc.</a:t>
            </a:r>
          </a:p>
          <a:p>
            <a:r>
              <a:rPr lang="en-US" sz="1500" dirty="0"/>
              <a:t>Leadership 360°Research – Zenger and Folkman, etc.</a:t>
            </a:r>
          </a:p>
        </p:txBody>
      </p:sp>
    </p:spTree>
    <p:extLst>
      <p:ext uri="{BB962C8B-B14F-4D97-AF65-F5344CB8AC3E}">
        <p14:creationId xmlns:p14="http://schemas.microsoft.com/office/powerpoint/2010/main" val="963973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EC02-096A-8F45-9E17-83BBDC2DF9BD}"/>
              </a:ext>
            </a:extLst>
          </p:cNvPr>
          <p:cNvSpPr>
            <a:spLocks noGrp="1"/>
          </p:cNvSpPr>
          <p:nvPr>
            <p:ph type="title"/>
          </p:nvPr>
        </p:nvSpPr>
        <p:spPr/>
        <p:txBody>
          <a:bodyPr/>
          <a:lstStyle/>
          <a:p>
            <a:pPr algn="ctr"/>
            <a:r>
              <a:rPr lang="en-US" dirty="0"/>
              <a:t>The Reactive Character Structure</a:t>
            </a:r>
          </a:p>
        </p:txBody>
      </p:sp>
      <p:sp>
        <p:nvSpPr>
          <p:cNvPr id="16" name="Slide Number Placeholder 15">
            <a:extLst>
              <a:ext uri="{FF2B5EF4-FFF2-40B4-BE49-F238E27FC236}">
                <a16:creationId xmlns:a16="http://schemas.microsoft.com/office/drawing/2014/main" id="{E5F539DF-6C18-5B46-B569-CCEA8FB12774}"/>
              </a:ext>
            </a:extLst>
          </p:cNvPr>
          <p:cNvSpPr>
            <a:spLocks noGrp="1"/>
          </p:cNvSpPr>
          <p:nvPr>
            <p:ph type="sldNum" sz="quarter" idx="11"/>
          </p:nvPr>
        </p:nvSpPr>
        <p:spPr/>
        <p:txBody>
          <a:bodyPr/>
          <a:lstStyle/>
          <a:p>
            <a:fld id="{4E547FC5-224D-4B2B-AB96-D4331BB3CBEC}" type="slidenum">
              <a:rPr lang="en-US" smtClean="0"/>
              <a:pPr/>
              <a:t>48</a:t>
            </a:fld>
            <a:endParaRPr lang="en-US" dirty="0"/>
          </a:p>
        </p:txBody>
      </p:sp>
      <p:sp>
        <p:nvSpPr>
          <p:cNvPr id="15" name="Footer Placeholder 14">
            <a:extLst>
              <a:ext uri="{FF2B5EF4-FFF2-40B4-BE49-F238E27FC236}">
                <a16:creationId xmlns:a16="http://schemas.microsoft.com/office/drawing/2014/main" id="{5EBCB7DE-81B3-A748-B629-5949681ED5DE}"/>
              </a:ext>
            </a:extLst>
          </p:cNvPr>
          <p:cNvSpPr>
            <a:spLocks noGrp="1"/>
          </p:cNvSpPr>
          <p:nvPr>
            <p:ph type="ftr" sz="quarter" idx="10"/>
          </p:nvPr>
        </p:nvSpPr>
        <p:spPr/>
        <p:txBody>
          <a:bodyPr/>
          <a:lstStyle/>
          <a:p>
            <a:r>
              <a:rPr lang="en-US" b="1" i="0" dirty="0">
                <a:latin typeface="Helvetica" pitchFamily="2" charset="0"/>
                <a:cs typeface="Gotham Medium" pitchFamily="2" charset="0"/>
              </a:rPr>
              <a:t>© Leadership Circle | All Rights Reserved</a:t>
            </a:r>
          </a:p>
        </p:txBody>
      </p:sp>
      <p:sp>
        <p:nvSpPr>
          <p:cNvPr id="3" name="Content Placeholder 2">
            <a:extLst>
              <a:ext uri="{FF2B5EF4-FFF2-40B4-BE49-F238E27FC236}">
                <a16:creationId xmlns:a16="http://schemas.microsoft.com/office/drawing/2014/main" id="{5A8C3E9D-D81A-0C43-A4F2-EF2D7DDBF05C}"/>
              </a:ext>
            </a:extLst>
          </p:cNvPr>
          <p:cNvSpPr>
            <a:spLocks noGrp="1"/>
          </p:cNvSpPr>
          <p:nvPr>
            <p:ph idx="4294967295"/>
          </p:nvPr>
        </p:nvSpPr>
        <p:spPr>
          <a:xfrm>
            <a:off x="0" y="1295400"/>
            <a:ext cx="10972800" cy="4572000"/>
          </a:xfrm>
        </p:spPr>
        <p:txBody>
          <a:bodyPr/>
          <a:lstStyle/>
          <a:p>
            <a:endParaRPr lang="en-US" b="1" dirty="0">
              <a:latin typeface="Helvetica" pitchFamily="2" charset="0"/>
              <a:cs typeface="Gotham Medium" pitchFamily="2" charset="0"/>
            </a:endParaRPr>
          </a:p>
          <a:p>
            <a:endParaRPr lang="en-US" b="1" dirty="0">
              <a:latin typeface="Helvetica" pitchFamily="2" charset="0"/>
              <a:cs typeface="Gotham Medium" pitchFamily="2" charset="0"/>
            </a:endParaRPr>
          </a:p>
        </p:txBody>
      </p:sp>
      <p:sp>
        <p:nvSpPr>
          <p:cNvPr id="4" name="TextBox 3">
            <a:extLst>
              <a:ext uri="{FF2B5EF4-FFF2-40B4-BE49-F238E27FC236}">
                <a16:creationId xmlns:a16="http://schemas.microsoft.com/office/drawing/2014/main" id="{8D3D8C64-E2B3-EE49-B7A3-7004D35848F9}"/>
              </a:ext>
            </a:extLst>
          </p:cNvPr>
          <p:cNvSpPr txBox="1"/>
          <p:nvPr/>
        </p:nvSpPr>
        <p:spPr>
          <a:xfrm>
            <a:off x="4500671" y="3345933"/>
            <a:ext cx="3194975" cy="2580974"/>
          </a:xfrm>
          <a:prstGeom prst="rect">
            <a:avLst/>
          </a:prstGeom>
          <a:noFill/>
        </p:spPr>
        <p:txBody>
          <a:bodyPr spcFirstLastPara="1" wrap="none" lIns="89770" tIns="44886" rIns="89770" bIns="44886" numCol="1" rtlCol="0">
            <a:prstTxWarp prst="textArchDown">
              <a:avLst/>
            </a:prstTxWarp>
            <a:spAutoFit/>
            <a:scene3d>
              <a:camera prst="orthographicFront">
                <a:rot lat="0" lon="0" rev="0"/>
              </a:camera>
              <a:lightRig rig="threePt" dir="t"/>
            </a:scene3d>
          </a:bodyPr>
          <a:lstStyle/>
          <a:p>
            <a:pPr algn="ctr"/>
            <a:r>
              <a:rPr lang="en-US" sz="3500" b="1" dirty="0">
                <a:solidFill>
                  <a:schemeClr val="accent3"/>
                </a:solidFill>
                <a:latin typeface="Helvetica" pitchFamily="2" charset="0"/>
                <a:cs typeface="Gotham Medium" pitchFamily="2" charset="0"/>
              </a:rPr>
              <a:t>PROTECTING</a:t>
            </a:r>
          </a:p>
        </p:txBody>
      </p:sp>
      <p:sp>
        <p:nvSpPr>
          <p:cNvPr id="5" name="TextBox 4">
            <a:extLst>
              <a:ext uri="{FF2B5EF4-FFF2-40B4-BE49-F238E27FC236}">
                <a16:creationId xmlns:a16="http://schemas.microsoft.com/office/drawing/2014/main" id="{2652D09C-5987-DC4E-917A-C148F6093610}"/>
              </a:ext>
            </a:extLst>
          </p:cNvPr>
          <p:cNvSpPr txBox="1"/>
          <p:nvPr/>
        </p:nvSpPr>
        <p:spPr>
          <a:xfrm rot="16200000">
            <a:off x="6860167" y="983304"/>
            <a:ext cx="3291793" cy="2793137"/>
          </a:xfrm>
          <a:prstGeom prst="rect">
            <a:avLst/>
          </a:prstGeom>
          <a:noFill/>
        </p:spPr>
        <p:txBody>
          <a:bodyPr spcFirstLastPara="1" wrap="none" lIns="89770" tIns="44886" rIns="89770" bIns="44886" numCol="1" rtlCol="0">
            <a:prstTxWarp prst="textArchDown">
              <a:avLst>
                <a:gd name="adj" fmla="val 21279654"/>
              </a:avLst>
            </a:prstTxWarp>
            <a:spAutoFit/>
            <a:scene3d>
              <a:camera prst="orthographicFront">
                <a:rot lat="0" lon="0" rev="0"/>
              </a:camera>
              <a:lightRig rig="threePt" dir="t"/>
            </a:scene3d>
          </a:bodyPr>
          <a:lstStyle/>
          <a:p>
            <a:pPr algn="ctr"/>
            <a:r>
              <a:rPr lang="en-US" sz="3500" b="1" dirty="0">
                <a:solidFill>
                  <a:schemeClr val="accent3"/>
                </a:solidFill>
                <a:latin typeface="Helvetica" pitchFamily="2" charset="0"/>
                <a:cs typeface="Gotham Medium" pitchFamily="2" charset="0"/>
              </a:rPr>
              <a:t>CONTROLLING</a:t>
            </a:r>
          </a:p>
        </p:txBody>
      </p:sp>
      <p:sp>
        <p:nvSpPr>
          <p:cNvPr id="6" name="TextBox 5">
            <a:extLst>
              <a:ext uri="{FF2B5EF4-FFF2-40B4-BE49-F238E27FC236}">
                <a16:creationId xmlns:a16="http://schemas.microsoft.com/office/drawing/2014/main" id="{65143AA7-808A-7D4A-8820-6C8DC355750D}"/>
              </a:ext>
            </a:extLst>
          </p:cNvPr>
          <p:cNvSpPr txBox="1"/>
          <p:nvPr/>
        </p:nvSpPr>
        <p:spPr>
          <a:xfrm rot="16200000">
            <a:off x="2125617" y="874217"/>
            <a:ext cx="3291793" cy="3011304"/>
          </a:xfrm>
          <a:prstGeom prst="rect">
            <a:avLst/>
          </a:prstGeom>
          <a:noFill/>
        </p:spPr>
        <p:txBody>
          <a:bodyPr spcFirstLastPara="1" wrap="none" lIns="89770" tIns="44886" rIns="89770" bIns="44886" numCol="1" rtlCol="0">
            <a:prstTxWarp prst="textArchUp">
              <a:avLst>
                <a:gd name="adj" fmla="val 10819554"/>
              </a:avLst>
            </a:prstTxWarp>
            <a:spAutoFit/>
            <a:scene3d>
              <a:camera prst="orthographicFront">
                <a:rot lat="0" lon="0" rev="0"/>
              </a:camera>
              <a:lightRig rig="threePt" dir="t"/>
            </a:scene3d>
          </a:bodyPr>
          <a:lstStyle/>
          <a:p>
            <a:pPr algn="ctr"/>
            <a:r>
              <a:rPr lang="en-US" sz="3500" b="1" dirty="0">
                <a:solidFill>
                  <a:schemeClr val="accent3"/>
                </a:solidFill>
                <a:latin typeface="Helvetica" pitchFamily="2" charset="0"/>
                <a:cs typeface="Gotham Medium" pitchFamily="2" charset="0"/>
              </a:rPr>
              <a:t>COMPLYING</a:t>
            </a:r>
          </a:p>
        </p:txBody>
      </p:sp>
      <p:pic>
        <p:nvPicPr>
          <p:cNvPr id="7" name="Picture 6">
            <a:extLst>
              <a:ext uri="{FF2B5EF4-FFF2-40B4-BE49-F238E27FC236}">
                <a16:creationId xmlns:a16="http://schemas.microsoft.com/office/drawing/2014/main" id="{685FCC4E-EE24-324C-BB52-2A8011A9F6AB}"/>
              </a:ext>
            </a:extLst>
          </p:cNvPr>
          <p:cNvPicPr>
            <a:picLocks noChangeAspect="1"/>
          </p:cNvPicPr>
          <p:nvPr/>
        </p:nvPicPr>
        <p:blipFill rotWithShape="1">
          <a:blip r:embed="rId3">
            <a:extLst>
              <a:ext uri="{28A0092B-C50C-407E-A947-70E740481C1C}">
                <a14:useLocalDpi xmlns:a14="http://schemas.microsoft.com/office/drawing/2010/main" val="0"/>
              </a:ext>
            </a:extLst>
          </a:blip>
          <a:srcRect l="-16444"/>
          <a:stretch/>
        </p:blipFill>
        <p:spPr>
          <a:xfrm rot="10800000">
            <a:off x="7130122" y="1608046"/>
            <a:ext cx="886383" cy="1543651"/>
          </a:xfrm>
          <a:prstGeom prst="rect">
            <a:avLst/>
          </a:prstGeom>
        </p:spPr>
      </p:pic>
      <p:pic>
        <p:nvPicPr>
          <p:cNvPr id="8" name="Picture 7">
            <a:extLst>
              <a:ext uri="{FF2B5EF4-FFF2-40B4-BE49-F238E27FC236}">
                <a16:creationId xmlns:a16="http://schemas.microsoft.com/office/drawing/2014/main" id="{FC7038E5-AFBF-B247-AE07-E2A82DF0F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06017" y="3061327"/>
            <a:ext cx="784274" cy="1498249"/>
          </a:xfrm>
          <a:prstGeom prst="rect">
            <a:avLst/>
          </a:prstGeom>
        </p:spPr>
      </p:pic>
      <p:pic>
        <p:nvPicPr>
          <p:cNvPr id="9" name="Picture 8">
            <a:extLst>
              <a:ext uri="{FF2B5EF4-FFF2-40B4-BE49-F238E27FC236}">
                <a16:creationId xmlns:a16="http://schemas.microsoft.com/office/drawing/2014/main" id="{AE3C8FD3-6FFB-F744-A89C-7970F36E9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787" y="1608046"/>
            <a:ext cx="761207" cy="1543651"/>
          </a:xfrm>
          <a:prstGeom prst="rect">
            <a:avLst/>
          </a:prstGeom>
        </p:spPr>
      </p:pic>
      <p:sp>
        <p:nvSpPr>
          <p:cNvPr id="10" name="Oval 9">
            <a:extLst>
              <a:ext uri="{FF2B5EF4-FFF2-40B4-BE49-F238E27FC236}">
                <a16:creationId xmlns:a16="http://schemas.microsoft.com/office/drawing/2014/main" id="{5E5536C9-D452-9C4C-834B-4C96B5C41B61}"/>
              </a:ext>
            </a:extLst>
          </p:cNvPr>
          <p:cNvSpPr/>
          <p:nvPr/>
        </p:nvSpPr>
        <p:spPr>
          <a:xfrm>
            <a:off x="5282456" y="1524000"/>
            <a:ext cx="1553135" cy="1600200"/>
          </a:xfrm>
          <a:prstGeom prst="ellipse">
            <a:avLst/>
          </a:prstGeom>
          <a:solidFill>
            <a:schemeClr val="accent2"/>
          </a:solidFill>
          <a:ln>
            <a:noFill/>
          </a:ln>
          <a:effectLst>
            <a:outerShdw dist="38100" dir="2700000" rotWithShape="0">
              <a:schemeClr val="accent3"/>
            </a:outerShdw>
          </a:effectLst>
        </p:spPr>
        <p:style>
          <a:lnRef idx="1">
            <a:schemeClr val="accent1"/>
          </a:lnRef>
          <a:fillRef idx="3">
            <a:schemeClr val="accent1"/>
          </a:fillRef>
          <a:effectRef idx="2">
            <a:schemeClr val="accent1"/>
          </a:effectRef>
          <a:fontRef idx="minor">
            <a:schemeClr val="lt1"/>
          </a:fontRef>
        </p:style>
        <p:txBody>
          <a:bodyPr lIns="89770" tIns="44886" rIns="89770" bIns="44886" rtlCol="0" anchor="ctr"/>
          <a:lstStyle/>
          <a:p>
            <a:pPr algn="ctr"/>
            <a:endParaRPr lang="en-US" sz="1400" b="1" dirty="0">
              <a:latin typeface="Helvetica" pitchFamily="2" charset="0"/>
              <a:cs typeface="Gotham Medium" pitchFamily="2" charset="0"/>
            </a:endParaRPr>
          </a:p>
        </p:txBody>
      </p:sp>
      <p:sp>
        <p:nvSpPr>
          <p:cNvPr id="11" name="TextBox 10">
            <a:extLst>
              <a:ext uri="{FF2B5EF4-FFF2-40B4-BE49-F238E27FC236}">
                <a16:creationId xmlns:a16="http://schemas.microsoft.com/office/drawing/2014/main" id="{39CE0372-C83E-C44E-BF77-D2C9C00F4416}"/>
              </a:ext>
            </a:extLst>
          </p:cNvPr>
          <p:cNvSpPr txBox="1"/>
          <p:nvPr/>
        </p:nvSpPr>
        <p:spPr>
          <a:xfrm>
            <a:off x="5372054" y="1906884"/>
            <a:ext cx="1373939" cy="921645"/>
          </a:xfrm>
          <a:prstGeom prst="rect">
            <a:avLst/>
          </a:prstGeom>
          <a:noFill/>
        </p:spPr>
        <p:txBody>
          <a:bodyPr wrap="square" lIns="89770" tIns="44886" rIns="89770" bIns="44886" rtlCol="0">
            <a:spAutoFit/>
          </a:bodyPr>
          <a:lstStyle/>
          <a:p>
            <a:pPr algn="ctr"/>
            <a:r>
              <a:rPr lang="en-US" b="1" dirty="0">
                <a:solidFill>
                  <a:schemeClr val="bg1"/>
                </a:solidFill>
                <a:latin typeface="Helvetica" pitchFamily="2" charset="0"/>
                <a:cs typeface="Gotham Medium" pitchFamily="2" charset="0"/>
              </a:rPr>
              <a:t>IDENTITY</a:t>
            </a:r>
          </a:p>
          <a:p>
            <a:pPr algn="ctr"/>
            <a:r>
              <a:rPr lang="en-US" b="1" dirty="0">
                <a:solidFill>
                  <a:schemeClr val="bg1"/>
                </a:solidFill>
                <a:latin typeface="Helvetica" pitchFamily="2" charset="0"/>
                <a:cs typeface="Gotham Medium" pitchFamily="2" charset="0"/>
              </a:rPr>
              <a:t>SAFETY</a:t>
            </a:r>
          </a:p>
          <a:p>
            <a:pPr algn="ctr"/>
            <a:r>
              <a:rPr lang="en-US" b="1" dirty="0">
                <a:solidFill>
                  <a:schemeClr val="bg1"/>
                </a:solidFill>
                <a:latin typeface="Helvetica" pitchFamily="2" charset="0"/>
                <a:cs typeface="Gotham Medium" pitchFamily="2" charset="0"/>
              </a:rPr>
              <a:t>WORTH</a:t>
            </a:r>
          </a:p>
        </p:txBody>
      </p:sp>
      <p:sp>
        <p:nvSpPr>
          <p:cNvPr id="12" name="TextBox 11">
            <a:extLst>
              <a:ext uri="{FF2B5EF4-FFF2-40B4-BE49-F238E27FC236}">
                <a16:creationId xmlns:a16="http://schemas.microsoft.com/office/drawing/2014/main" id="{B1A256AC-8A50-5541-9267-520BD6FE284D}"/>
              </a:ext>
            </a:extLst>
          </p:cNvPr>
          <p:cNvSpPr txBox="1"/>
          <p:nvPr/>
        </p:nvSpPr>
        <p:spPr>
          <a:xfrm>
            <a:off x="2593606" y="1629886"/>
            <a:ext cx="1502168" cy="1475643"/>
          </a:xfrm>
          <a:prstGeom prst="rect">
            <a:avLst/>
          </a:prstGeom>
          <a:noFill/>
        </p:spPr>
        <p:txBody>
          <a:bodyPr wrap="none" lIns="89770" tIns="44886" rIns="89770" bIns="44886" rtlCol="0">
            <a:spAutoFit/>
          </a:bodyPr>
          <a:lstStyle/>
          <a:p>
            <a:pPr algn="ctr"/>
            <a:r>
              <a:rPr lang="en-US" dirty="0">
                <a:solidFill>
                  <a:srgbClr val="333333"/>
                </a:solidFill>
                <a:latin typeface="Helvetica" pitchFamily="2" charset="0"/>
                <a:cs typeface="Gotham Book" pitchFamily="2" charset="0"/>
              </a:rPr>
              <a:t>Loved</a:t>
            </a:r>
          </a:p>
          <a:p>
            <a:pPr algn="ctr"/>
            <a:r>
              <a:rPr lang="en-US" dirty="0">
                <a:solidFill>
                  <a:srgbClr val="333333"/>
                </a:solidFill>
                <a:latin typeface="Helvetica" pitchFamily="2" charset="0"/>
                <a:cs typeface="Gotham Book" pitchFamily="2" charset="0"/>
              </a:rPr>
              <a:t>Meeting</a:t>
            </a:r>
          </a:p>
          <a:p>
            <a:pPr algn="ctr"/>
            <a:r>
              <a:rPr lang="en-US" dirty="0">
                <a:solidFill>
                  <a:srgbClr val="333333"/>
                </a:solidFill>
                <a:latin typeface="Helvetica" pitchFamily="2" charset="0"/>
                <a:cs typeface="Gotham Book" pitchFamily="2" charset="0"/>
              </a:rPr>
              <a:t>Expectations</a:t>
            </a:r>
          </a:p>
          <a:p>
            <a:pPr algn="ctr"/>
            <a:r>
              <a:rPr lang="en-US" dirty="0">
                <a:solidFill>
                  <a:srgbClr val="333333"/>
                </a:solidFill>
                <a:latin typeface="Helvetica" pitchFamily="2" charset="0"/>
                <a:cs typeface="Gotham Book" pitchFamily="2" charset="0"/>
              </a:rPr>
              <a:t>Pleasing</a:t>
            </a:r>
          </a:p>
          <a:p>
            <a:pPr algn="ctr"/>
            <a:r>
              <a:rPr lang="en-US" dirty="0">
                <a:solidFill>
                  <a:srgbClr val="333333"/>
                </a:solidFill>
                <a:latin typeface="Helvetica" pitchFamily="2" charset="0"/>
                <a:cs typeface="Gotham Book" pitchFamily="2" charset="0"/>
              </a:rPr>
              <a:t>Accepted</a:t>
            </a:r>
          </a:p>
        </p:txBody>
      </p:sp>
      <p:sp>
        <p:nvSpPr>
          <p:cNvPr id="13" name="TextBox 12">
            <a:extLst>
              <a:ext uri="{FF2B5EF4-FFF2-40B4-BE49-F238E27FC236}">
                <a16:creationId xmlns:a16="http://schemas.microsoft.com/office/drawing/2014/main" id="{3F41C2FB-1EDA-BC47-82F5-FBBC3C820787}"/>
              </a:ext>
            </a:extLst>
          </p:cNvPr>
          <p:cNvSpPr txBox="1"/>
          <p:nvPr/>
        </p:nvSpPr>
        <p:spPr>
          <a:xfrm>
            <a:off x="8121522" y="1447779"/>
            <a:ext cx="1168743" cy="1752642"/>
          </a:xfrm>
          <a:prstGeom prst="rect">
            <a:avLst/>
          </a:prstGeom>
          <a:noFill/>
        </p:spPr>
        <p:txBody>
          <a:bodyPr wrap="none" lIns="89770" tIns="44886" rIns="89770" bIns="44886" rtlCol="0">
            <a:spAutoFit/>
          </a:bodyPr>
          <a:lstStyle/>
          <a:p>
            <a:pPr algn="ctr"/>
            <a:r>
              <a:rPr lang="en-US" dirty="0">
                <a:solidFill>
                  <a:srgbClr val="333333"/>
                </a:solidFill>
                <a:latin typeface="Helvetica" pitchFamily="2" charset="0"/>
                <a:cs typeface="Gotham Book" pitchFamily="2" charset="0"/>
              </a:rPr>
              <a:t>#1</a:t>
            </a:r>
          </a:p>
          <a:p>
            <a:pPr algn="ctr"/>
            <a:r>
              <a:rPr lang="en-US" dirty="0">
                <a:solidFill>
                  <a:srgbClr val="333333"/>
                </a:solidFill>
                <a:latin typeface="Helvetica" pitchFamily="2" charset="0"/>
                <a:cs typeface="Gotham Book" pitchFamily="2" charset="0"/>
              </a:rPr>
              <a:t>Excel</a:t>
            </a:r>
          </a:p>
          <a:p>
            <a:pPr algn="ctr"/>
            <a:r>
              <a:rPr lang="en-US" dirty="0">
                <a:solidFill>
                  <a:srgbClr val="333333"/>
                </a:solidFill>
                <a:latin typeface="Helvetica" pitchFamily="2" charset="0"/>
                <a:cs typeface="Gotham Book" pitchFamily="2" charset="0"/>
              </a:rPr>
              <a:t>Achieve</a:t>
            </a:r>
          </a:p>
          <a:p>
            <a:pPr algn="ctr"/>
            <a:r>
              <a:rPr lang="en-US" dirty="0">
                <a:solidFill>
                  <a:srgbClr val="333333"/>
                </a:solidFill>
                <a:latin typeface="Helvetica" pitchFamily="2" charset="0"/>
                <a:cs typeface="Gotham Book" pitchFamily="2" charset="0"/>
              </a:rPr>
              <a:t>Dominate</a:t>
            </a:r>
          </a:p>
          <a:p>
            <a:pPr algn="ctr"/>
            <a:r>
              <a:rPr lang="en-US" dirty="0">
                <a:solidFill>
                  <a:srgbClr val="333333"/>
                </a:solidFill>
                <a:latin typeface="Helvetica" pitchFamily="2" charset="0"/>
                <a:cs typeface="Gotham Book" pitchFamily="2" charset="0"/>
              </a:rPr>
              <a:t>Control</a:t>
            </a:r>
          </a:p>
          <a:p>
            <a:pPr algn="ctr"/>
            <a:r>
              <a:rPr lang="en-US" dirty="0">
                <a:solidFill>
                  <a:srgbClr val="333333"/>
                </a:solidFill>
                <a:latin typeface="Helvetica" pitchFamily="2" charset="0"/>
                <a:cs typeface="Gotham Book" pitchFamily="2" charset="0"/>
              </a:rPr>
              <a:t>Win</a:t>
            </a:r>
          </a:p>
        </p:txBody>
      </p:sp>
      <p:sp>
        <p:nvSpPr>
          <p:cNvPr id="14" name="TextBox 13">
            <a:extLst>
              <a:ext uri="{FF2B5EF4-FFF2-40B4-BE49-F238E27FC236}">
                <a16:creationId xmlns:a16="http://schemas.microsoft.com/office/drawing/2014/main" id="{9BC70285-485A-8741-A47F-D31065A17ABD}"/>
              </a:ext>
            </a:extLst>
          </p:cNvPr>
          <p:cNvSpPr txBox="1"/>
          <p:nvPr/>
        </p:nvSpPr>
        <p:spPr>
          <a:xfrm>
            <a:off x="5297799" y="4317031"/>
            <a:ext cx="1600721" cy="1198644"/>
          </a:xfrm>
          <a:prstGeom prst="rect">
            <a:avLst/>
          </a:prstGeom>
          <a:noFill/>
        </p:spPr>
        <p:txBody>
          <a:bodyPr wrap="none" lIns="89770" tIns="44886" rIns="89770" bIns="44886" rtlCol="0">
            <a:spAutoFit/>
          </a:bodyPr>
          <a:lstStyle/>
          <a:p>
            <a:pPr algn="ctr"/>
            <a:r>
              <a:rPr lang="en-US" dirty="0">
                <a:solidFill>
                  <a:srgbClr val="333333"/>
                </a:solidFill>
                <a:latin typeface="Helvetica" pitchFamily="2" charset="0"/>
                <a:cs typeface="Gotham Book" pitchFamily="2" charset="0"/>
              </a:rPr>
              <a:t>Superior</a:t>
            </a:r>
          </a:p>
          <a:p>
            <a:pPr algn="ctr"/>
            <a:r>
              <a:rPr lang="en-US" dirty="0">
                <a:solidFill>
                  <a:srgbClr val="333333"/>
                </a:solidFill>
                <a:latin typeface="Helvetica" pitchFamily="2" charset="0"/>
                <a:cs typeface="Gotham Book" pitchFamily="2" charset="0"/>
              </a:rPr>
              <a:t>Right</a:t>
            </a:r>
          </a:p>
          <a:p>
            <a:pPr algn="ctr"/>
            <a:r>
              <a:rPr lang="en-US" dirty="0">
                <a:solidFill>
                  <a:srgbClr val="333333"/>
                </a:solidFill>
                <a:latin typeface="Helvetica" pitchFamily="2" charset="0"/>
                <a:cs typeface="Gotham Book" pitchFamily="2" charset="0"/>
              </a:rPr>
              <a:t>Self-Sufficient</a:t>
            </a:r>
          </a:p>
          <a:p>
            <a:pPr algn="ctr"/>
            <a:r>
              <a:rPr lang="en-US" dirty="0">
                <a:solidFill>
                  <a:srgbClr val="333333"/>
                </a:solidFill>
                <a:latin typeface="Helvetica" pitchFamily="2" charset="0"/>
                <a:cs typeface="Gotham Book" pitchFamily="2" charset="0"/>
              </a:rPr>
              <a:t>Distant</a:t>
            </a:r>
          </a:p>
        </p:txBody>
      </p:sp>
    </p:spTree>
    <p:extLst>
      <p:ext uri="{BB962C8B-B14F-4D97-AF65-F5344CB8AC3E}">
        <p14:creationId xmlns:p14="http://schemas.microsoft.com/office/powerpoint/2010/main" val="35251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CDC368C-DB9B-6E42-ABB4-2BB6E4461F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1766" y="747345"/>
            <a:ext cx="4908468" cy="4926356"/>
          </a:xfrm>
          <a:prstGeom prst="rect">
            <a:avLst/>
          </a:prstGeom>
        </p:spPr>
      </p:pic>
      <p:pic>
        <p:nvPicPr>
          <p:cNvPr id="9" name="Picture 8">
            <a:extLst>
              <a:ext uri="{FF2B5EF4-FFF2-40B4-BE49-F238E27FC236}">
                <a16:creationId xmlns:a16="http://schemas.microsoft.com/office/drawing/2014/main" id="{A49F23F2-497C-5545-94DA-C4B2BD116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316" y="-300429"/>
            <a:ext cx="7057368" cy="7021904"/>
          </a:xfrm>
          <a:prstGeom prst="rect">
            <a:avLst/>
          </a:prstGeom>
        </p:spPr>
      </p:pic>
      <p:sp>
        <p:nvSpPr>
          <p:cNvPr id="3" name="Slide Number Placeholder 2">
            <a:extLst>
              <a:ext uri="{FF2B5EF4-FFF2-40B4-BE49-F238E27FC236}">
                <a16:creationId xmlns:a16="http://schemas.microsoft.com/office/drawing/2014/main" id="{91AAB8EC-1474-5041-B16B-F7F389317EED}"/>
              </a:ext>
            </a:extLst>
          </p:cNvPr>
          <p:cNvSpPr>
            <a:spLocks noGrp="1"/>
          </p:cNvSpPr>
          <p:nvPr>
            <p:ph type="sldNum" sz="quarter" idx="11"/>
          </p:nvPr>
        </p:nvSpPr>
        <p:spPr/>
        <p:txBody>
          <a:bodyPr/>
          <a:lstStyle/>
          <a:p>
            <a:fld id="{4E547FC5-224D-4B2B-AB96-D4331BB3CBEC}" type="slidenum">
              <a:rPr lang="en-US" smtClean="0"/>
              <a:pPr/>
              <a:t>49</a:t>
            </a:fld>
            <a:endParaRPr lang="en-US" dirty="0"/>
          </a:p>
        </p:txBody>
      </p:sp>
      <p:sp>
        <p:nvSpPr>
          <p:cNvPr id="2" name="Footer Placeholder 1">
            <a:extLst>
              <a:ext uri="{FF2B5EF4-FFF2-40B4-BE49-F238E27FC236}">
                <a16:creationId xmlns:a16="http://schemas.microsoft.com/office/drawing/2014/main" id="{1204BDC8-1A02-D845-A9AA-336FA7A9B5A3}"/>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3111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7C918760-B679-0441-B0C6-FAD1347E7DF7}"/>
              </a:ext>
            </a:extLst>
          </p:cNvPr>
          <p:cNvSpPr/>
          <p:nvPr/>
        </p:nvSpPr>
        <p:spPr>
          <a:xfrm>
            <a:off x="6081915" y="0"/>
            <a:ext cx="61019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Helvetica" pitchFamily="2" charset="0"/>
            </a:endParaRPr>
          </a:p>
        </p:txBody>
      </p:sp>
      <p:grpSp>
        <p:nvGrpSpPr>
          <p:cNvPr id="87" name="Group 46">
            <a:extLst>
              <a:ext uri="{FF2B5EF4-FFF2-40B4-BE49-F238E27FC236}">
                <a16:creationId xmlns:a16="http://schemas.microsoft.com/office/drawing/2014/main" id="{F69BA303-9E4C-F846-A184-5476B3EEB657}"/>
              </a:ext>
            </a:extLst>
          </p:cNvPr>
          <p:cNvGrpSpPr>
            <a:grpSpLocks/>
          </p:cNvGrpSpPr>
          <p:nvPr/>
        </p:nvGrpSpPr>
        <p:grpSpPr bwMode="auto">
          <a:xfrm>
            <a:off x="2058151" y="4502076"/>
            <a:ext cx="433693" cy="603399"/>
            <a:chOff x="720" y="3360"/>
            <a:chExt cx="384" cy="384"/>
          </a:xfrm>
        </p:grpSpPr>
        <p:sp>
          <p:nvSpPr>
            <p:cNvPr id="99" name="Arc 55">
              <a:extLst>
                <a:ext uri="{FF2B5EF4-FFF2-40B4-BE49-F238E27FC236}">
                  <a16:creationId xmlns:a16="http://schemas.microsoft.com/office/drawing/2014/main" id="{2B1ADA28-A023-9348-9464-EB6D3F1DFFB5}"/>
                </a:ext>
              </a:extLst>
            </p:cNvPr>
            <p:cNvSpPr>
              <a:spLocks/>
            </p:cNvSpPr>
            <p:nvPr/>
          </p:nvSpPr>
          <p:spPr bwMode="auto">
            <a:xfrm rot="16200000">
              <a:off x="91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sp>
          <p:nvSpPr>
            <p:cNvPr id="100" name="Arc 56">
              <a:extLst>
                <a:ext uri="{FF2B5EF4-FFF2-40B4-BE49-F238E27FC236}">
                  <a16:creationId xmlns:a16="http://schemas.microsoft.com/office/drawing/2014/main" id="{49163CEB-0AD0-564B-AB57-9D25307ACD01}"/>
                </a:ext>
              </a:extLst>
            </p:cNvPr>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grpSp>
      <p:grpSp>
        <p:nvGrpSpPr>
          <p:cNvPr id="90" name="Group 46">
            <a:extLst>
              <a:ext uri="{FF2B5EF4-FFF2-40B4-BE49-F238E27FC236}">
                <a16:creationId xmlns:a16="http://schemas.microsoft.com/office/drawing/2014/main" id="{7343D147-8B6D-DA49-AE9A-3AD63B1B3B39}"/>
              </a:ext>
            </a:extLst>
          </p:cNvPr>
          <p:cNvGrpSpPr>
            <a:grpSpLocks/>
          </p:cNvGrpSpPr>
          <p:nvPr/>
        </p:nvGrpSpPr>
        <p:grpSpPr bwMode="auto">
          <a:xfrm>
            <a:off x="2491832" y="4502076"/>
            <a:ext cx="433693" cy="603399"/>
            <a:chOff x="1104" y="3360"/>
            <a:chExt cx="384" cy="384"/>
          </a:xfrm>
        </p:grpSpPr>
        <p:sp>
          <p:nvSpPr>
            <p:cNvPr id="97" name="Arc 52">
              <a:extLst>
                <a:ext uri="{FF2B5EF4-FFF2-40B4-BE49-F238E27FC236}">
                  <a16:creationId xmlns:a16="http://schemas.microsoft.com/office/drawing/2014/main" id="{C673FC4E-724C-B840-8E06-B932C0442331}"/>
                </a:ext>
              </a:extLst>
            </p:cNvPr>
            <p:cNvSpPr>
              <a:spLocks/>
            </p:cNvSpPr>
            <p:nvPr/>
          </p:nvSpPr>
          <p:spPr bwMode="auto">
            <a:xfrm rot="5400000" flipV="1">
              <a:off x="1296"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sp>
          <p:nvSpPr>
            <p:cNvPr id="98" name="Arc 54">
              <a:extLst>
                <a:ext uri="{FF2B5EF4-FFF2-40B4-BE49-F238E27FC236}">
                  <a16:creationId xmlns:a16="http://schemas.microsoft.com/office/drawing/2014/main" id="{38AB30E6-3A5E-FB46-8407-7FB18C823597}"/>
                </a:ext>
              </a:extLst>
            </p:cNvPr>
            <p:cNvSpPr>
              <a:spLocks/>
            </p:cNvSpPr>
            <p:nvPr/>
          </p:nvSpPr>
          <p:spPr bwMode="auto">
            <a:xfrm>
              <a:off x="1104"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grpSp>
      <p:grpSp>
        <p:nvGrpSpPr>
          <p:cNvPr id="91" name="Group 46">
            <a:extLst>
              <a:ext uri="{FF2B5EF4-FFF2-40B4-BE49-F238E27FC236}">
                <a16:creationId xmlns:a16="http://schemas.microsoft.com/office/drawing/2014/main" id="{F5FE23A3-042E-DE49-A7B7-BCAD7B1762B7}"/>
              </a:ext>
            </a:extLst>
          </p:cNvPr>
          <p:cNvGrpSpPr>
            <a:grpSpLocks/>
          </p:cNvGrpSpPr>
          <p:nvPr/>
        </p:nvGrpSpPr>
        <p:grpSpPr bwMode="auto">
          <a:xfrm>
            <a:off x="2925532" y="4502076"/>
            <a:ext cx="867386" cy="603399"/>
            <a:chOff x="1488" y="3360"/>
            <a:chExt cx="768" cy="384"/>
          </a:xfrm>
        </p:grpSpPr>
        <p:grpSp>
          <p:nvGrpSpPr>
            <p:cNvPr id="92" name="Group 47">
              <a:extLst>
                <a:ext uri="{FF2B5EF4-FFF2-40B4-BE49-F238E27FC236}">
                  <a16:creationId xmlns:a16="http://schemas.microsoft.com/office/drawing/2014/main" id="{32896442-DD00-CE42-AAF2-05842D43D339}"/>
                </a:ext>
              </a:extLst>
            </p:cNvPr>
            <p:cNvGrpSpPr>
              <a:grpSpLocks/>
            </p:cNvGrpSpPr>
            <p:nvPr/>
          </p:nvGrpSpPr>
          <p:grpSpPr bwMode="auto">
            <a:xfrm>
              <a:off x="1680" y="3360"/>
              <a:ext cx="384" cy="192"/>
              <a:chOff x="1440" y="3360"/>
              <a:chExt cx="384" cy="192"/>
            </a:xfrm>
          </p:grpSpPr>
          <p:sp>
            <p:nvSpPr>
              <p:cNvPr id="95" name="Arc 48">
                <a:extLst>
                  <a:ext uri="{FF2B5EF4-FFF2-40B4-BE49-F238E27FC236}">
                    <a16:creationId xmlns:a16="http://schemas.microsoft.com/office/drawing/2014/main" id="{695E5D22-3D79-624C-AD33-D02234464F85}"/>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sp>
            <p:nvSpPr>
              <p:cNvPr id="96" name="Arc 49">
                <a:extLst>
                  <a:ext uri="{FF2B5EF4-FFF2-40B4-BE49-F238E27FC236}">
                    <a16:creationId xmlns:a16="http://schemas.microsoft.com/office/drawing/2014/main" id="{129865D7-D236-404A-9BCC-5BC78E238A79}"/>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grpSp>
        <p:sp>
          <p:nvSpPr>
            <p:cNvPr id="93" name="Arc 51">
              <a:extLst>
                <a:ext uri="{FF2B5EF4-FFF2-40B4-BE49-F238E27FC236}">
                  <a16:creationId xmlns:a16="http://schemas.microsoft.com/office/drawing/2014/main" id="{AFCBA7BA-54B9-934D-AC7C-DC202C1C9004}"/>
                </a:ext>
              </a:extLst>
            </p:cNvPr>
            <p:cNvSpPr>
              <a:spLocks/>
            </p:cNvSpPr>
            <p:nvPr/>
          </p:nvSpPr>
          <p:spPr bwMode="auto">
            <a:xfrm flipV="1">
              <a:off x="1488"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sp>
          <p:nvSpPr>
            <p:cNvPr id="94" name="Arc 57">
              <a:extLst>
                <a:ext uri="{FF2B5EF4-FFF2-40B4-BE49-F238E27FC236}">
                  <a16:creationId xmlns:a16="http://schemas.microsoft.com/office/drawing/2014/main" id="{4265490D-4FFC-B54F-8019-05FDE505EF90}"/>
                </a:ext>
              </a:extLst>
            </p:cNvPr>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a:ln>
                  <a:noFill/>
                </a:ln>
                <a:solidFill>
                  <a:srgbClr val="333333"/>
                </a:solidFill>
                <a:effectLst/>
                <a:uLnTx/>
                <a:uFillTx/>
                <a:latin typeface="Gotham Book" pitchFamily="2" charset="0"/>
                <a:cs typeface="Gotham Book" pitchFamily="2" charset="0"/>
              </a:endParaRPr>
            </a:p>
          </p:txBody>
        </p:sp>
      </p:grpSp>
      <p:sp>
        <p:nvSpPr>
          <p:cNvPr id="31" name="Footer Placeholder 30">
            <a:extLst>
              <a:ext uri="{FF2B5EF4-FFF2-40B4-BE49-F238E27FC236}">
                <a16:creationId xmlns:a16="http://schemas.microsoft.com/office/drawing/2014/main" id="{429E036E-3998-534C-A477-4DE14437BB9D}"/>
              </a:ext>
            </a:extLst>
          </p:cNvPr>
          <p:cNvSpPr>
            <a:spLocks noGrp="1"/>
          </p:cNvSpPr>
          <p:nvPr>
            <p:ph type="ftr" sz="quarter" idx="10"/>
          </p:nvPr>
        </p:nvSpPr>
        <p:spPr/>
        <p:txBody>
          <a:bodyPr/>
          <a:lstStyle/>
          <a:p>
            <a:r>
              <a:rPr lang="en-US" dirty="0"/>
              <a:t>© Leadership Circle | All Rights Reserved</a:t>
            </a:r>
          </a:p>
        </p:txBody>
      </p:sp>
      <p:sp>
        <p:nvSpPr>
          <p:cNvPr id="43" name="Freeform 42">
            <a:extLst>
              <a:ext uri="{FF2B5EF4-FFF2-40B4-BE49-F238E27FC236}">
                <a16:creationId xmlns:a16="http://schemas.microsoft.com/office/drawing/2014/main" id="{C833BCA7-DBFA-0A46-A64B-58485A27A9AF}"/>
              </a:ext>
            </a:extLst>
          </p:cNvPr>
          <p:cNvSpPr/>
          <p:nvPr/>
        </p:nvSpPr>
        <p:spPr>
          <a:xfrm>
            <a:off x="8356302" y="4204645"/>
            <a:ext cx="1560701" cy="914232"/>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83" tIns="34243" rIns="68483" bIns="34243" rtlCol="0" anchor="ctr"/>
          <a:lstStyle/>
          <a:p>
            <a:pPr algn="ctr"/>
            <a:endParaRPr lang="en-US" sz="1600" dirty="0">
              <a:solidFill>
                <a:prstClr val="white"/>
              </a:solidFill>
              <a:latin typeface="Helvetica" pitchFamily="2" charset="0"/>
            </a:endParaRPr>
          </a:p>
        </p:txBody>
      </p:sp>
      <p:sp>
        <p:nvSpPr>
          <p:cNvPr id="54" name="Arc 53">
            <a:extLst>
              <a:ext uri="{FF2B5EF4-FFF2-40B4-BE49-F238E27FC236}">
                <a16:creationId xmlns:a16="http://schemas.microsoft.com/office/drawing/2014/main" id="{8BAF5C6C-6268-B342-ABB4-A9204626BC7E}"/>
              </a:ext>
            </a:extLst>
          </p:cNvPr>
          <p:cNvSpPr/>
          <p:nvPr/>
        </p:nvSpPr>
        <p:spPr>
          <a:xfrm rot="5400000">
            <a:off x="7356295" y="2548890"/>
            <a:ext cx="1924116" cy="3207470"/>
          </a:xfrm>
          <a:prstGeom prst="arc">
            <a:avLst>
              <a:gd name="adj1" fmla="val 16304937"/>
              <a:gd name="adj2" fmla="val 2148053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Helvetica" pitchFamily="2" charset="0"/>
            </a:endParaRPr>
          </a:p>
        </p:txBody>
      </p:sp>
      <p:sp>
        <p:nvSpPr>
          <p:cNvPr id="58" name="Oval 57">
            <a:extLst>
              <a:ext uri="{FF2B5EF4-FFF2-40B4-BE49-F238E27FC236}">
                <a16:creationId xmlns:a16="http://schemas.microsoft.com/office/drawing/2014/main" id="{CC5C6379-B3BA-5C40-A60F-A24DA59275A2}"/>
              </a:ext>
            </a:extLst>
          </p:cNvPr>
          <p:cNvSpPr/>
          <p:nvPr/>
        </p:nvSpPr>
        <p:spPr>
          <a:xfrm>
            <a:off x="2523475" y="1699815"/>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endParaRPr lang="en-US" sz="2600" dirty="0">
              <a:solidFill>
                <a:prstClr val="white"/>
              </a:solidFill>
              <a:latin typeface="Helvetica" pitchFamily="2" charset="0"/>
              <a:cs typeface="Gotham Book" pitchFamily="2" charset="0"/>
            </a:endParaRPr>
          </a:p>
        </p:txBody>
      </p:sp>
      <p:sp>
        <p:nvSpPr>
          <p:cNvPr id="59" name="Oval 58">
            <a:extLst>
              <a:ext uri="{FF2B5EF4-FFF2-40B4-BE49-F238E27FC236}">
                <a16:creationId xmlns:a16="http://schemas.microsoft.com/office/drawing/2014/main" id="{2B977E68-F417-AC46-B632-97AAFBB2D215}"/>
              </a:ext>
            </a:extLst>
          </p:cNvPr>
          <p:cNvSpPr/>
          <p:nvPr/>
        </p:nvSpPr>
        <p:spPr>
          <a:xfrm>
            <a:off x="3325611"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endParaRPr lang="en-US" sz="2600" dirty="0">
              <a:solidFill>
                <a:prstClr val="white"/>
              </a:solidFill>
              <a:latin typeface="Helvetica" pitchFamily="2" charset="0"/>
              <a:cs typeface="Gotham Book" pitchFamily="2" charset="0"/>
            </a:endParaRPr>
          </a:p>
        </p:txBody>
      </p:sp>
      <p:sp>
        <p:nvSpPr>
          <p:cNvPr id="60" name="Oval 59">
            <a:extLst>
              <a:ext uri="{FF2B5EF4-FFF2-40B4-BE49-F238E27FC236}">
                <a16:creationId xmlns:a16="http://schemas.microsoft.com/office/drawing/2014/main" id="{E6D8EA52-A034-BC44-86F4-EFDD5DAEA7F8}"/>
              </a:ext>
            </a:extLst>
          </p:cNvPr>
          <p:cNvSpPr/>
          <p:nvPr/>
        </p:nvSpPr>
        <p:spPr>
          <a:xfrm>
            <a:off x="1721338"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endParaRPr lang="en-US" sz="2600" dirty="0">
              <a:solidFill>
                <a:prstClr val="white"/>
              </a:solidFill>
              <a:latin typeface="Helvetica" pitchFamily="2" charset="0"/>
              <a:cs typeface="Gotham Book" pitchFamily="2" charset="0"/>
            </a:endParaRPr>
          </a:p>
        </p:txBody>
      </p:sp>
      <p:pic>
        <p:nvPicPr>
          <p:cNvPr id="61" name="Graphic 60">
            <a:extLst>
              <a:ext uri="{FF2B5EF4-FFF2-40B4-BE49-F238E27FC236}">
                <a16:creationId xmlns:a16="http://schemas.microsoft.com/office/drawing/2014/main" id="{CAD2DDBE-83D4-5846-8C6E-2073C2047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388557">
            <a:off x="3387637" y="2212750"/>
            <a:ext cx="766711" cy="278804"/>
          </a:xfrm>
          <a:prstGeom prst="rect">
            <a:avLst/>
          </a:prstGeom>
        </p:spPr>
      </p:pic>
      <p:pic>
        <p:nvPicPr>
          <p:cNvPr id="62" name="Graphic 61">
            <a:extLst>
              <a:ext uri="{FF2B5EF4-FFF2-40B4-BE49-F238E27FC236}">
                <a16:creationId xmlns:a16="http://schemas.microsoft.com/office/drawing/2014/main" id="{BDB27CB7-5A63-2D4F-AF07-D1B08C9F37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207378">
            <a:off x="2541752" y="3654369"/>
            <a:ext cx="766711" cy="278804"/>
          </a:xfrm>
          <a:prstGeom prst="rect">
            <a:avLst/>
          </a:prstGeom>
        </p:spPr>
      </p:pic>
      <p:pic>
        <p:nvPicPr>
          <p:cNvPr id="67" name="Graphic 66">
            <a:extLst>
              <a:ext uri="{FF2B5EF4-FFF2-40B4-BE49-F238E27FC236}">
                <a16:creationId xmlns:a16="http://schemas.microsoft.com/office/drawing/2014/main" id="{7CCBA14C-2E56-654F-B7E3-F56537A3C4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270025">
            <a:off x="1670004" y="2223734"/>
            <a:ext cx="766711" cy="278804"/>
          </a:xfrm>
          <a:prstGeom prst="rect">
            <a:avLst/>
          </a:prstGeom>
        </p:spPr>
      </p:pic>
      <p:sp>
        <p:nvSpPr>
          <p:cNvPr id="72" name="Oval 71">
            <a:extLst>
              <a:ext uri="{FF2B5EF4-FFF2-40B4-BE49-F238E27FC236}">
                <a16:creationId xmlns:a16="http://schemas.microsoft.com/office/drawing/2014/main" id="{64774DBE-D984-CF42-A35C-DA34C9B8264D}"/>
              </a:ext>
            </a:extLst>
          </p:cNvPr>
          <p:cNvSpPr/>
          <p:nvPr/>
        </p:nvSpPr>
        <p:spPr>
          <a:xfrm>
            <a:off x="8747919" y="1699815"/>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endParaRPr lang="en-US" sz="2600" dirty="0">
              <a:solidFill>
                <a:prstClr val="white"/>
              </a:solidFill>
              <a:latin typeface="Helvetica" pitchFamily="2" charset="0"/>
              <a:cs typeface="Gotham Book" pitchFamily="2" charset="0"/>
            </a:endParaRPr>
          </a:p>
        </p:txBody>
      </p:sp>
      <p:sp>
        <p:nvSpPr>
          <p:cNvPr id="73" name="Oval 72">
            <a:extLst>
              <a:ext uri="{FF2B5EF4-FFF2-40B4-BE49-F238E27FC236}">
                <a16:creationId xmlns:a16="http://schemas.microsoft.com/office/drawing/2014/main" id="{52F7647C-C323-CB4C-B23E-4E53CD0229E5}"/>
              </a:ext>
            </a:extLst>
          </p:cNvPr>
          <p:cNvSpPr/>
          <p:nvPr/>
        </p:nvSpPr>
        <p:spPr>
          <a:xfrm>
            <a:off x="9550055"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endParaRPr lang="en-US" sz="2600" dirty="0">
              <a:solidFill>
                <a:prstClr val="white"/>
              </a:solidFill>
              <a:latin typeface="Helvetica" pitchFamily="2" charset="0"/>
              <a:cs typeface="Gotham Book" pitchFamily="2" charset="0"/>
            </a:endParaRPr>
          </a:p>
        </p:txBody>
      </p:sp>
      <p:sp>
        <p:nvSpPr>
          <p:cNvPr id="74" name="Oval 73">
            <a:extLst>
              <a:ext uri="{FF2B5EF4-FFF2-40B4-BE49-F238E27FC236}">
                <a16:creationId xmlns:a16="http://schemas.microsoft.com/office/drawing/2014/main" id="{4ED32F12-04FB-F749-B50E-75AE3099BFD5}"/>
              </a:ext>
            </a:extLst>
          </p:cNvPr>
          <p:cNvSpPr/>
          <p:nvPr/>
        </p:nvSpPr>
        <p:spPr>
          <a:xfrm>
            <a:off x="7945782"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endParaRPr lang="en-US" sz="2600" dirty="0">
              <a:solidFill>
                <a:prstClr val="white"/>
              </a:solidFill>
              <a:latin typeface="Helvetica" pitchFamily="2" charset="0"/>
              <a:cs typeface="Gotham Book" pitchFamily="2" charset="0"/>
            </a:endParaRPr>
          </a:p>
        </p:txBody>
      </p:sp>
      <p:pic>
        <p:nvPicPr>
          <p:cNvPr id="75" name="Graphic 74">
            <a:extLst>
              <a:ext uri="{FF2B5EF4-FFF2-40B4-BE49-F238E27FC236}">
                <a16:creationId xmlns:a16="http://schemas.microsoft.com/office/drawing/2014/main" id="{A0427B52-3696-884C-ABC2-1D40F94E4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388557">
            <a:off x="9612081" y="2212750"/>
            <a:ext cx="766711" cy="278804"/>
          </a:xfrm>
          <a:prstGeom prst="rect">
            <a:avLst/>
          </a:prstGeom>
        </p:spPr>
      </p:pic>
      <p:pic>
        <p:nvPicPr>
          <p:cNvPr id="76" name="Graphic 75">
            <a:extLst>
              <a:ext uri="{FF2B5EF4-FFF2-40B4-BE49-F238E27FC236}">
                <a16:creationId xmlns:a16="http://schemas.microsoft.com/office/drawing/2014/main" id="{F71F164E-DBC8-3246-8E68-B2C6FB2568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207378">
            <a:off x="8766196" y="3654369"/>
            <a:ext cx="766711" cy="278804"/>
          </a:xfrm>
          <a:prstGeom prst="rect">
            <a:avLst/>
          </a:prstGeom>
        </p:spPr>
      </p:pic>
      <p:pic>
        <p:nvPicPr>
          <p:cNvPr id="77" name="Graphic 76">
            <a:extLst>
              <a:ext uri="{FF2B5EF4-FFF2-40B4-BE49-F238E27FC236}">
                <a16:creationId xmlns:a16="http://schemas.microsoft.com/office/drawing/2014/main" id="{F9DB3213-5DD1-2241-9552-6ADBCFBB3F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270025">
            <a:off x="7894448" y="2223734"/>
            <a:ext cx="766711" cy="278804"/>
          </a:xfrm>
          <a:prstGeom prst="rect">
            <a:avLst/>
          </a:prstGeom>
        </p:spPr>
      </p:pic>
      <p:sp>
        <p:nvSpPr>
          <p:cNvPr id="86" name="Freeform 85">
            <a:extLst>
              <a:ext uri="{FF2B5EF4-FFF2-40B4-BE49-F238E27FC236}">
                <a16:creationId xmlns:a16="http://schemas.microsoft.com/office/drawing/2014/main" id="{B293826C-C8A0-9D42-8D33-DC6EC8422B69}"/>
              </a:ext>
            </a:extLst>
          </p:cNvPr>
          <p:cNvSpPr/>
          <p:nvPr/>
        </p:nvSpPr>
        <p:spPr>
          <a:xfrm>
            <a:off x="8359545" y="4284814"/>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Gotham Book" pitchFamily="2" charset="0"/>
              <a:cs typeface="Gotham Book" pitchFamily="2" charset="0"/>
            </a:endParaRPr>
          </a:p>
        </p:txBody>
      </p:sp>
      <p:sp>
        <p:nvSpPr>
          <p:cNvPr id="118" name="Freeform 117">
            <a:extLst>
              <a:ext uri="{FF2B5EF4-FFF2-40B4-BE49-F238E27FC236}">
                <a16:creationId xmlns:a16="http://schemas.microsoft.com/office/drawing/2014/main" id="{DC5E8A22-97C9-2E44-8386-4B79337CAB05}"/>
              </a:ext>
            </a:extLst>
          </p:cNvPr>
          <p:cNvSpPr/>
          <p:nvPr/>
        </p:nvSpPr>
        <p:spPr>
          <a:xfrm>
            <a:off x="2058136" y="4280683"/>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Gotham Book" pitchFamily="2" charset="0"/>
              <a:cs typeface="Gotham Book" pitchFamily="2" charset="0"/>
            </a:endParaRPr>
          </a:p>
        </p:txBody>
      </p:sp>
      <p:sp>
        <p:nvSpPr>
          <p:cNvPr id="55" name="Title 1">
            <a:extLst>
              <a:ext uri="{FF2B5EF4-FFF2-40B4-BE49-F238E27FC236}">
                <a16:creationId xmlns:a16="http://schemas.microsoft.com/office/drawing/2014/main" id="{D41B60F3-2AF8-7F4D-97EA-5775D15E4CCD}"/>
              </a:ext>
            </a:extLst>
          </p:cNvPr>
          <p:cNvSpPr>
            <a:spLocks noGrp="1"/>
          </p:cNvSpPr>
          <p:nvPr>
            <p:ph type="title"/>
          </p:nvPr>
        </p:nvSpPr>
        <p:spPr>
          <a:xfrm>
            <a:off x="392328" y="208062"/>
            <a:ext cx="11407344" cy="533400"/>
          </a:xfrm>
        </p:spPr>
        <p:txBody>
          <a:bodyPr/>
          <a:lstStyle/>
          <a:p>
            <a:r>
              <a:rPr lang="en-US" dirty="0">
                <a:cs typeface="Arial" charset="0"/>
              </a:rPr>
              <a:t>Two Structures of Mind</a:t>
            </a:r>
            <a:endParaRPr lang="en-US" dirty="0"/>
          </a:p>
        </p:txBody>
      </p:sp>
      <p:sp>
        <p:nvSpPr>
          <p:cNvPr id="56" name="TextBox 55">
            <a:extLst>
              <a:ext uri="{FF2B5EF4-FFF2-40B4-BE49-F238E27FC236}">
                <a16:creationId xmlns:a16="http://schemas.microsoft.com/office/drawing/2014/main" id="{FF94F397-52F6-8747-A839-65345A6CE863}"/>
              </a:ext>
            </a:extLst>
          </p:cNvPr>
          <p:cNvSpPr txBox="1"/>
          <p:nvPr/>
        </p:nvSpPr>
        <p:spPr>
          <a:xfrm>
            <a:off x="1545465" y="1066800"/>
            <a:ext cx="2772754" cy="437241"/>
          </a:xfrm>
          <a:prstGeom prst="rect">
            <a:avLst/>
          </a:prstGeom>
          <a:noFill/>
        </p:spPr>
        <p:txBody>
          <a:bodyPr wrap="none" lIns="67250" tIns="33626" rIns="67250" bIns="33626" rtlCol="0">
            <a:spAutoFit/>
          </a:bodyPr>
          <a:lstStyle/>
          <a:p>
            <a:r>
              <a:rPr lang="en-US" sz="2400" dirty="0">
                <a:solidFill>
                  <a:schemeClr val="accent3"/>
                </a:solidFill>
                <a:latin typeface="Helvetica" pitchFamily="2" charset="0"/>
                <a:cs typeface="Arial" pitchFamily="34" charset="0"/>
              </a:rPr>
              <a:t>Problem - Reacting</a:t>
            </a:r>
          </a:p>
        </p:txBody>
      </p:sp>
      <p:sp>
        <p:nvSpPr>
          <p:cNvPr id="64" name="TextBox 63">
            <a:extLst>
              <a:ext uri="{FF2B5EF4-FFF2-40B4-BE49-F238E27FC236}">
                <a16:creationId xmlns:a16="http://schemas.microsoft.com/office/drawing/2014/main" id="{30A98F0E-2B1A-9A45-BE50-63311A6B7513}"/>
              </a:ext>
            </a:extLst>
          </p:cNvPr>
          <p:cNvSpPr txBox="1"/>
          <p:nvPr/>
        </p:nvSpPr>
        <p:spPr>
          <a:xfrm>
            <a:off x="7721675" y="1066800"/>
            <a:ext cx="2822446" cy="437241"/>
          </a:xfrm>
          <a:prstGeom prst="rect">
            <a:avLst/>
          </a:prstGeom>
          <a:noFill/>
        </p:spPr>
        <p:txBody>
          <a:bodyPr wrap="none" lIns="67250" tIns="33626" rIns="67250" bIns="33626" rtlCol="0">
            <a:spAutoFit/>
          </a:bodyPr>
          <a:lstStyle/>
          <a:p>
            <a:pPr algn="ctr"/>
            <a:r>
              <a:rPr lang="en-US" sz="2400" dirty="0">
                <a:solidFill>
                  <a:schemeClr val="tx2"/>
                </a:solidFill>
                <a:latin typeface="Helvetica" pitchFamily="2" charset="0"/>
                <a:cs typeface="Arial" pitchFamily="34" charset="0"/>
              </a:rPr>
              <a:t>Outcome - Creating</a:t>
            </a:r>
          </a:p>
        </p:txBody>
      </p:sp>
      <p:sp>
        <p:nvSpPr>
          <p:cNvPr id="65" name="TextBox 64">
            <a:extLst>
              <a:ext uri="{FF2B5EF4-FFF2-40B4-BE49-F238E27FC236}">
                <a16:creationId xmlns:a16="http://schemas.microsoft.com/office/drawing/2014/main" id="{73B2E079-1DD2-564E-B882-9DEA5384D67F}"/>
              </a:ext>
            </a:extLst>
          </p:cNvPr>
          <p:cNvSpPr txBox="1"/>
          <p:nvPr/>
        </p:nvSpPr>
        <p:spPr>
          <a:xfrm>
            <a:off x="549646" y="5494251"/>
            <a:ext cx="4764392" cy="437241"/>
          </a:xfrm>
          <a:prstGeom prst="rect">
            <a:avLst/>
          </a:prstGeom>
          <a:noFill/>
        </p:spPr>
        <p:txBody>
          <a:bodyPr wrap="square" lIns="67250" tIns="33626" rIns="67250" bIns="33626" rtlCol="0">
            <a:spAutoFit/>
          </a:bodyPr>
          <a:lstStyle/>
          <a:p>
            <a:pPr algn="ctr"/>
            <a:r>
              <a:rPr lang="en-US" sz="2400" dirty="0">
                <a:solidFill>
                  <a:schemeClr val="accent3"/>
                </a:solidFill>
                <a:latin typeface="Helvetica" pitchFamily="2" charset="0"/>
                <a:cs typeface="Arial" pitchFamily="34" charset="0"/>
              </a:rPr>
              <a:t>Anxiety Containing</a:t>
            </a:r>
          </a:p>
        </p:txBody>
      </p:sp>
      <p:sp>
        <p:nvSpPr>
          <p:cNvPr id="66" name="TextBox 65">
            <a:extLst>
              <a:ext uri="{FF2B5EF4-FFF2-40B4-BE49-F238E27FC236}">
                <a16:creationId xmlns:a16="http://schemas.microsoft.com/office/drawing/2014/main" id="{2FB67C1F-EBAD-9B46-9BCB-C87F5D03FA82}"/>
              </a:ext>
            </a:extLst>
          </p:cNvPr>
          <p:cNvSpPr txBox="1"/>
          <p:nvPr/>
        </p:nvSpPr>
        <p:spPr>
          <a:xfrm>
            <a:off x="7057410" y="5494250"/>
            <a:ext cx="4150976" cy="437241"/>
          </a:xfrm>
          <a:prstGeom prst="rect">
            <a:avLst/>
          </a:prstGeom>
          <a:noFill/>
        </p:spPr>
        <p:txBody>
          <a:bodyPr wrap="square" lIns="67250" tIns="33626" rIns="67250" bIns="33626" rtlCol="0">
            <a:spAutoFit/>
          </a:bodyPr>
          <a:lstStyle/>
          <a:p>
            <a:pPr algn="ctr"/>
            <a:r>
              <a:rPr lang="en-US" sz="2400" dirty="0">
                <a:solidFill>
                  <a:schemeClr val="tx2"/>
                </a:solidFill>
                <a:latin typeface="Helvetica" pitchFamily="2" charset="0"/>
                <a:cs typeface="Arial" pitchFamily="34" charset="0"/>
              </a:rPr>
              <a:t>Potential Unleashing</a:t>
            </a:r>
          </a:p>
        </p:txBody>
      </p:sp>
      <p:sp>
        <p:nvSpPr>
          <p:cNvPr id="84" name="Title 2">
            <a:extLst>
              <a:ext uri="{FF2B5EF4-FFF2-40B4-BE49-F238E27FC236}">
                <a16:creationId xmlns:a16="http://schemas.microsoft.com/office/drawing/2014/main" id="{CBDCBD7C-D5F0-8047-A3FB-7236D07EED81}"/>
              </a:ext>
            </a:extLst>
          </p:cNvPr>
          <p:cNvSpPr txBox="1">
            <a:spLocks/>
          </p:cNvSpPr>
          <p:nvPr/>
        </p:nvSpPr>
        <p:spPr>
          <a:xfrm>
            <a:off x="2392052" y="5199403"/>
            <a:ext cx="1082034"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a:defRPr/>
            </a:pPr>
            <a:r>
              <a:rPr lang="en-AU" sz="1600" dirty="0">
                <a:latin typeface="Helvetica" pitchFamily="2" charset="0"/>
                <a:cs typeface="Arial" pitchFamily="34" charset="0"/>
              </a:rPr>
              <a:t>Time</a:t>
            </a:r>
          </a:p>
        </p:txBody>
      </p:sp>
      <p:sp>
        <p:nvSpPr>
          <p:cNvPr id="85" name="Title 2">
            <a:extLst>
              <a:ext uri="{FF2B5EF4-FFF2-40B4-BE49-F238E27FC236}">
                <a16:creationId xmlns:a16="http://schemas.microsoft.com/office/drawing/2014/main" id="{9E7C0911-287A-C548-9EA2-974F12693ABD}"/>
              </a:ext>
            </a:extLst>
          </p:cNvPr>
          <p:cNvSpPr txBox="1">
            <a:spLocks/>
          </p:cNvSpPr>
          <p:nvPr/>
        </p:nvSpPr>
        <p:spPr>
          <a:xfrm rot="16200000">
            <a:off x="1350175" y="4592906"/>
            <a:ext cx="1082037"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a:defRPr/>
            </a:pPr>
            <a:r>
              <a:rPr lang="en-AU" sz="1600" dirty="0">
                <a:latin typeface="Helvetica" pitchFamily="2" charset="0"/>
                <a:cs typeface="Arial" pitchFamily="34" charset="0"/>
              </a:rPr>
              <a:t>Results</a:t>
            </a:r>
          </a:p>
        </p:txBody>
      </p:sp>
      <p:sp>
        <p:nvSpPr>
          <p:cNvPr id="88" name="TextBox 87">
            <a:extLst>
              <a:ext uri="{FF2B5EF4-FFF2-40B4-BE49-F238E27FC236}">
                <a16:creationId xmlns:a16="http://schemas.microsoft.com/office/drawing/2014/main" id="{12E12F39-F8F2-904D-9BEC-728254892463}"/>
              </a:ext>
            </a:extLst>
          </p:cNvPr>
          <p:cNvSpPr txBox="1"/>
          <p:nvPr/>
        </p:nvSpPr>
        <p:spPr>
          <a:xfrm>
            <a:off x="2508400" y="1921744"/>
            <a:ext cx="808440" cy="420355"/>
          </a:xfrm>
          <a:prstGeom prst="rect">
            <a:avLst/>
          </a:prstGeom>
          <a:noFill/>
        </p:spPr>
        <p:txBody>
          <a:bodyPr wrap="square" lIns="68500" tIns="34250" rIns="68500" bIns="34250" rtlCol="0">
            <a:spAutoFit/>
          </a:bodyPr>
          <a:lstStyle/>
          <a:p>
            <a:pPr algn="ctr">
              <a:lnSpc>
                <a:spcPct val="80000"/>
              </a:lnSpc>
            </a:pPr>
            <a:r>
              <a:rPr lang="en-US" sz="1400" dirty="0">
                <a:solidFill>
                  <a:schemeClr val="bg1"/>
                </a:solidFill>
                <a:latin typeface="Helvetica" pitchFamily="2" charset="0"/>
                <a:ea typeface="Corbel" charset="0"/>
                <a:cs typeface="Corbel" charset="0"/>
              </a:rPr>
              <a:t>Problem </a:t>
            </a:r>
          </a:p>
          <a:p>
            <a:pPr algn="ctr">
              <a:lnSpc>
                <a:spcPct val="80000"/>
              </a:lnSpc>
            </a:pPr>
            <a:r>
              <a:rPr lang="en-US" sz="1400" dirty="0">
                <a:solidFill>
                  <a:schemeClr val="bg1"/>
                </a:solidFill>
                <a:latin typeface="Helvetica" pitchFamily="2" charset="0"/>
                <a:ea typeface="Corbel" charset="0"/>
                <a:cs typeface="Corbel" charset="0"/>
              </a:rPr>
              <a:t>Threat</a:t>
            </a:r>
          </a:p>
        </p:txBody>
      </p:sp>
      <p:sp>
        <p:nvSpPr>
          <p:cNvPr id="89" name="TextBox 88">
            <a:extLst>
              <a:ext uri="{FF2B5EF4-FFF2-40B4-BE49-F238E27FC236}">
                <a16:creationId xmlns:a16="http://schemas.microsoft.com/office/drawing/2014/main" id="{AB337485-3A32-AB4C-A7DA-BC5D9ED79D06}"/>
              </a:ext>
            </a:extLst>
          </p:cNvPr>
          <p:cNvSpPr txBox="1"/>
          <p:nvPr/>
        </p:nvSpPr>
        <p:spPr>
          <a:xfrm>
            <a:off x="3307040" y="3123606"/>
            <a:ext cx="814106" cy="247936"/>
          </a:xfrm>
          <a:prstGeom prst="rect">
            <a:avLst/>
          </a:prstGeom>
          <a:noFill/>
        </p:spPr>
        <p:txBody>
          <a:bodyPr wrap="square" lIns="68500" tIns="34250" rIns="68500" bIns="34250" rtlCol="0">
            <a:spAutoFit/>
          </a:bodyPr>
          <a:lstStyle/>
          <a:p>
            <a:pPr algn="ctr">
              <a:lnSpc>
                <a:spcPct val="80000"/>
              </a:lnSpc>
            </a:pPr>
            <a:r>
              <a:rPr lang="en-US" sz="1400" dirty="0">
                <a:solidFill>
                  <a:schemeClr val="bg1"/>
                </a:solidFill>
                <a:latin typeface="Helvetica" pitchFamily="2" charset="0"/>
                <a:ea typeface="Corbel" charset="0"/>
                <a:cs typeface="Corbel" charset="0"/>
              </a:rPr>
              <a:t>Fear</a:t>
            </a:r>
          </a:p>
        </p:txBody>
      </p:sp>
      <p:sp>
        <p:nvSpPr>
          <p:cNvPr id="104" name="TextBox 103">
            <a:extLst>
              <a:ext uri="{FF2B5EF4-FFF2-40B4-BE49-F238E27FC236}">
                <a16:creationId xmlns:a16="http://schemas.microsoft.com/office/drawing/2014/main" id="{DCF3DC7B-59EE-9340-9D23-59B0DC73A57F}"/>
              </a:ext>
            </a:extLst>
          </p:cNvPr>
          <p:cNvSpPr txBox="1"/>
          <p:nvPr/>
        </p:nvSpPr>
        <p:spPr>
          <a:xfrm>
            <a:off x="1706859" y="3128747"/>
            <a:ext cx="814106" cy="247936"/>
          </a:xfrm>
          <a:prstGeom prst="rect">
            <a:avLst/>
          </a:prstGeom>
          <a:noFill/>
        </p:spPr>
        <p:txBody>
          <a:bodyPr wrap="square" lIns="0" tIns="34250" rIns="0" bIns="34250" rtlCol="0">
            <a:spAutoFit/>
          </a:bodyPr>
          <a:lstStyle/>
          <a:p>
            <a:pPr algn="ctr">
              <a:lnSpc>
                <a:spcPct val="80000"/>
              </a:lnSpc>
            </a:pPr>
            <a:r>
              <a:rPr lang="en-US" sz="1400" dirty="0">
                <a:solidFill>
                  <a:schemeClr val="bg1"/>
                </a:solidFill>
                <a:latin typeface="Helvetica" pitchFamily="2" charset="0"/>
                <a:ea typeface="Corbel" charset="0"/>
                <a:cs typeface="Corbel" charset="0"/>
              </a:rPr>
              <a:t>Reaction</a:t>
            </a:r>
          </a:p>
        </p:txBody>
      </p:sp>
      <p:sp>
        <p:nvSpPr>
          <p:cNvPr id="106" name="Title 2">
            <a:extLst>
              <a:ext uri="{FF2B5EF4-FFF2-40B4-BE49-F238E27FC236}">
                <a16:creationId xmlns:a16="http://schemas.microsoft.com/office/drawing/2014/main" id="{1F7168E8-B633-A749-B945-18648CCEA93B}"/>
              </a:ext>
            </a:extLst>
          </p:cNvPr>
          <p:cNvSpPr txBox="1">
            <a:spLocks/>
          </p:cNvSpPr>
          <p:nvPr/>
        </p:nvSpPr>
        <p:spPr>
          <a:xfrm>
            <a:off x="8766447" y="5214410"/>
            <a:ext cx="1027296" cy="315088"/>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a:defRPr/>
            </a:pPr>
            <a:r>
              <a:rPr lang="en-AU" sz="1600" dirty="0">
                <a:solidFill>
                  <a:schemeClr val="bg1"/>
                </a:solidFill>
                <a:latin typeface="Helvetica" pitchFamily="2" charset="0"/>
                <a:cs typeface="Arial" pitchFamily="34" charset="0"/>
              </a:rPr>
              <a:t>Time</a:t>
            </a:r>
          </a:p>
        </p:txBody>
      </p:sp>
      <p:sp>
        <p:nvSpPr>
          <p:cNvPr id="108" name="Title 2">
            <a:extLst>
              <a:ext uri="{FF2B5EF4-FFF2-40B4-BE49-F238E27FC236}">
                <a16:creationId xmlns:a16="http://schemas.microsoft.com/office/drawing/2014/main" id="{89F42B38-97EB-E648-9866-2FC046F7B376}"/>
              </a:ext>
            </a:extLst>
          </p:cNvPr>
          <p:cNvSpPr txBox="1">
            <a:spLocks/>
          </p:cNvSpPr>
          <p:nvPr/>
        </p:nvSpPr>
        <p:spPr>
          <a:xfrm rot="16200000">
            <a:off x="7645146" y="4581541"/>
            <a:ext cx="1027299" cy="31508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a:defRPr/>
            </a:pPr>
            <a:r>
              <a:rPr lang="en-AU" sz="1600" dirty="0">
                <a:solidFill>
                  <a:schemeClr val="bg1"/>
                </a:solidFill>
                <a:latin typeface="Helvetica" pitchFamily="2" charset="0"/>
                <a:cs typeface="Arial" pitchFamily="34" charset="0"/>
              </a:rPr>
              <a:t>Results</a:t>
            </a:r>
          </a:p>
        </p:txBody>
      </p:sp>
      <p:sp>
        <p:nvSpPr>
          <p:cNvPr id="110" name="TextBox 109">
            <a:extLst>
              <a:ext uri="{FF2B5EF4-FFF2-40B4-BE49-F238E27FC236}">
                <a16:creationId xmlns:a16="http://schemas.microsoft.com/office/drawing/2014/main" id="{451DC983-8174-034D-9460-9BA74AC7A2BB}"/>
              </a:ext>
            </a:extLst>
          </p:cNvPr>
          <p:cNvSpPr txBox="1"/>
          <p:nvPr/>
        </p:nvSpPr>
        <p:spPr>
          <a:xfrm>
            <a:off x="8693581" y="1892036"/>
            <a:ext cx="900890" cy="420355"/>
          </a:xfrm>
          <a:prstGeom prst="rect">
            <a:avLst/>
          </a:prstGeom>
          <a:noFill/>
        </p:spPr>
        <p:txBody>
          <a:bodyPr wrap="square" lIns="68500" tIns="34250" rIns="68500" bIns="34250" rtlCol="0">
            <a:spAutoFit/>
          </a:bodyPr>
          <a:lstStyle/>
          <a:p>
            <a:pPr algn="ctr">
              <a:lnSpc>
                <a:spcPct val="80000"/>
              </a:lnSpc>
            </a:pPr>
            <a:r>
              <a:rPr lang="en-US" sz="1400" dirty="0">
                <a:solidFill>
                  <a:schemeClr val="accent1"/>
                </a:solidFill>
                <a:latin typeface="Helvetica" pitchFamily="2" charset="0"/>
                <a:ea typeface="Corbel" charset="0"/>
                <a:cs typeface="Corbel" charset="0"/>
              </a:rPr>
              <a:t>Purpose </a:t>
            </a:r>
          </a:p>
          <a:p>
            <a:pPr algn="ctr">
              <a:lnSpc>
                <a:spcPct val="80000"/>
              </a:lnSpc>
            </a:pPr>
            <a:r>
              <a:rPr lang="en-US" sz="1400" dirty="0">
                <a:solidFill>
                  <a:schemeClr val="accent1"/>
                </a:solidFill>
                <a:latin typeface="Helvetica" pitchFamily="2" charset="0"/>
                <a:ea typeface="Corbel" charset="0"/>
                <a:cs typeface="Corbel" charset="0"/>
              </a:rPr>
              <a:t>Vision</a:t>
            </a:r>
          </a:p>
        </p:txBody>
      </p:sp>
      <p:sp>
        <p:nvSpPr>
          <p:cNvPr id="112" name="TextBox 111">
            <a:extLst>
              <a:ext uri="{FF2B5EF4-FFF2-40B4-BE49-F238E27FC236}">
                <a16:creationId xmlns:a16="http://schemas.microsoft.com/office/drawing/2014/main" id="{915FEF67-16AE-6142-B2B0-80C847C21223}"/>
              </a:ext>
            </a:extLst>
          </p:cNvPr>
          <p:cNvSpPr txBox="1"/>
          <p:nvPr/>
        </p:nvSpPr>
        <p:spPr>
          <a:xfrm>
            <a:off x="9525148" y="3121382"/>
            <a:ext cx="841244" cy="247936"/>
          </a:xfrm>
          <a:prstGeom prst="rect">
            <a:avLst/>
          </a:prstGeom>
          <a:noFill/>
        </p:spPr>
        <p:txBody>
          <a:bodyPr wrap="square" lIns="68500" tIns="34250" rIns="68500" bIns="34250" rtlCol="0">
            <a:spAutoFit/>
          </a:bodyPr>
          <a:lstStyle/>
          <a:p>
            <a:pPr algn="ctr">
              <a:lnSpc>
                <a:spcPct val="80000"/>
              </a:lnSpc>
            </a:pPr>
            <a:r>
              <a:rPr lang="en-US" sz="1400" dirty="0">
                <a:solidFill>
                  <a:schemeClr val="accent1"/>
                </a:solidFill>
                <a:latin typeface="Helvetica" pitchFamily="2" charset="0"/>
                <a:ea typeface="Corbel" charset="0"/>
                <a:cs typeface="Corbel" charset="0"/>
              </a:rPr>
              <a:t>Passion</a:t>
            </a:r>
          </a:p>
        </p:txBody>
      </p:sp>
      <p:sp>
        <p:nvSpPr>
          <p:cNvPr id="114" name="TextBox 113">
            <a:extLst>
              <a:ext uri="{FF2B5EF4-FFF2-40B4-BE49-F238E27FC236}">
                <a16:creationId xmlns:a16="http://schemas.microsoft.com/office/drawing/2014/main" id="{6DFB6A9A-A81B-1F49-88CB-A323B6F2BC34}"/>
              </a:ext>
            </a:extLst>
          </p:cNvPr>
          <p:cNvSpPr txBox="1"/>
          <p:nvPr/>
        </p:nvSpPr>
        <p:spPr>
          <a:xfrm>
            <a:off x="7922369" y="3126523"/>
            <a:ext cx="841244" cy="247936"/>
          </a:xfrm>
          <a:prstGeom prst="rect">
            <a:avLst/>
          </a:prstGeom>
          <a:noFill/>
        </p:spPr>
        <p:txBody>
          <a:bodyPr wrap="square" lIns="68500" tIns="34250" rIns="68500" bIns="34250" rtlCol="0">
            <a:spAutoFit/>
          </a:bodyPr>
          <a:lstStyle/>
          <a:p>
            <a:pPr algn="ctr">
              <a:lnSpc>
                <a:spcPct val="80000"/>
              </a:lnSpc>
            </a:pPr>
            <a:r>
              <a:rPr lang="en-US" sz="1400" dirty="0">
                <a:solidFill>
                  <a:schemeClr val="accent1"/>
                </a:solidFill>
                <a:latin typeface="Helvetica" pitchFamily="2" charset="0"/>
                <a:ea typeface="Corbel" charset="0"/>
                <a:cs typeface="Corbel" charset="0"/>
              </a:rPr>
              <a:t>Action</a:t>
            </a:r>
          </a:p>
        </p:txBody>
      </p:sp>
      <p:sp>
        <p:nvSpPr>
          <p:cNvPr id="37" name="Slide Number Placeholder 36">
            <a:extLst>
              <a:ext uri="{FF2B5EF4-FFF2-40B4-BE49-F238E27FC236}">
                <a16:creationId xmlns:a16="http://schemas.microsoft.com/office/drawing/2014/main" id="{0039A369-96FD-E84C-B693-849CD557594D}"/>
              </a:ext>
            </a:extLst>
          </p:cNvPr>
          <p:cNvSpPr>
            <a:spLocks noGrp="1"/>
          </p:cNvSpPr>
          <p:nvPr>
            <p:ph type="sldNum" sz="quarter" idx="11"/>
          </p:nvPr>
        </p:nvSpPr>
        <p:spPr/>
        <p:txBody>
          <a:bodyPr/>
          <a:lstStyle/>
          <a:p>
            <a:fld id="{4E547FC5-224D-4B2B-AB96-D4331BB3CBEC}" type="slidenum">
              <a:rPr lang="en-US" smtClean="0"/>
              <a:pPr/>
              <a:t>5</a:t>
            </a:fld>
            <a:endParaRPr lang="en-US" dirty="0"/>
          </a:p>
        </p:txBody>
      </p:sp>
    </p:spTree>
    <p:extLst>
      <p:ext uri="{BB962C8B-B14F-4D97-AF65-F5344CB8AC3E}">
        <p14:creationId xmlns:p14="http://schemas.microsoft.com/office/powerpoint/2010/main" val="34242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58"/>
                                        </p:tgtEl>
                                      </p:cBhvr>
                                      <p:by x="130000" y="13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000" fill="hold"/>
                                        <p:tgtEl>
                                          <p:spTgt spid="59"/>
                                        </p:tgtEl>
                                      </p:cBhvr>
                                      <p:by x="130000" y="130000"/>
                                    </p:animScale>
                                  </p:childTnLst>
                                </p:cTn>
                              </p:par>
                              <p:par>
                                <p:cTn id="11" presetID="26" presetClass="emph" presetSubtype="0" repeatCount="4000" fill="hold" grpId="1" nodeType="withEffect">
                                  <p:stCondLst>
                                    <p:cond delay="0"/>
                                  </p:stCondLst>
                                  <p:childTnLst>
                                    <p:animEffect transition="out" filter="fade">
                                      <p:cBhvr>
                                        <p:cTn id="12" dur="500" tmFilter="0, 0; .2, .5; .8, .5; 1, 0"/>
                                        <p:tgtEl>
                                          <p:spTgt spid="59"/>
                                        </p:tgtEl>
                                      </p:cBhvr>
                                    </p:animEffect>
                                    <p:animScale>
                                      <p:cBhvr>
                                        <p:cTn id="13" dur="250" autoRev="1" fill="hold"/>
                                        <p:tgtEl>
                                          <p:spTgt spid="5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1000" fill="hold"/>
                                        <p:tgtEl>
                                          <p:spTgt spid="60"/>
                                        </p:tgtEl>
                                      </p:cBhvr>
                                      <p:by x="130000" y="13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1" nodeType="clickEffect">
                                  <p:stCondLst>
                                    <p:cond delay="0"/>
                                  </p:stCondLst>
                                  <p:childTnLst>
                                    <p:animScale>
                                      <p:cBhvr>
                                        <p:cTn id="21" dur="1000" fill="hold"/>
                                        <p:tgtEl>
                                          <p:spTgt spid="58"/>
                                        </p:tgtEl>
                                      </p:cBhvr>
                                      <p:by x="75000" y="75000"/>
                                    </p:animScale>
                                  </p:childTnLst>
                                </p:cTn>
                              </p:par>
                            </p:childTnLst>
                          </p:cTn>
                        </p:par>
                        <p:par>
                          <p:cTn id="22" fill="hold">
                            <p:stCondLst>
                              <p:cond delay="1000"/>
                            </p:stCondLst>
                            <p:childTnLst>
                              <p:par>
                                <p:cTn id="23" presetID="6" presetClass="emph" presetSubtype="0" fill="hold" grpId="2" nodeType="afterEffect">
                                  <p:stCondLst>
                                    <p:cond delay="0"/>
                                  </p:stCondLst>
                                  <p:childTnLst>
                                    <p:animScale>
                                      <p:cBhvr>
                                        <p:cTn id="24" dur="1000" fill="hold"/>
                                        <p:tgtEl>
                                          <p:spTgt spid="59"/>
                                        </p:tgtEl>
                                      </p:cBhvr>
                                      <p:by x="75000" y="75000"/>
                                    </p:animScale>
                                  </p:childTnLst>
                                </p:cTn>
                              </p:par>
                            </p:childTnLst>
                          </p:cTn>
                        </p:par>
                        <p:par>
                          <p:cTn id="25" fill="hold">
                            <p:stCondLst>
                              <p:cond delay="2000"/>
                            </p:stCondLst>
                            <p:childTnLst>
                              <p:par>
                                <p:cTn id="26" presetID="6" presetClass="emph" presetSubtype="0" fill="hold" grpId="1" nodeType="afterEffect">
                                  <p:stCondLst>
                                    <p:cond delay="0"/>
                                  </p:stCondLst>
                                  <p:childTnLst>
                                    <p:animScale>
                                      <p:cBhvr>
                                        <p:cTn id="27" dur="1000" fill="hold"/>
                                        <p:tgtEl>
                                          <p:spTgt spid="60"/>
                                        </p:tgtEl>
                                      </p:cBhvr>
                                      <p:by x="75000" y="75000"/>
                                    </p:animScale>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2" nodeType="clickEffect">
                                  <p:stCondLst>
                                    <p:cond delay="0"/>
                                  </p:stCondLst>
                                  <p:childTnLst>
                                    <p:animScale>
                                      <p:cBhvr>
                                        <p:cTn id="31" dur="1000" fill="hold"/>
                                        <p:tgtEl>
                                          <p:spTgt spid="58"/>
                                        </p:tgtEl>
                                      </p:cBhvr>
                                      <p:by x="150000" y="150000"/>
                                    </p:animScale>
                                  </p:childTnLst>
                                </p:cTn>
                              </p:par>
                            </p:childTnLst>
                          </p:cTn>
                        </p:par>
                        <p:par>
                          <p:cTn id="32" fill="hold">
                            <p:stCondLst>
                              <p:cond delay="1000"/>
                            </p:stCondLst>
                            <p:childTnLst>
                              <p:par>
                                <p:cTn id="33" presetID="6" presetClass="emph" presetSubtype="0" fill="hold" grpId="3" nodeType="afterEffect">
                                  <p:stCondLst>
                                    <p:cond delay="0"/>
                                  </p:stCondLst>
                                  <p:childTnLst>
                                    <p:animScale>
                                      <p:cBhvr>
                                        <p:cTn id="34" dur="1000" fill="hold"/>
                                        <p:tgtEl>
                                          <p:spTgt spid="59"/>
                                        </p:tgtEl>
                                      </p:cBhvr>
                                      <p:by x="150000" y="150000"/>
                                    </p:animScale>
                                  </p:childTnLst>
                                </p:cTn>
                              </p:par>
                            </p:childTnLst>
                          </p:cTn>
                        </p:par>
                        <p:par>
                          <p:cTn id="35" fill="hold">
                            <p:stCondLst>
                              <p:cond delay="2000"/>
                            </p:stCondLst>
                            <p:childTnLst>
                              <p:par>
                                <p:cTn id="36" presetID="6" presetClass="emph" presetSubtype="0" fill="hold" grpId="2" nodeType="afterEffect">
                                  <p:stCondLst>
                                    <p:cond delay="0"/>
                                  </p:stCondLst>
                                  <p:childTnLst>
                                    <p:animScale>
                                      <p:cBhvr>
                                        <p:cTn id="37" dur="1000" fill="hold"/>
                                        <p:tgtEl>
                                          <p:spTgt spid="60"/>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left)">
                                      <p:cBhvr>
                                        <p:cTn id="42" dur="500"/>
                                        <p:tgtEl>
                                          <p:spTgt spid="8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wipe(left)">
                                      <p:cBhvr>
                                        <p:cTn id="46" dur="500"/>
                                        <p:tgtEl>
                                          <p:spTgt spid="90"/>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wipe(left)">
                                      <p:cBhvr>
                                        <p:cTn id="50" dur="500"/>
                                        <p:tgtEl>
                                          <p:spTgt spid="91"/>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1000" fill="hold"/>
                                        <p:tgtEl>
                                          <p:spTgt spid="72"/>
                                        </p:tgtEl>
                                      </p:cBhvr>
                                      <p:by x="130000" y="130000"/>
                                    </p:animScale>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0" nodeType="clickEffect">
                                  <p:stCondLst>
                                    <p:cond delay="0"/>
                                  </p:stCondLst>
                                  <p:childTnLst>
                                    <p:animScale>
                                      <p:cBhvr>
                                        <p:cTn id="58" dur="1000" fill="hold"/>
                                        <p:tgtEl>
                                          <p:spTgt spid="73"/>
                                        </p:tgtEl>
                                      </p:cBhvr>
                                      <p:by x="130000" y="130000"/>
                                    </p:animScale>
                                  </p:childTnLst>
                                </p:cTn>
                              </p:par>
                              <p:par>
                                <p:cTn id="59" presetID="26" presetClass="emph" presetSubtype="0" repeatCount="4000" fill="hold" grpId="1" nodeType="withEffect">
                                  <p:stCondLst>
                                    <p:cond delay="0"/>
                                  </p:stCondLst>
                                  <p:childTnLst>
                                    <p:animEffect transition="out" filter="fade">
                                      <p:cBhvr>
                                        <p:cTn id="60" dur="500" tmFilter="0, 0; .2, .5; .8, .5; 1, 0"/>
                                        <p:tgtEl>
                                          <p:spTgt spid="73"/>
                                        </p:tgtEl>
                                      </p:cBhvr>
                                    </p:animEffect>
                                    <p:animScale>
                                      <p:cBhvr>
                                        <p:cTn id="61" dur="250" autoRev="1" fill="hold"/>
                                        <p:tgtEl>
                                          <p:spTgt spid="73"/>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6" presetClass="emph" presetSubtype="0" fill="hold" grpId="0" nodeType="clickEffect">
                                  <p:stCondLst>
                                    <p:cond delay="0"/>
                                  </p:stCondLst>
                                  <p:childTnLst>
                                    <p:animScale>
                                      <p:cBhvr>
                                        <p:cTn id="65" dur="1000" fill="hold"/>
                                        <p:tgtEl>
                                          <p:spTgt spid="74"/>
                                        </p:tgtEl>
                                      </p:cBhvr>
                                      <p:by x="130000" y="130000"/>
                                    </p:animScale>
                                  </p:childTnLst>
                                </p:cTn>
                              </p:par>
                            </p:childTnLst>
                          </p:cTn>
                        </p:par>
                      </p:childTnLst>
                    </p:cTn>
                  </p:par>
                  <p:par>
                    <p:cTn id="66" fill="hold">
                      <p:stCondLst>
                        <p:cond delay="indefinite"/>
                      </p:stCondLst>
                      <p:childTnLst>
                        <p:par>
                          <p:cTn id="67" fill="hold">
                            <p:stCondLst>
                              <p:cond delay="0"/>
                            </p:stCondLst>
                            <p:childTnLst>
                              <p:par>
                                <p:cTn id="68" presetID="6" presetClass="emph" presetSubtype="0" fill="hold" grpId="1" nodeType="clickEffect">
                                  <p:stCondLst>
                                    <p:cond delay="0"/>
                                  </p:stCondLst>
                                  <p:childTnLst>
                                    <p:animScale>
                                      <p:cBhvr>
                                        <p:cTn id="69" dur="1000" fill="hold"/>
                                        <p:tgtEl>
                                          <p:spTgt spid="72"/>
                                        </p:tgtEl>
                                      </p:cBhvr>
                                      <p:by x="120000" y="120000"/>
                                    </p:animScale>
                                  </p:childTnLst>
                                </p:cTn>
                              </p:par>
                            </p:childTnLst>
                          </p:cTn>
                        </p:par>
                      </p:childTnLst>
                    </p:cTn>
                  </p:par>
                  <p:par>
                    <p:cTn id="70" fill="hold">
                      <p:stCondLst>
                        <p:cond delay="indefinite"/>
                      </p:stCondLst>
                      <p:childTnLst>
                        <p:par>
                          <p:cTn id="71" fill="hold">
                            <p:stCondLst>
                              <p:cond delay="0"/>
                            </p:stCondLst>
                            <p:childTnLst>
                              <p:par>
                                <p:cTn id="72" presetID="6" presetClass="emph" presetSubtype="0" fill="hold" grpId="2" nodeType="clickEffect">
                                  <p:stCondLst>
                                    <p:cond delay="0"/>
                                  </p:stCondLst>
                                  <p:childTnLst>
                                    <p:animScale>
                                      <p:cBhvr>
                                        <p:cTn id="73" dur="1000" fill="hold"/>
                                        <p:tgtEl>
                                          <p:spTgt spid="73"/>
                                        </p:tgtEl>
                                      </p:cBhvr>
                                      <p:by x="120000" y="120000"/>
                                    </p:animScale>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grpId="1" nodeType="clickEffect">
                                  <p:stCondLst>
                                    <p:cond delay="0"/>
                                  </p:stCondLst>
                                  <p:childTnLst>
                                    <p:animScale>
                                      <p:cBhvr>
                                        <p:cTn id="77" dur="1000" fill="hold"/>
                                        <p:tgtEl>
                                          <p:spTgt spid="74"/>
                                        </p:tgtEl>
                                      </p:cBhvr>
                                      <p:by x="120000" y="120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left)">
                                      <p:cBhvr>
                                        <p:cTn id="82" dur="500"/>
                                        <p:tgtEl>
                                          <p:spTgt spid="43"/>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wipe(left)">
                                      <p:cBhvr>
                                        <p:cTn id="8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4" grpId="0" animBg="1"/>
      <p:bldP spid="58" grpId="0" animBg="1"/>
      <p:bldP spid="58" grpId="1" animBg="1"/>
      <p:bldP spid="58" grpId="2" animBg="1"/>
      <p:bldP spid="59" grpId="0" animBg="1"/>
      <p:bldP spid="59" grpId="1" animBg="1"/>
      <p:bldP spid="59" grpId="2" animBg="1"/>
      <p:bldP spid="59" grpId="3" animBg="1"/>
      <p:bldP spid="60" grpId="0" animBg="1"/>
      <p:bldP spid="60" grpId="1" animBg="1"/>
      <p:bldP spid="60" grpId="2" animBg="1"/>
      <p:bldP spid="72" grpId="0" animBg="1"/>
      <p:bldP spid="72" grpId="1" animBg="1"/>
      <p:bldP spid="73" grpId="0" animBg="1"/>
      <p:bldP spid="73" grpId="1" animBg="1"/>
      <p:bldP spid="73" grpId="2" animBg="1"/>
      <p:bldP spid="74" grpId="0" animBg="1"/>
      <p:bldP spid="7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B32A53-DAA3-4543-9029-E613FD15A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73" y="1135607"/>
            <a:ext cx="9687786" cy="5370238"/>
          </a:xfrm>
          <a:prstGeom prst="rect">
            <a:avLst/>
          </a:prstGeom>
        </p:spPr>
      </p:pic>
      <p:sp>
        <p:nvSpPr>
          <p:cNvPr id="2" name="Title 1">
            <a:extLst>
              <a:ext uri="{FF2B5EF4-FFF2-40B4-BE49-F238E27FC236}">
                <a16:creationId xmlns:a16="http://schemas.microsoft.com/office/drawing/2014/main" id="{2C4A9716-5DC4-4648-B216-9D6629019E11}"/>
              </a:ext>
            </a:extLst>
          </p:cNvPr>
          <p:cNvSpPr>
            <a:spLocks noGrp="1"/>
          </p:cNvSpPr>
          <p:nvPr>
            <p:ph type="title"/>
          </p:nvPr>
        </p:nvSpPr>
        <p:spPr/>
        <p:txBody>
          <a:bodyPr/>
          <a:lstStyle/>
          <a:p>
            <a:pPr algn="l"/>
            <a:r>
              <a:rPr lang="en-US" dirty="0">
                <a:solidFill>
                  <a:schemeClr val="tx1"/>
                </a:solidFill>
              </a:rPr>
              <a:t>The Identity Hook</a:t>
            </a:r>
          </a:p>
        </p:txBody>
      </p:sp>
      <p:sp>
        <p:nvSpPr>
          <p:cNvPr id="4" name="Slide Number Placeholder 3">
            <a:extLst>
              <a:ext uri="{FF2B5EF4-FFF2-40B4-BE49-F238E27FC236}">
                <a16:creationId xmlns:a16="http://schemas.microsoft.com/office/drawing/2014/main" id="{381B4126-9796-A84C-AD58-483448E1E1BD}"/>
              </a:ext>
            </a:extLst>
          </p:cNvPr>
          <p:cNvSpPr>
            <a:spLocks noGrp="1"/>
          </p:cNvSpPr>
          <p:nvPr>
            <p:ph type="sldNum" sz="quarter" idx="11"/>
          </p:nvPr>
        </p:nvSpPr>
        <p:spPr/>
        <p:txBody>
          <a:bodyPr/>
          <a:lstStyle/>
          <a:p>
            <a:fld id="{4E547FC5-224D-4B2B-AB96-D4331BB3CBEC}" type="slidenum">
              <a:rPr lang="en-US" smtClean="0"/>
              <a:pPr/>
              <a:t>50</a:t>
            </a:fld>
            <a:endParaRPr lang="en-US" dirty="0"/>
          </a:p>
        </p:txBody>
      </p:sp>
      <p:sp>
        <p:nvSpPr>
          <p:cNvPr id="3" name="Footer Placeholder 2">
            <a:extLst>
              <a:ext uri="{FF2B5EF4-FFF2-40B4-BE49-F238E27FC236}">
                <a16:creationId xmlns:a16="http://schemas.microsoft.com/office/drawing/2014/main" id="{17CDF224-C269-DB48-850D-65AFE6916827}"/>
              </a:ext>
            </a:extLst>
          </p:cNvPr>
          <p:cNvSpPr>
            <a:spLocks noGrp="1"/>
          </p:cNvSpPr>
          <p:nvPr>
            <p:ph type="ftr" sz="quarter" idx="10"/>
          </p:nvPr>
        </p:nvSpPr>
        <p:spPr/>
        <p:txBody>
          <a:bodyPr/>
          <a:lstStyle/>
          <a:p>
            <a:r>
              <a:rPr lang="en-US" dirty="0"/>
              <a:t>© Leadership Circle | All Rights Reserved</a:t>
            </a:r>
          </a:p>
        </p:txBody>
      </p:sp>
      <p:sp>
        <p:nvSpPr>
          <p:cNvPr id="5" name="TextBox 4">
            <a:extLst>
              <a:ext uri="{FF2B5EF4-FFF2-40B4-BE49-F238E27FC236}">
                <a16:creationId xmlns:a16="http://schemas.microsoft.com/office/drawing/2014/main" id="{5909D4B7-6F87-435F-8A02-8F2C59EED993}"/>
              </a:ext>
            </a:extLst>
          </p:cNvPr>
          <p:cNvSpPr txBox="1"/>
          <p:nvPr/>
        </p:nvSpPr>
        <p:spPr>
          <a:xfrm>
            <a:off x="3322562" y="980199"/>
            <a:ext cx="5546886" cy="346176"/>
          </a:xfrm>
          <a:prstGeom prst="rect">
            <a:avLst/>
          </a:prstGeom>
          <a:noFill/>
        </p:spPr>
        <p:txBody>
          <a:bodyPr wrap="none" lIns="68508" tIns="34254" rIns="68508" bIns="34254" rtlCol="0">
            <a:spAutoFit/>
          </a:bodyPr>
          <a:lstStyle/>
          <a:p>
            <a:pPr algn="ctr"/>
            <a:r>
              <a:rPr lang="en-US" b="1" dirty="0">
                <a:solidFill>
                  <a:schemeClr val="tx2"/>
                </a:solidFill>
                <a:latin typeface="Helvetica" pitchFamily="2" charset="0"/>
                <a:cs typeface="Gotham Medium" pitchFamily="2" charset="0"/>
              </a:rPr>
              <a:t>If I am not </a:t>
            </a:r>
            <a:r>
              <a:rPr lang="en-US" b="1" dirty="0">
                <a:solidFill>
                  <a:schemeClr val="accent1"/>
                </a:solidFill>
                <a:latin typeface="Helvetica" pitchFamily="2" charset="0"/>
                <a:cs typeface="Gotham Medium" pitchFamily="2" charset="0"/>
              </a:rPr>
              <a:t>_____________</a:t>
            </a:r>
            <a:r>
              <a:rPr lang="en-US" b="1" dirty="0">
                <a:solidFill>
                  <a:schemeClr val="tx2"/>
                </a:solidFill>
                <a:latin typeface="Helvetica" pitchFamily="2" charset="0"/>
                <a:cs typeface="Gotham Medium" pitchFamily="2" charset="0"/>
              </a:rPr>
              <a:t> then </a:t>
            </a:r>
            <a:r>
              <a:rPr lang="en-US" b="1" dirty="0">
                <a:solidFill>
                  <a:schemeClr val="accent1"/>
                </a:solidFill>
                <a:latin typeface="Helvetica" pitchFamily="2" charset="0"/>
                <a:cs typeface="Gotham Medium" pitchFamily="2" charset="0"/>
              </a:rPr>
              <a:t>______________</a:t>
            </a:r>
          </a:p>
        </p:txBody>
      </p:sp>
      <p:sp>
        <p:nvSpPr>
          <p:cNvPr id="6" name="TextBox 5">
            <a:extLst>
              <a:ext uri="{FF2B5EF4-FFF2-40B4-BE49-F238E27FC236}">
                <a16:creationId xmlns:a16="http://schemas.microsoft.com/office/drawing/2014/main" id="{74B732C6-5C6C-DB44-81DA-6B93E20A655E}"/>
              </a:ext>
            </a:extLst>
          </p:cNvPr>
          <p:cNvSpPr txBox="1"/>
          <p:nvPr/>
        </p:nvSpPr>
        <p:spPr>
          <a:xfrm>
            <a:off x="137997" y="5407530"/>
            <a:ext cx="4313921" cy="623175"/>
          </a:xfrm>
          <a:prstGeom prst="rect">
            <a:avLst/>
          </a:prstGeom>
          <a:noFill/>
        </p:spPr>
        <p:txBody>
          <a:bodyPr wrap="none" lIns="68508" tIns="34254" rIns="68508" bIns="34254" rtlCol="0">
            <a:spAutoFit/>
          </a:bodyPr>
          <a:lstStyle/>
          <a:p>
            <a:r>
              <a:rPr lang="en-US" b="1" dirty="0">
                <a:solidFill>
                  <a:schemeClr val="tx2"/>
                </a:solidFill>
                <a:latin typeface="Helvetica" pitchFamily="2" charset="0"/>
                <a:cs typeface="Gotham Medium" pitchFamily="2" charset="0"/>
              </a:rPr>
              <a:t>To be is to be </a:t>
            </a:r>
            <a:r>
              <a:rPr lang="en-US" b="1" dirty="0">
                <a:solidFill>
                  <a:schemeClr val="accent1"/>
                </a:solidFill>
                <a:latin typeface="Helvetica" pitchFamily="2" charset="0"/>
                <a:cs typeface="Gotham Medium" pitchFamily="2" charset="0"/>
              </a:rPr>
              <a:t>_____________ </a:t>
            </a:r>
          </a:p>
          <a:p>
            <a:r>
              <a:rPr lang="en-US" b="1" dirty="0">
                <a:solidFill>
                  <a:schemeClr val="tx2"/>
                </a:solidFill>
                <a:latin typeface="Helvetica" pitchFamily="2" charset="0"/>
                <a:cs typeface="Gotham Medium" pitchFamily="2" charset="0"/>
              </a:rPr>
              <a:t>Not to be </a:t>
            </a:r>
            <a:r>
              <a:rPr lang="en-US" b="1" dirty="0">
                <a:solidFill>
                  <a:schemeClr val="accent1"/>
                </a:solidFill>
                <a:latin typeface="Helvetica" pitchFamily="2" charset="0"/>
                <a:cs typeface="Gotham Medium" pitchFamily="2" charset="0"/>
              </a:rPr>
              <a:t>______________</a:t>
            </a:r>
            <a:r>
              <a:rPr lang="en-US" b="1" dirty="0">
                <a:solidFill>
                  <a:schemeClr val="tx2"/>
                </a:solidFill>
                <a:latin typeface="Helvetica" pitchFamily="2" charset="0"/>
                <a:cs typeface="Gotham Medium" pitchFamily="2" charset="0"/>
              </a:rPr>
              <a:t>is not to be</a:t>
            </a:r>
          </a:p>
        </p:txBody>
      </p:sp>
      <p:sp>
        <p:nvSpPr>
          <p:cNvPr id="7" name="TextBox 6">
            <a:extLst>
              <a:ext uri="{FF2B5EF4-FFF2-40B4-BE49-F238E27FC236}">
                <a16:creationId xmlns:a16="http://schemas.microsoft.com/office/drawing/2014/main" id="{01092343-4F73-B548-A366-35071B0767DC}"/>
              </a:ext>
            </a:extLst>
          </p:cNvPr>
          <p:cNvSpPr txBox="1"/>
          <p:nvPr/>
        </p:nvSpPr>
        <p:spPr>
          <a:xfrm>
            <a:off x="8548703" y="5407529"/>
            <a:ext cx="3362763" cy="623175"/>
          </a:xfrm>
          <a:prstGeom prst="rect">
            <a:avLst/>
          </a:prstGeom>
          <a:noFill/>
        </p:spPr>
        <p:txBody>
          <a:bodyPr wrap="none" lIns="68508" tIns="34254" rIns="68508" bIns="34254" rtlCol="0">
            <a:spAutoFit/>
          </a:bodyPr>
          <a:lstStyle/>
          <a:p>
            <a:pPr algn="ctr"/>
            <a:r>
              <a:rPr lang="en-US" b="1" dirty="0">
                <a:solidFill>
                  <a:schemeClr val="tx2"/>
                </a:solidFill>
                <a:latin typeface="Helvetica" pitchFamily="2" charset="0"/>
                <a:cs typeface="Gotham Medium" pitchFamily="2" charset="0"/>
              </a:rPr>
              <a:t>I have to be</a:t>
            </a:r>
            <a:r>
              <a:rPr lang="en-US" b="1" dirty="0">
                <a:solidFill>
                  <a:schemeClr val="accent1"/>
                </a:solidFill>
                <a:latin typeface="Helvetica" pitchFamily="2" charset="0"/>
                <a:cs typeface="Gotham Medium" pitchFamily="2" charset="0"/>
              </a:rPr>
              <a:t>_____________ </a:t>
            </a:r>
          </a:p>
          <a:p>
            <a:r>
              <a:rPr lang="en-US" b="1" dirty="0">
                <a:solidFill>
                  <a:schemeClr val="tx2"/>
                </a:solidFill>
                <a:latin typeface="Helvetica" pitchFamily="2" charset="0"/>
                <a:cs typeface="Gotham Medium" pitchFamily="2" charset="0"/>
              </a:rPr>
              <a:t>or else </a:t>
            </a:r>
            <a:r>
              <a:rPr lang="en-US" b="1" dirty="0">
                <a:solidFill>
                  <a:schemeClr val="accent1"/>
                </a:solidFill>
                <a:latin typeface="Helvetica" pitchFamily="2" charset="0"/>
                <a:cs typeface="Gotham Medium" pitchFamily="2" charset="0"/>
              </a:rPr>
              <a:t>______________</a:t>
            </a:r>
          </a:p>
        </p:txBody>
      </p:sp>
      <p:sp>
        <p:nvSpPr>
          <p:cNvPr id="10" name="TextBox 9">
            <a:extLst>
              <a:ext uri="{FF2B5EF4-FFF2-40B4-BE49-F238E27FC236}">
                <a16:creationId xmlns:a16="http://schemas.microsoft.com/office/drawing/2014/main" id="{2539BB81-7BE1-F14B-966B-664F718467C6}"/>
              </a:ext>
            </a:extLst>
          </p:cNvPr>
          <p:cNvSpPr txBox="1"/>
          <p:nvPr/>
        </p:nvSpPr>
        <p:spPr>
          <a:xfrm rot="4923987">
            <a:off x="1122540" y="1827535"/>
            <a:ext cx="1117829" cy="261610"/>
          </a:xfrm>
          <a:prstGeom prst="rect">
            <a:avLst/>
          </a:prstGeom>
          <a:noFill/>
        </p:spPr>
        <p:txBody>
          <a:bodyPr wrap="square" rtlCol="0">
            <a:spAutoFit/>
          </a:bodyPr>
          <a:lstStyle/>
          <a:p>
            <a:pPr algn="ctr"/>
            <a:r>
              <a:rPr lang="en-US" sz="1100" dirty="0">
                <a:latin typeface="Helvetica" pitchFamily="2" charset="0"/>
              </a:rPr>
              <a:t>Conservative</a:t>
            </a:r>
          </a:p>
        </p:txBody>
      </p:sp>
      <p:sp>
        <p:nvSpPr>
          <p:cNvPr id="11" name="TextBox 10">
            <a:extLst>
              <a:ext uri="{FF2B5EF4-FFF2-40B4-BE49-F238E27FC236}">
                <a16:creationId xmlns:a16="http://schemas.microsoft.com/office/drawing/2014/main" id="{B27E295F-DC95-E243-8AD9-E5768CD1F360}"/>
              </a:ext>
            </a:extLst>
          </p:cNvPr>
          <p:cNvSpPr txBox="1"/>
          <p:nvPr/>
        </p:nvSpPr>
        <p:spPr>
          <a:xfrm rot="4050863">
            <a:off x="1409741" y="2956727"/>
            <a:ext cx="1134282" cy="261610"/>
          </a:xfrm>
          <a:prstGeom prst="rect">
            <a:avLst/>
          </a:prstGeom>
          <a:noFill/>
        </p:spPr>
        <p:txBody>
          <a:bodyPr wrap="square" rtlCol="0">
            <a:spAutoFit/>
          </a:bodyPr>
          <a:lstStyle/>
          <a:p>
            <a:pPr algn="ctr"/>
            <a:r>
              <a:rPr lang="en-US" sz="1100">
                <a:latin typeface="Helvetica" pitchFamily="2" charset="0"/>
              </a:rPr>
              <a:t>Pleasing</a:t>
            </a:r>
          </a:p>
        </p:txBody>
      </p:sp>
      <p:sp>
        <p:nvSpPr>
          <p:cNvPr id="12" name="TextBox 11">
            <a:extLst>
              <a:ext uri="{FF2B5EF4-FFF2-40B4-BE49-F238E27FC236}">
                <a16:creationId xmlns:a16="http://schemas.microsoft.com/office/drawing/2014/main" id="{00C5AE64-FFB1-6748-B42C-A83DDC14B259}"/>
              </a:ext>
            </a:extLst>
          </p:cNvPr>
          <p:cNvSpPr txBox="1"/>
          <p:nvPr/>
        </p:nvSpPr>
        <p:spPr>
          <a:xfrm rot="3160096">
            <a:off x="1984318" y="3939237"/>
            <a:ext cx="1115086" cy="266052"/>
          </a:xfrm>
          <a:prstGeom prst="rect">
            <a:avLst/>
          </a:prstGeom>
          <a:noFill/>
        </p:spPr>
        <p:txBody>
          <a:bodyPr wrap="square" rtlCol="0">
            <a:spAutoFit/>
          </a:bodyPr>
          <a:lstStyle/>
          <a:p>
            <a:pPr algn="ctr"/>
            <a:r>
              <a:rPr lang="en-US" sz="1100" dirty="0">
                <a:latin typeface="Helvetica" pitchFamily="2" charset="0"/>
              </a:rPr>
              <a:t>Belonging</a:t>
            </a:r>
          </a:p>
        </p:txBody>
      </p:sp>
      <p:sp>
        <p:nvSpPr>
          <p:cNvPr id="13" name="TextBox 12">
            <a:extLst>
              <a:ext uri="{FF2B5EF4-FFF2-40B4-BE49-F238E27FC236}">
                <a16:creationId xmlns:a16="http://schemas.microsoft.com/office/drawing/2014/main" id="{D392F6E8-C542-284F-AB91-FF0B0B8C7496}"/>
              </a:ext>
            </a:extLst>
          </p:cNvPr>
          <p:cNvSpPr txBox="1"/>
          <p:nvPr/>
        </p:nvSpPr>
        <p:spPr>
          <a:xfrm rot="2169805">
            <a:off x="2778437" y="4756057"/>
            <a:ext cx="1134282" cy="261610"/>
          </a:xfrm>
          <a:prstGeom prst="rect">
            <a:avLst/>
          </a:prstGeom>
          <a:noFill/>
        </p:spPr>
        <p:txBody>
          <a:bodyPr wrap="square" rtlCol="0">
            <a:spAutoFit/>
          </a:bodyPr>
          <a:lstStyle/>
          <a:p>
            <a:pPr algn="ctr"/>
            <a:r>
              <a:rPr lang="en-US" sz="1100">
                <a:latin typeface="Helvetica" pitchFamily="2" charset="0"/>
              </a:rPr>
              <a:t>Passive</a:t>
            </a:r>
          </a:p>
        </p:txBody>
      </p:sp>
      <p:sp>
        <p:nvSpPr>
          <p:cNvPr id="14" name="TextBox 13">
            <a:extLst>
              <a:ext uri="{FF2B5EF4-FFF2-40B4-BE49-F238E27FC236}">
                <a16:creationId xmlns:a16="http://schemas.microsoft.com/office/drawing/2014/main" id="{9BCEAB0D-C4A8-7946-BD17-AA648CC6E1B5}"/>
              </a:ext>
            </a:extLst>
          </p:cNvPr>
          <p:cNvSpPr txBox="1"/>
          <p:nvPr/>
        </p:nvSpPr>
        <p:spPr>
          <a:xfrm rot="1250182">
            <a:off x="3788495" y="5387420"/>
            <a:ext cx="1448917" cy="261610"/>
          </a:xfrm>
          <a:prstGeom prst="rect">
            <a:avLst/>
          </a:prstGeom>
          <a:noFill/>
        </p:spPr>
        <p:txBody>
          <a:bodyPr wrap="square" rtlCol="0">
            <a:spAutoFit/>
          </a:bodyPr>
          <a:lstStyle/>
          <a:p>
            <a:pPr algn="ctr"/>
            <a:r>
              <a:rPr lang="en-US" sz="1100">
                <a:latin typeface="Helvetica" pitchFamily="2" charset="0"/>
              </a:rPr>
              <a:t>Distance</a:t>
            </a:r>
          </a:p>
        </p:txBody>
      </p:sp>
      <p:sp>
        <p:nvSpPr>
          <p:cNvPr id="15" name="TextBox 14">
            <a:extLst>
              <a:ext uri="{FF2B5EF4-FFF2-40B4-BE49-F238E27FC236}">
                <a16:creationId xmlns:a16="http://schemas.microsoft.com/office/drawing/2014/main" id="{536F7C0D-4368-734C-A6F8-A3FBBB552FAA}"/>
              </a:ext>
            </a:extLst>
          </p:cNvPr>
          <p:cNvSpPr txBox="1"/>
          <p:nvPr/>
        </p:nvSpPr>
        <p:spPr>
          <a:xfrm>
            <a:off x="5267556" y="5635262"/>
            <a:ext cx="1447212" cy="261610"/>
          </a:xfrm>
          <a:prstGeom prst="rect">
            <a:avLst/>
          </a:prstGeom>
          <a:noFill/>
        </p:spPr>
        <p:txBody>
          <a:bodyPr wrap="square" rtlCol="0">
            <a:spAutoFit/>
          </a:bodyPr>
          <a:lstStyle/>
          <a:p>
            <a:pPr algn="ctr"/>
            <a:r>
              <a:rPr lang="en-US" sz="1100">
                <a:latin typeface="Helvetica" pitchFamily="2" charset="0"/>
              </a:rPr>
              <a:t>Critical</a:t>
            </a:r>
          </a:p>
        </p:txBody>
      </p:sp>
      <p:sp>
        <p:nvSpPr>
          <p:cNvPr id="16" name="TextBox 15">
            <a:extLst>
              <a:ext uri="{FF2B5EF4-FFF2-40B4-BE49-F238E27FC236}">
                <a16:creationId xmlns:a16="http://schemas.microsoft.com/office/drawing/2014/main" id="{4B28ABF0-90F6-7A4D-97E7-4CF95D5BC085}"/>
              </a:ext>
            </a:extLst>
          </p:cNvPr>
          <p:cNvSpPr txBox="1"/>
          <p:nvPr/>
        </p:nvSpPr>
        <p:spPr>
          <a:xfrm rot="20426073">
            <a:off x="6781824" y="5381136"/>
            <a:ext cx="1448917" cy="261610"/>
          </a:xfrm>
          <a:prstGeom prst="rect">
            <a:avLst/>
          </a:prstGeom>
          <a:noFill/>
        </p:spPr>
        <p:txBody>
          <a:bodyPr wrap="square" rtlCol="0">
            <a:spAutoFit/>
          </a:bodyPr>
          <a:lstStyle/>
          <a:p>
            <a:pPr algn="ctr"/>
            <a:r>
              <a:rPr lang="en-US" sz="1100">
                <a:latin typeface="Helvetica" pitchFamily="2" charset="0"/>
              </a:rPr>
              <a:t>Arrogance</a:t>
            </a:r>
          </a:p>
        </p:txBody>
      </p:sp>
      <p:sp>
        <p:nvSpPr>
          <p:cNvPr id="17" name="TextBox 16">
            <a:extLst>
              <a:ext uri="{FF2B5EF4-FFF2-40B4-BE49-F238E27FC236}">
                <a16:creationId xmlns:a16="http://schemas.microsoft.com/office/drawing/2014/main" id="{C3A4CF43-BA9C-CF47-9CDA-4F75EB14EAC5}"/>
              </a:ext>
            </a:extLst>
          </p:cNvPr>
          <p:cNvSpPr txBox="1"/>
          <p:nvPr/>
        </p:nvSpPr>
        <p:spPr>
          <a:xfrm rot="19408986">
            <a:off x="8110319" y="4733733"/>
            <a:ext cx="1104630" cy="261610"/>
          </a:xfrm>
          <a:prstGeom prst="rect">
            <a:avLst/>
          </a:prstGeom>
          <a:noFill/>
        </p:spPr>
        <p:txBody>
          <a:bodyPr wrap="square" rtlCol="0">
            <a:spAutoFit/>
          </a:bodyPr>
          <a:lstStyle/>
          <a:p>
            <a:pPr algn="ctr"/>
            <a:r>
              <a:rPr lang="en-US" sz="1100">
                <a:latin typeface="Helvetica" pitchFamily="2" charset="0"/>
              </a:rPr>
              <a:t>Autocratic</a:t>
            </a:r>
          </a:p>
        </p:txBody>
      </p:sp>
      <p:sp>
        <p:nvSpPr>
          <p:cNvPr id="18" name="TextBox 17">
            <a:extLst>
              <a:ext uri="{FF2B5EF4-FFF2-40B4-BE49-F238E27FC236}">
                <a16:creationId xmlns:a16="http://schemas.microsoft.com/office/drawing/2014/main" id="{2901E360-EF81-0743-A476-0E9982FDEB0A}"/>
              </a:ext>
            </a:extLst>
          </p:cNvPr>
          <p:cNvSpPr txBox="1"/>
          <p:nvPr/>
        </p:nvSpPr>
        <p:spPr>
          <a:xfrm rot="18485611">
            <a:off x="8912741" y="3919030"/>
            <a:ext cx="1104630" cy="261610"/>
          </a:xfrm>
          <a:prstGeom prst="rect">
            <a:avLst/>
          </a:prstGeom>
          <a:noFill/>
        </p:spPr>
        <p:txBody>
          <a:bodyPr wrap="square" rtlCol="0">
            <a:spAutoFit/>
          </a:bodyPr>
          <a:lstStyle/>
          <a:p>
            <a:pPr algn="ctr"/>
            <a:r>
              <a:rPr lang="en-US" sz="1100">
                <a:latin typeface="Helvetica" pitchFamily="2" charset="0"/>
              </a:rPr>
              <a:t>Ambition</a:t>
            </a:r>
          </a:p>
        </p:txBody>
      </p:sp>
      <p:sp>
        <p:nvSpPr>
          <p:cNvPr id="19" name="TextBox 18">
            <a:extLst>
              <a:ext uri="{FF2B5EF4-FFF2-40B4-BE49-F238E27FC236}">
                <a16:creationId xmlns:a16="http://schemas.microsoft.com/office/drawing/2014/main" id="{3339DAF8-2311-DE41-8C4F-34C9565E4611}"/>
              </a:ext>
            </a:extLst>
          </p:cNvPr>
          <p:cNvSpPr txBox="1"/>
          <p:nvPr/>
        </p:nvSpPr>
        <p:spPr>
          <a:xfrm rot="17507255">
            <a:off x="9478845" y="2936407"/>
            <a:ext cx="1104630" cy="261610"/>
          </a:xfrm>
          <a:prstGeom prst="rect">
            <a:avLst/>
          </a:prstGeom>
          <a:noFill/>
        </p:spPr>
        <p:txBody>
          <a:bodyPr wrap="square" rtlCol="0">
            <a:spAutoFit/>
          </a:bodyPr>
          <a:lstStyle/>
          <a:p>
            <a:pPr algn="ctr"/>
            <a:r>
              <a:rPr lang="en-US" sz="1100">
                <a:latin typeface="Helvetica" pitchFamily="2" charset="0"/>
              </a:rPr>
              <a:t>Driven</a:t>
            </a:r>
          </a:p>
        </p:txBody>
      </p:sp>
      <p:sp>
        <p:nvSpPr>
          <p:cNvPr id="20" name="TextBox 19">
            <a:extLst>
              <a:ext uri="{FF2B5EF4-FFF2-40B4-BE49-F238E27FC236}">
                <a16:creationId xmlns:a16="http://schemas.microsoft.com/office/drawing/2014/main" id="{26C6A38D-6E68-6346-9F79-45322477C22A}"/>
              </a:ext>
            </a:extLst>
          </p:cNvPr>
          <p:cNvSpPr txBox="1"/>
          <p:nvPr/>
        </p:nvSpPr>
        <p:spPr>
          <a:xfrm rot="16549563">
            <a:off x="9774829" y="1840345"/>
            <a:ext cx="1104630" cy="261610"/>
          </a:xfrm>
          <a:prstGeom prst="rect">
            <a:avLst/>
          </a:prstGeom>
          <a:noFill/>
        </p:spPr>
        <p:txBody>
          <a:bodyPr wrap="square" rtlCol="0">
            <a:spAutoFit/>
          </a:bodyPr>
          <a:lstStyle/>
          <a:p>
            <a:pPr algn="ctr"/>
            <a:r>
              <a:rPr lang="en-US" sz="1100">
                <a:latin typeface="Helvetica" pitchFamily="2" charset="0"/>
              </a:rPr>
              <a:t>Perfect</a:t>
            </a:r>
          </a:p>
        </p:txBody>
      </p:sp>
      <p:sp>
        <p:nvSpPr>
          <p:cNvPr id="21" name="TextBox 20">
            <a:extLst>
              <a:ext uri="{FF2B5EF4-FFF2-40B4-BE49-F238E27FC236}">
                <a16:creationId xmlns:a16="http://schemas.microsoft.com/office/drawing/2014/main" id="{FA031E40-3239-B44F-A0CE-A547EC8B38D1}"/>
              </a:ext>
            </a:extLst>
          </p:cNvPr>
          <p:cNvSpPr txBox="1"/>
          <p:nvPr/>
        </p:nvSpPr>
        <p:spPr>
          <a:xfrm rot="3522051">
            <a:off x="3424075" y="2282254"/>
            <a:ext cx="1544551" cy="307777"/>
          </a:xfrm>
          <a:prstGeom prst="rect">
            <a:avLst/>
          </a:prstGeom>
          <a:noFill/>
        </p:spPr>
        <p:txBody>
          <a:bodyPr wrap="square" rtlCol="0">
            <a:spAutoFit/>
          </a:bodyPr>
          <a:lstStyle/>
          <a:p>
            <a:pPr algn="ctr"/>
            <a:r>
              <a:rPr lang="en-US" sz="1400" dirty="0">
                <a:latin typeface="Helvetica" pitchFamily="2" charset="0"/>
              </a:rPr>
              <a:t>Complying</a:t>
            </a:r>
          </a:p>
        </p:txBody>
      </p:sp>
      <p:sp>
        <p:nvSpPr>
          <p:cNvPr id="22" name="TextBox 21">
            <a:extLst>
              <a:ext uri="{FF2B5EF4-FFF2-40B4-BE49-F238E27FC236}">
                <a16:creationId xmlns:a16="http://schemas.microsoft.com/office/drawing/2014/main" id="{ACD50663-8DBA-B449-A654-76B24CCACB2C}"/>
              </a:ext>
            </a:extLst>
          </p:cNvPr>
          <p:cNvSpPr txBox="1"/>
          <p:nvPr/>
        </p:nvSpPr>
        <p:spPr>
          <a:xfrm>
            <a:off x="5214338" y="3351871"/>
            <a:ext cx="1544551" cy="307777"/>
          </a:xfrm>
          <a:prstGeom prst="rect">
            <a:avLst/>
          </a:prstGeom>
          <a:noFill/>
        </p:spPr>
        <p:txBody>
          <a:bodyPr wrap="square" rtlCol="0">
            <a:spAutoFit/>
          </a:bodyPr>
          <a:lstStyle/>
          <a:p>
            <a:pPr algn="ctr"/>
            <a:r>
              <a:rPr lang="en-US" sz="1400">
                <a:latin typeface="Helvetica" pitchFamily="2" charset="0"/>
              </a:rPr>
              <a:t>Protecting</a:t>
            </a:r>
          </a:p>
        </p:txBody>
      </p:sp>
      <p:sp>
        <p:nvSpPr>
          <p:cNvPr id="23" name="TextBox 22">
            <a:extLst>
              <a:ext uri="{FF2B5EF4-FFF2-40B4-BE49-F238E27FC236}">
                <a16:creationId xmlns:a16="http://schemas.microsoft.com/office/drawing/2014/main" id="{F2A8B504-74CE-2841-BC13-058F8C9AC933}"/>
              </a:ext>
            </a:extLst>
          </p:cNvPr>
          <p:cNvSpPr txBox="1"/>
          <p:nvPr/>
        </p:nvSpPr>
        <p:spPr>
          <a:xfrm rot="17852866">
            <a:off x="7035191" y="2307919"/>
            <a:ext cx="1565589" cy="307777"/>
          </a:xfrm>
          <a:prstGeom prst="rect">
            <a:avLst/>
          </a:prstGeom>
          <a:noFill/>
        </p:spPr>
        <p:txBody>
          <a:bodyPr wrap="square" rtlCol="0">
            <a:spAutoFit/>
          </a:bodyPr>
          <a:lstStyle/>
          <a:p>
            <a:pPr algn="ctr"/>
            <a:r>
              <a:rPr lang="en-US" sz="1400">
                <a:latin typeface="Helvetica" pitchFamily="2" charset="0"/>
              </a:rPr>
              <a:t>Controlling</a:t>
            </a:r>
          </a:p>
        </p:txBody>
      </p:sp>
      <p:sp>
        <p:nvSpPr>
          <p:cNvPr id="24" name="Rectangle 23">
            <a:extLst>
              <a:ext uri="{FF2B5EF4-FFF2-40B4-BE49-F238E27FC236}">
                <a16:creationId xmlns:a16="http://schemas.microsoft.com/office/drawing/2014/main" id="{ABD26EC7-EE4E-F044-A1CB-67A06577ADAB}"/>
              </a:ext>
            </a:extLst>
          </p:cNvPr>
          <p:cNvSpPr/>
          <p:nvPr/>
        </p:nvSpPr>
        <p:spPr>
          <a:xfrm rot="21064358">
            <a:off x="1826409" y="1527729"/>
            <a:ext cx="2367280" cy="523220"/>
          </a:xfrm>
          <a:prstGeom prst="rect">
            <a:avLst/>
          </a:prstGeom>
        </p:spPr>
        <p:txBody>
          <a:bodyPr wrap="square">
            <a:spAutoFit/>
          </a:bodyPr>
          <a:lstStyle/>
          <a:p>
            <a:r>
              <a:rPr lang="en-US" sz="1400" dirty="0">
                <a:latin typeface="Helvetica" pitchFamily="2" charset="0"/>
              </a:rPr>
              <a:t>Follow procedure &amp; </a:t>
            </a:r>
          </a:p>
          <a:p>
            <a:r>
              <a:rPr lang="en-US" sz="1400" dirty="0">
                <a:latin typeface="Helvetica" pitchFamily="2" charset="0"/>
              </a:rPr>
              <a:t>rules, urge conformity</a:t>
            </a:r>
          </a:p>
        </p:txBody>
      </p:sp>
      <p:sp>
        <p:nvSpPr>
          <p:cNvPr id="25" name="Rectangle 24">
            <a:extLst>
              <a:ext uri="{FF2B5EF4-FFF2-40B4-BE49-F238E27FC236}">
                <a16:creationId xmlns:a16="http://schemas.microsoft.com/office/drawing/2014/main" id="{02DA48C2-FF19-D740-8FF3-BF02D05F873D}"/>
              </a:ext>
            </a:extLst>
          </p:cNvPr>
          <p:cNvSpPr/>
          <p:nvPr/>
        </p:nvSpPr>
        <p:spPr>
          <a:xfrm rot="20242131">
            <a:off x="2082037" y="2283904"/>
            <a:ext cx="1884564" cy="738664"/>
          </a:xfrm>
          <a:prstGeom prst="rect">
            <a:avLst/>
          </a:prstGeom>
        </p:spPr>
        <p:txBody>
          <a:bodyPr wrap="square">
            <a:spAutoFit/>
          </a:bodyPr>
          <a:lstStyle/>
          <a:p>
            <a:r>
              <a:rPr lang="en-US" sz="1400" dirty="0">
                <a:latin typeface="Helvetica" pitchFamily="2" charset="0"/>
              </a:rPr>
              <a:t>Seek support, &amp; </a:t>
            </a:r>
          </a:p>
          <a:p>
            <a:r>
              <a:rPr lang="en-US" sz="1400" dirty="0">
                <a:latin typeface="Helvetica" pitchFamily="2" charset="0"/>
              </a:rPr>
              <a:t>approval, avoid </a:t>
            </a:r>
          </a:p>
          <a:p>
            <a:r>
              <a:rPr lang="en-US" sz="1400" dirty="0">
                <a:latin typeface="Helvetica" pitchFamily="2" charset="0"/>
              </a:rPr>
              <a:t>personal rejection</a:t>
            </a:r>
          </a:p>
        </p:txBody>
      </p:sp>
      <p:sp>
        <p:nvSpPr>
          <p:cNvPr id="26" name="Rectangle 25">
            <a:extLst>
              <a:ext uri="{FF2B5EF4-FFF2-40B4-BE49-F238E27FC236}">
                <a16:creationId xmlns:a16="http://schemas.microsoft.com/office/drawing/2014/main" id="{660D24E9-19FB-C541-9339-02044CFBBF90}"/>
              </a:ext>
            </a:extLst>
          </p:cNvPr>
          <p:cNvSpPr/>
          <p:nvPr/>
        </p:nvSpPr>
        <p:spPr>
          <a:xfrm rot="19293764">
            <a:off x="2475875" y="3134259"/>
            <a:ext cx="1868616" cy="523220"/>
          </a:xfrm>
          <a:prstGeom prst="rect">
            <a:avLst/>
          </a:prstGeom>
        </p:spPr>
        <p:txBody>
          <a:bodyPr wrap="square">
            <a:spAutoFit/>
          </a:bodyPr>
          <a:lstStyle/>
          <a:p>
            <a:r>
              <a:rPr lang="en-US" sz="1400" dirty="0">
                <a:latin typeface="Helvetica" pitchFamily="2" charset="0"/>
              </a:rPr>
              <a:t>Conform, play it safe,</a:t>
            </a:r>
          </a:p>
          <a:p>
            <a:r>
              <a:rPr lang="en-US" sz="1400" dirty="0">
                <a:latin typeface="Helvetica" pitchFamily="2" charset="0"/>
              </a:rPr>
              <a:t>meet expectations</a:t>
            </a:r>
          </a:p>
        </p:txBody>
      </p:sp>
      <p:sp>
        <p:nvSpPr>
          <p:cNvPr id="27" name="Rectangle 26">
            <a:extLst>
              <a:ext uri="{FF2B5EF4-FFF2-40B4-BE49-F238E27FC236}">
                <a16:creationId xmlns:a16="http://schemas.microsoft.com/office/drawing/2014/main" id="{66A88BC7-9363-BB44-8B3A-865C717EAC29}"/>
              </a:ext>
            </a:extLst>
          </p:cNvPr>
          <p:cNvSpPr/>
          <p:nvPr/>
        </p:nvSpPr>
        <p:spPr>
          <a:xfrm rot="18505718">
            <a:off x="2975832" y="3683082"/>
            <a:ext cx="2137100" cy="523220"/>
          </a:xfrm>
          <a:prstGeom prst="rect">
            <a:avLst/>
          </a:prstGeom>
        </p:spPr>
        <p:txBody>
          <a:bodyPr wrap="square">
            <a:spAutoFit/>
          </a:bodyPr>
          <a:lstStyle/>
          <a:p>
            <a:r>
              <a:rPr lang="en-US" sz="1400" dirty="0">
                <a:latin typeface="Helvetica" pitchFamily="2" charset="0"/>
              </a:rPr>
              <a:t>Give away power, meek,</a:t>
            </a:r>
          </a:p>
          <a:p>
            <a:r>
              <a:rPr lang="en-US" sz="1400" dirty="0">
                <a:latin typeface="Helvetica" pitchFamily="2" charset="0"/>
              </a:rPr>
              <a:t>self-doubting, cautious</a:t>
            </a:r>
          </a:p>
        </p:txBody>
      </p:sp>
      <p:sp>
        <p:nvSpPr>
          <p:cNvPr id="28" name="Rectangle 27">
            <a:extLst>
              <a:ext uri="{FF2B5EF4-FFF2-40B4-BE49-F238E27FC236}">
                <a16:creationId xmlns:a16="http://schemas.microsoft.com/office/drawing/2014/main" id="{AF6B8466-B646-204F-949E-87EB8F4CC27C}"/>
              </a:ext>
            </a:extLst>
          </p:cNvPr>
          <p:cNvSpPr/>
          <p:nvPr/>
        </p:nvSpPr>
        <p:spPr>
          <a:xfrm rot="17503912">
            <a:off x="3940344" y="4170092"/>
            <a:ext cx="2010622" cy="523220"/>
          </a:xfrm>
          <a:prstGeom prst="rect">
            <a:avLst/>
          </a:prstGeom>
        </p:spPr>
        <p:txBody>
          <a:bodyPr wrap="square">
            <a:spAutoFit/>
          </a:bodyPr>
          <a:lstStyle/>
          <a:p>
            <a:r>
              <a:rPr lang="en-US" sz="1400">
                <a:latin typeface="Helvetica" pitchFamily="2" charset="0"/>
              </a:rPr>
              <a:t>Withdrawn, aloof,</a:t>
            </a:r>
          </a:p>
          <a:p>
            <a:r>
              <a:rPr lang="en-US" sz="1400">
                <a:latin typeface="Helvetica" pitchFamily="2" charset="0"/>
              </a:rPr>
              <a:t>emotionally uninvolved</a:t>
            </a:r>
          </a:p>
        </p:txBody>
      </p:sp>
      <p:sp>
        <p:nvSpPr>
          <p:cNvPr id="29" name="Rectangle 28">
            <a:extLst>
              <a:ext uri="{FF2B5EF4-FFF2-40B4-BE49-F238E27FC236}">
                <a16:creationId xmlns:a16="http://schemas.microsoft.com/office/drawing/2014/main" id="{0D28B8A5-5D20-8247-BDAF-A74BA8EDF5E5}"/>
              </a:ext>
            </a:extLst>
          </p:cNvPr>
          <p:cNvSpPr/>
          <p:nvPr/>
        </p:nvSpPr>
        <p:spPr>
          <a:xfrm rot="16200000">
            <a:off x="5024729" y="4406894"/>
            <a:ext cx="1923768" cy="523220"/>
          </a:xfrm>
          <a:prstGeom prst="rect">
            <a:avLst/>
          </a:prstGeom>
        </p:spPr>
        <p:txBody>
          <a:bodyPr wrap="square">
            <a:spAutoFit/>
          </a:bodyPr>
          <a:lstStyle/>
          <a:p>
            <a:r>
              <a:rPr lang="en-US" sz="1400">
                <a:latin typeface="Helvetica" pitchFamily="2" charset="0"/>
              </a:rPr>
              <a:t>Finding fault, cynical,</a:t>
            </a:r>
          </a:p>
          <a:p>
            <a:r>
              <a:rPr lang="en-US" sz="1400">
                <a:latin typeface="Helvetica" pitchFamily="2" charset="0"/>
              </a:rPr>
              <a:t>putting others down</a:t>
            </a:r>
          </a:p>
        </p:txBody>
      </p:sp>
      <p:sp>
        <p:nvSpPr>
          <p:cNvPr id="30" name="Rectangle 29">
            <a:extLst>
              <a:ext uri="{FF2B5EF4-FFF2-40B4-BE49-F238E27FC236}">
                <a16:creationId xmlns:a16="http://schemas.microsoft.com/office/drawing/2014/main" id="{16A34F31-F9B9-4444-A0DF-AF568791ABB8}"/>
              </a:ext>
            </a:extLst>
          </p:cNvPr>
          <p:cNvSpPr/>
          <p:nvPr/>
        </p:nvSpPr>
        <p:spPr>
          <a:xfrm rot="4243869">
            <a:off x="6150448" y="4148392"/>
            <a:ext cx="1889540" cy="523220"/>
          </a:xfrm>
          <a:prstGeom prst="rect">
            <a:avLst/>
          </a:prstGeom>
        </p:spPr>
        <p:txBody>
          <a:bodyPr wrap="square">
            <a:spAutoFit/>
          </a:bodyPr>
          <a:lstStyle/>
          <a:p>
            <a:r>
              <a:rPr lang="en-US" sz="1400">
                <a:latin typeface="Helvetica" pitchFamily="2" charset="0"/>
              </a:rPr>
              <a:t>Superior, egotistical,</a:t>
            </a:r>
          </a:p>
          <a:p>
            <a:r>
              <a:rPr lang="en-US" sz="1400">
                <a:latin typeface="Helvetica" pitchFamily="2" charset="0"/>
              </a:rPr>
              <a:t>self-centered</a:t>
            </a:r>
          </a:p>
        </p:txBody>
      </p:sp>
      <p:sp>
        <p:nvSpPr>
          <p:cNvPr id="31" name="Rectangle 30">
            <a:extLst>
              <a:ext uri="{FF2B5EF4-FFF2-40B4-BE49-F238E27FC236}">
                <a16:creationId xmlns:a16="http://schemas.microsoft.com/office/drawing/2014/main" id="{F7BF2FAB-A1A1-D446-AFAC-0E698241CDB0}"/>
              </a:ext>
            </a:extLst>
          </p:cNvPr>
          <p:cNvSpPr/>
          <p:nvPr/>
        </p:nvSpPr>
        <p:spPr>
          <a:xfrm rot="3107999">
            <a:off x="6995867" y="3700975"/>
            <a:ext cx="1981571" cy="523220"/>
          </a:xfrm>
          <a:prstGeom prst="rect">
            <a:avLst/>
          </a:prstGeom>
        </p:spPr>
        <p:txBody>
          <a:bodyPr wrap="square">
            <a:spAutoFit/>
          </a:bodyPr>
          <a:lstStyle/>
          <a:p>
            <a:r>
              <a:rPr lang="en-US" sz="1400">
                <a:latin typeface="Helvetica" pitchFamily="2" charset="0"/>
              </a:rPr>
              <a:t>Forceful, aggressive,</a:t>
            </a:r>
          </a:p>
          <a:p>
            <a:r>
              <a:rPr lang="en-US" sz="1400">
                <a:latin typeface="Helvetica" pitchFamily="2" charset="0"/>
              </a:rPr>
              <a:t>controlling, powerful</a:t>
            </a:r>
          </a:p>
        </p:txBody>
      </p:sp>
      <p:sp>
        <p:nvSpPr>
          <p:cNvPr id="32" name="Rectangle 31">
            <a:extLst>
              <a:ext uri="{FF2B5EF4-FFF2-40B4-BE49-F238E27FC236}">
                <a16:creationId xmlns:a16="http://schemas.microsoft.com/office/drawing/2014/main" id="{85E0E248-2FB8-474F-A226-EDF2E80D5EF0}"/>
              </a:ext>
            </a:extLst>
          </p:cNvPr>
          <p:cNvSpPr/>
          <p:nvPr/>
        </p:nvSpPr>
        <p:spPr>
          <a:xfrm rot="2200882">
            <a:off x="7599729" y="3099222"/>
            <a:ext cx="1914049" cy="523220"/>
          </a:xfrm>
          <a:prstGeom prst="rect">
            <a:avLst/>
          </a:prstGeom>
        </p:spPr>
        <p:txBody>
          <a:bodyPr wrap="square">
            <a:spAutoFit/>
          </a:bodyPr>
          <a:lstStyle/>
          <a:p>
            <a:r>
              <a:rPr lang="en-US" sz="1400">
                <a:latin typeface="Helvetica" pitchFamily="2" charset="0"/>
              </a:rPr>
              <a:t>Get ahead, move up,</a:t>
            </a:r>
          </a:p>
          <a:p>
            <a:r>
              <a:rPr lang="en-US" sz="1400">
                <a:latin typeface="Helvetica" pitchFamily="2" charset="0"/>
              </a:rPr>
              <a:t>be better than others</a:t>
            </a:r>
          </a:p>
        </p:txBody>
      </p:sp>
      <p:sp>
        <p:nvSpPr>
          <p:cNvPr id="33" name="Rectangle 32">
            <a:extLst>
              <a:ext uri="{FF2B5EF4-FFF2-40B4-BE49-F238E27FC236}">
                <a16:creationId xmlns:a16="http://schemas.microsoft.com/office/drawing/2014/main" id="{9C50C545-39A9-EB43-8D72-1B147624C5FD}"/>
              </a:ext>
            </a:extLst>
          </p:cNvPr>
          <p:cNvSpPr/>
          <p:nvPr/>
        </p:nvSpPr>
        <p:spPr>
          <a:xfrm rot="1321476">
            <a:off x="8018539" y="2373144"/>
            <a:ext cx="1977151" cy="523220"/>
          </a:xfrm>
          <a:prstGeom prst="rect">
            <a:avLst/>
          </a:prstGeom>
        </p:spPr>
        <p:txBody>
          <a:bodyPr wrap="square">
            <a:spAutoFit/>
          </a:bodyPr>
          <a:lstStyle/>
          <a:p>
            <a:r>
              <a:rPr lang="en-US" sz="1400" dirty="0">
                <a:latin typeface="Helvetica" pitchFamily="2" charset="0"/>
              </a:rPr>
              <a:t>Overdrive, push mode,</a:t>
            </a:r>
          </a:p>
          <a:p>
            <a:r>
              <a:rPr lang="en-US" sz="1400" dirty="0">
                <a:latin typeface="Helvetica" pitchFamily="2" charset="0"/>
              </a:rPr>
              <a:t>work for success</a:t>
            </a:r>
          </a:p>
        </p:txBody>
      </p:sp>
      <p:sp>
        <p:nvSpPr>
          <p:cNvPr id="34" name="Rectangle 33">
            <a:extLst>
              <a:ext uri="{FF2B5EF4-FFF2-40B4-BE49-F238E27FC236}">
                <a16:creationId xmlns:a16="http://schemas.microsoft.com/office/drawing/2014/main" id="{61D0C41C-C085-8A4B-BE2F-A0D28AC61623}"/>
              </a:ext>
            </a:extLst>
          </p:cNvPr>
          <p:cNvSpPr/>
          <p:nvPr/>
        </p:nvSpPr>
        <p:spPr>
          <a:xfrm rot="435618">
            <a:off x="8245164" y="1463584"/>
            <a:ext cx="1906503" cy="738664"/>
          </a:xfrm>
          <a:prstGeom prst="rect">
            <a:avLst/>
          </a:prstGeom>
        </p:spPr>
        <p:txBody>
          <a:bodyPr wrap="square">
            <a:spAutoFit/>
          </a:bodyPr>
          <a:lstStyle/>
          <a:p>
            <a:r>
              <a:rPr lang="en-US" sz="1400">
                <a:latin typeface="Helvetica" pitchFamily="2" charset="0"/>
              </a:rPr>
              <a:t>Flawless results, </a:t>
            </a:r>
          </a:p>
          <a:p>
            <a:r>
              <a:rPr lang="en-US" sz="1400">
                <a:latin typeface="Helvetica" pitchFamily="2" charset="0"/>
              </a:rPr>
              <a:t>extremely high </a:t>
            </a:r>
          </a:p>
          <a:p>
            <a:r>
              <a:rPr lang="en-US" sz="1400">
                <a:latin typeface="Helvetica" pitchFamily="2" charset="0"/>
              </a:rPr>
              <a:t>standards</a:t>
            </a:r>
          </a:p>
        </p:txBody>
      </p:sp>
    </p:spTree>
    <p:extLst>
      <p:ext uri="{BB962C8B-B14F-4D97-AF65-F5344CB8AC3E}">
        <p14:creationId xmlns:p14="http://schemas.microsoft.com/office/powerpoint/2010/main" val="21006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020C-93B3-9C66-A329-DDB2B9904184}"/>
              </a:ext>
            </a:extLst>
          </p:cNvPr>
          <p:cNvSpPr>
            <a:spLocks noGrp="1"/>
          </p:cNvSpPr>
          <p:nvPr>
            <p:ph type="title"/>
          </p:nvPr>
        </p:nvSpPr>
        <p:spPr>
          <a:xfrm>
            <a:off x="609600" y="3088322"/>
            <a:ext cx="3823504" cy="681355"/>
          </a:xfrm>
        </p:spPr>
        <p:txBody>
          <a:bodyPr/>
          <a:lstStyle/>
          <a:p>
            <a:r>
              <a:rPr lang="en-US" b="0" dirty="0"/>
              <a:t>The Four Promises Of Leadership</a:t>
            </a:r>
          </a:p>
        </p:txBody>
      </p:sp>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51</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pic>
        <p:nvPicPr>
          <p:cNvPr id="5" name="Picture 4">
            <a:extLst>
              <a:ext uri="{FF2B5EF4-FFF2-40B4-BE49-F238E27FC236}">
                <a16:creationId xmlns:a16="http://schemas.microsoft.com/office/drawing/2014/main" id="{7A3BD938-C3CD-30CA-A85F-655C5B5F92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885230" y="419781"/>
            <a:ext cx="5747336" cy="6018436"/>
          </a:xfrm>
          <a:prstGeom prst="rect">
            <a:avLst/>
          </a:prstGeom>
        </p:spPr>
      </p:pic>
    </p:spTree>
    <p:extLst>
      <p:ext uri="{BB962C8B-B14F-4D97-AF65-F5344CB8AC3E}">
        <p14:creationId xmlns:p14="http://schemas.microsoft.com/office/powerpoint/2010/main" val="365275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52</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
        <p:nvSpPr>
          <p:cNvPr id="9" name="Content Placeholder 8">
            <a:extLst>
              <a:ext uri="{FF2B5EF4-FFF2-40B4-BE49-F238E27FC236}">
                <a16:creationId xmlns:a16="http://schemas.microsoft.com/office/drawing/2014/main" id="{EC6D8EF2-ECE2-9711-2C17-7AAD9D8E23FD}"/>
              </a:ext>
            </a:extLst>
          </p:cNvPr>
          <p:cNvSpPr>
            <a:spLocks noGrp="1"/>
          </p:cNvSpPr>
          <p:nvPr>
            <p:ph sz="quarter" idx="12"/>
          </p:nvPr>
        </p:nvSpPr>
        <p:spPr>
          <a:xfrm>
            <a:off x="5752618" y="1493838"/>
            <a:ext cx="5829782" cy="4541837"/>
          </a:xfrm>
        </p:spPr>
        <p:txBody>
          <a:bodyPr/>
          <a:lstStyle/>
          <a:p>
            <a:pPr>
              <a:spcBef>
                <a:spcPts val="1200"/>
              </a:spcBef>
            </a:pPr>
            <a:r>
              <a:rPr lang="en-US" dirty="0">
                <a:solidFill>
                  <a:schemeClr val="tx1">
                    <a:lumMod val="50000"/>
                  </a:schemeClr>
                </a:solidFill>
              </a:rPr>
              <a:t>38% probability that improved leadership effectiveness translates into higher business performance.</a:t>
            </a:r>
          </a:p>
          <a:p>
            <a:pPr>
              <a:spcBef>
                <a:spcPts val="1200"/>
              </a:spcBef>
            </a:pPr>
            <a:r>
              <a:rPr lang="en-US" dirty="0">
                <a:solidFill>
                  <a:schemeClr val="tx1">
                    <a:lumMod val="50000"/>
                  </a:schemeClr>
                </a:solidFill>
              </a:rPr>
              <a:t>Leadership effectiveness is a primary contributor to business performance.</a:t>
            </a:r>
          </a:p>
        </p:txBody>
      </p:sp>
      <p:sp>
        <p:nvSpPr>
          <p:cNvPr id="10" name="Rectangle 9">
            <a:extLst>
              <a:ext uri="{FF2B5EF4-FFF2-40B4-BE49-F238E27FC236}">
                <a16:creationId xmlns:a16="http://schemas.microsoft.com/office/drawing/2014/main" id="{1A66310E-F296-7C94-FDF7-76AE078DA544}"/>
              </a:ext>
            </a:extLst>
          </p:cNvPr>
          <p:cNvSpPr/>
          <p:nvPr/>
        </p:nvSpPr>
        <p:spPr>
          <a:xfrm>
            <a:off x="6253214" y="4048120"/>
            <a:ext cx="5258602" cy="1384995"/>
          </a:xfrm>
          <a:prstGeom prst="rect">
            <a:avLst/>
          </a:prstGeom>
        </p:spPr>
        <p:txBody>
          <a:bodyPr wrap="square">
            <a:spAutoFit/>
          </a:bodyPr>
          <a:lstStyle/>
          <a:p>
            <a:pPr>
              <a:spcBef>
                <a:spcPts val="1200"/>
              </a:spcBef>
            </a:pPr>
            <a:r>
              <a:rPr lang="en-US" sz="2800" i="1" dirty="0">
                <a:solidFill>
                  <a:schemeClr val="tx2"/>
                </a:solidFill>
                <a:latin typeface="Helvetica" pitchFamily="2" charset="0"/>
              </a:rPr>
              <a:t>An organization cannot outperform the collective effectiveness of its leadership!</a:t>
            </a:r>
          </a:p>
        </p:txBody>
      </p:sp>
      <p:pic>
        <p:nvPicPr>
          <p:cNvPr id="11" name="Picture 4">
            <a:extLst>
              <a:ext uri="{FF2B5EF4-FFF2-40B4-BE49-F238E27FC236}">
                <a16:creationId xmlns:a16="http://schemas.microsoft.com/office/drawing/2014/main" id="{C3D3F388-2D91-C10C-092D-ADDB7123B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87792" y="1400536"/>
            <a:ext cx="4191773" cy="4389498"/>
          </a:xfrm>
          <a:prstGeom prst="rect">
            <a:avLst/>
          </a:prstGeom>
        </p:spPr>
      </p:pic>
    </p:spTree>
    <p:extLst>
      <p:ext uri="{BB962C8B-B14F-4D97-AF65-F5344CB8AC3E}">
        <p14:creationId xmlns:p14="http://schemas.microsoft.com/office/powerpoint/2010/main" val="41457613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F7B39-E3E2-3818-A665-5BF54851EB99}"/>
              </a:ext>
            </a:extLst>
          </p:cNvPr>
          <p:cNvSpPr>
            <a:spLocks noGrp="1"/>
          </p:cNvSpPr>
          <p:nvPr>
            <p:ph type="sldNum" sz="quarter" idx="11"/>
          </p:nvPr>
        </p:nvSpPr>
        <p:spPr/>
        <p:txBody>
          <a:bodyPr/>
          <a:lstStyle/>
          <a:p>
            <a:fld id="{4E547FC5-224D-4B2B-AB96-D4331BB3CBEC}" type="slidenum">
              <a:rPr lang="en-US" smtClean="0"/>
              <a:pPr/>
              <a:t>53</a:t>
            </a:fld>
            <a:endParaRPr lang="en-US" dirty="0"/>
          </a:p>
        </p:txBody>
      </p:sp>
      <p:sp>
        <p:nvSpPr>
          <p:cNvPr id="3" name="Footer Placeholder 2">
            <a:extLst>
              <a:ext uri="{FF2B5EF4-FFF2-40B4-BE49-F238E27FC236}">
                <a16:creationId xmlns:a16="http://schemas.microsoft.com/office/drawing/2014/main" id="{96EBD7E1-81BC-DD40-A5A5-077AAA5C984B}"/>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C43EE557-1519-F0DA-73DD-A612DE64A268}"/>
              </a:ext>
            </a:extLst>
          </p:cNvPr>
          <p:cNvSpPr>
            <a:spLocks noGrp="1"/>
          </p:cNvSpPr>
          <p:nvPr>
            <p:ph type="title"/>
          </p:nvPr>
        </p:nvSpPr>
        <p:spPr/>
        <p:txBody>
          <a:bodyPr/>
          <a:lstStyle/>
          <a:p>
            <a:r>
              <a:rPr lang="en-US" sz="2400" dirty="0"/>
              <a:t>A Complete Development System</a:t>
            </a:r>
          </a:p>
        </p:txBody>
      </p:sp>
      <p:sp>
        <p:nvSpPr>
          <p:cNvPr id="5" name="Content Placeholder 4">
            <a:extLst>
              <a:ext uri="{FF2B5EF4-FFF2-40B4-BE49-F238E27FC236}">
                <a16:creationId xmlns:a16="http://schemas.microsoft.com/office/drawing/2014/main" id="{8011DF46-C16A-E1DB-586D-5B4F45FDC030}"/>
              </a:ext>
            </a:extLst>
          </p:cNvPr>
          <p:cNvSpPr>
            <a:spLocks noGrp="1"/>
          </p:cNvSpPr>
          <p:nvPr>
            <p:ph sz="quarter" idx="12"/>
          </p:nvPr>
        </p:nvSpPr>
        <p:spPr/>
        <p:txBody>
          <a:bodyPr/>
          <a:lstStyle/>
          <a:p>
            <a:r>
              <a:rPr lang="en-US" i="1" dirty="0"/>
              <a:t>Universal Leadership Model</a:t>
            </a:r>
          </a:p>
          <a:p>
            <a:r>
              <a:rPr lang="en-US" i="1" dirty="0"/>
              <a:t>Common language</a:t>
            </a:r>
          </a:p>
          <a:p>
            <a:r>
              <a:rPr lang="en-US" i="1" dirty="0"/>
              <a:t>Foundation for Coaching and ongoing feedback</a:t>
            </a:r>
          </a:p>
          <a:p>
            <a:r>
              <a:rPr lang="en-US" i="1" dirty="0"/>
              <a:t>Leadership Development Plans</a:t>
            </a:r>
          </a:p>
          <a:p>
            <a:r>
              <a:rPr lang="en-US" i="1" dirty="0"/>
              <a:t>Promise of Leadership Program</a:t>
            </a:r>
          </a:p>
          <a:p>
            <a:r>
              <a:rPr lang="en-US" i="1" dirty="0"/>
              <a:t>Mastering Leadership Book</a:t>
            </a:r>
          </a:p>
          <a:p>
            <a:r>
              <a:rPr lang="en-US" i="1" dirty="0"/>
              <a:t>Peer Coaching and Action Learning</a:t>
            </a:r>
          </a:p>
        </p:txBody>
      </p:sp>
    </p:spTree>
    <p:extLst>
      <p:ext uri="{BB962C8B-B14F-4D97-AF65-F5344CB8AC3E}">
        <p14:creationId xmlns:p14="http://schemas.microsoft.com/office/powerpoint/2010/main" val="696451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34759" y="160894"/>
            <a:ext cx="6522481" cy="6536212"/>
          </a:xfrm>
          <a:prstGeom prst="rect">
            <a:avLst/>
          </a:prstGeom>
        </p:spPr>
      </p:pic>
      <p:sp>
        <p:nvSpPr>
          <p:cNvPr id="5" name="Rectangle 4"/>
          <p:cNvSpPr/>
          <p:nvPr/>
        </p:nvSpPr>
        <p:spPr>
          <a:xfrm>
            <a:off x="1524000" y="1752600"/>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Actually Measures What It’s </a:t>
            </a:r>
          </a:p>
          <a:p>
            <a:pPr algn="ctr"/>
            <a:r>
              <a:rPr lang="en-US" sz="3200" dirty="0">
                <a:solidFill>
                  <a:schemeClr val="tx1"/>
                </a:solidFill>
                <a:cs typeface="Gotham Book" pitchFamily="50" charset="0"/>
              </a:rPr>
              <a:t>Designed to Measure</a:t>
            </a:r>
          </a:p>
        </p:txBody>
      </p:sp>
      <p:sp>
        <p:nvSpPr>
          <p:cNvPr id="7" name="Rectangle 6"/>
          <p:cNvSpPr/>
          <p:nvPr/>
        </p:nvSpPr>
        <p:spPr>
          <a:xfrm>
            <a:off x="1524000" y="3817717"/>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Data Backed by </a:t>
            </a:r>
          </a:p>
          <a:p>
            <a:pPr algn="ctr"/>
            <a:r>
              <a:rPr lang="en-US" sz="3200" dirty="0">
                <a:solidFill>
                  <a:schemeClr val="tx1"/>
                </a:solidFill>
                <a:cs typeface="Gotham Book" pitchFamily="50" charset="0"/>
              </a:rPr>
              <a:t>Hundreds of Thousands of Raters</a:t>
            </a:r>
          </a:p>
        </p:txBody>
      </p:sp>
    </p:spTree>
    <p:extLst>
      <p:ext uri="{BB962C8B-B14F-4D97-AF65-F5344CB8AC3E}">
        <p14:creationId xmlns:p14="http://schemas.microsoft.com/office/powerpoint/2010/main" val="2242349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marL="0" indent="0" algn="ctr">
              <a:buNone/>
            </a:pPr>
            <a:r>
              <a:rPr lang="en-US" sz="3600" dirty="0"/>
              <a:t>More Revealing</a:t>
            </a:r>
          </a:p>
          <a:p>
            <a:pPr algn="ctr">
              <a:buNone/>
            </a:pPr>
            <a:endParaRPr lang="en-US" sz="2400" dirty="0"/>
          </a:p>
          <a:p>
            <a:pPr marL="0" indent="0" algn="ctr">
              <a:buNone/>
            </a:pPr>
            <a:r>
              <a:rPr lang="en-US" sz="2400" dirty="0"/>
              <a:t>Links Competencies to Core Beliefs </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588" y="160894"/>
            <a:ext cx="6522481" cy="6536212"/>
          </a:xfrm>
          <a:prstGeom prst="rect">
            <a:avLst/>
          </a:prstGeom>
        </p:spPr>
      </p:pic>
    </p:spTree>
    <p:extLst>
      <p:ext uri="{BB962C8B-B14F-4D97-AF65-F5344CB8AC3E}">
        <p14:creationId xmlns:p14="http://schemas.microsoft.com/office/powerpoint/2010/main" val="41386163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marL="0" indent="0" algn="ctr">
              <a:buNone/>
            </a:pPr>
            <a:r>
              <a:rPr lang="en-US" sz="3600" dirty="0"/>
              <a:t>More Advanced</a:t>
            </a:r>
          </a:p>
          <a:p>
            <a:pPr algn="ctr">
              <a:buNone/>
            </a:pPr>
            <a:endParaRPr lang="en-US" sz="2400" dirty="0"/>
          </a:p>
          <a:p>
            <a:pPr algn="ctr"/>
            <a:r>
              <a:rPr lang="en-US" sz="2400" dirty="0"/>
              <a:t>Coaching Starts at a Breakthrough </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588" y="160894"/>
            <a:ext cx="6522481" cy="6536212"/>
          </a:xfrm>
          <a:prstGeom prst="rect">
            <a:avLst/>
          </a:prstGeom>
        </p:spPr>
      </p:pic>
    </p:spTree>
    <p:extLst>
      <p:ext uri="{BB962C8B-B14F-4D97-AF65-F5344CB8AC3E}">
        <p14:creationId xmlns:p14="http://schemas.microsoft.com/office/powerpoint/2010/main" val="29506674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2677656"/>
          </a:xfrm>
          <a:prstGeom prst="rect">
            <a:avLst/>
          </a:prstGeom>
          <a:noFill/>
        </p:spPr>
        <p:txBody>
          <a:bodyPr wrap="square">
            <a:spAutoFit/>
          </a:bodyPr>
          <a:lstStyle/>
          <a:p>
            <a:pPr algn="ctr"/>
            <a:r>
              <a:rPr lang="en-US" sz="3600" dirty="0"/>
              <a:t>More than an Assessment</a:t>
            </a:r>
          </a:p>
          <a:p>
            <a:pPr algn="ctr">
              <a:buNone/>
            </a:pPr>
            <a:endParaRPr lang="en-US" sz="2400" dirty="0"/>
          </a:p>
          <a:p>
            <a:pPr algn="ctr"/>
            <a:r>
              <a:rPr lang="en-US" sz="2400" dirty="0"/>
              <a:t>Framework Provides Pathway for Transformation</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588" y="160894"/>
            <a:ext cx="6522481" cy="6536212"/>
          </a:xfrm>
          <a:prstGeom prst="rect">
            <a:avLst/>
          </a:prstGeom>
        </p:spPr>
      </p:pic>
    </p:spTree>
    <p:extLst>
      <p:ext uri="{BB962C8B-B14F-4D97-AF65-F5344CB8AC3E}">
        <p14:creationId xmlns:p14="http://schemas.microsoft.com/office/powerpoint/2010/main" val="28935696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algn="ctr"/>
            <a:r>
              <a:rPr lang="en-US" sz="3600" dirty="0"/>
              <a:t>More Efficient</a:t>
            </a:r>
          </a:p>
          <a:p>
            <a:pPr algn="ctr">
              <a:buNone/>
            </a:pPr>
            <a:endParaRPr lang="en-US" sz="2400" dirty="0"/>
          </a:p>
          <a:p>
            <a:pPr algn="ctr"/>
            <a:r>
              <a:rPr lang="en-US" sz="2400" dirty="0"/>
              <a:t>User Friendly Report That Saves Coaching Time</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588" y="160894"/>
            <a:ext cx="6522481" cy="6536212"/>
          </a:xfrm>
          <a:prstGeom prst="rect">
            <a:avLst/>
          </a:prstGeom>
        </p:spPr>
      </p:pic>
    </p:spTree>
    <p:extLst>
      <p:ext uri="{BB962C8B-B14F-4D97-AF65-F5344CB8AC3E}">
        <p14:creationId xmlns:p14="http://schemas.microsoft.com/office/powerpoint/2010/main" val="3966683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2492990"/>
          </a:xfrm>
          <a:prstGeom prst="rect">
            <a:avLst/>
          </a:prstGeom>
          <a:noFill/>
        </p:spPr>
        <p:txBody>
          <a:bodyPr wrap="square">
            <a:spAutoFit/>
          </a:bodyPr>
          <a:lstStyle/>
          <a:p>
            <a:pPr algn="ctr"/>
            <a:r>
              <a:rPr lang="en-US" sz="3600" dirty="0"/>
              <a:t>Widely Accepted</a:t>
            </a:r>
          </a:p>
          <a:p>
            <a:pPr algn="ctr">
              <a:buNone/>
            </a:pPr>
            <a:endParaRPr lang="en-US" sz="2400" dirty="0"/>
          </a:p>
          <a:p>
            <a:pPr algn="ctr"/>
            <a:r>
              <a:rPr lang="en-US" sz="2400" dirty="0"/>
              <a:t>Used by Leading Organizations, Top Universities, and Government Agencies</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588" y="160894"/>
            <a:ext cx="6522481" cy="6536212"/>
          </a:xfrm>
          <a:prstGeom prst="rect">
            <a:avLst/>
          </a:prstGeom>
        </p:spPr>
      </p:pic>
    </p:spTree>
    <p:extLst>
      <p:ext uri="{BB962C8B-B14F-4D97-AF65-F5344CB8AC3E}">
        <p14:creationId xmlns:p14="http://schemas.microsoft.com/office/powerpoint/2010/main" val="717203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4000" y="1524000"/>
            <a:ext cx="8258622" cy="1270334"/>
            <a:chOff x="76200" y="1385954"/>
            <a:chExt cx="8258622" cy="1270334"/>
          </a:xfrm>
        </p:grpSpPr>
        <p:sp>
          <p:nvSpPr>
            <p:cNvPr id="17" name="Rounded Rectangle 16"/>
            <p:cNvSpPr/>
            <p:nvPr/>
          </p:nvSpPr>
          <p:spPr>
            <a:xfrm>
              <a:off x="76200" y="1385954"/>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18" name="Rectangle 17"/>
            <p:cNvSpPr/>
            <p:nvPr/>
          </p:nvSpPr>
          <p:spPr>
            <a:xfrm>
              <a:off x="4129311"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Helvetica" pitchFamily="2" charset="0"/>
                  <a:cs typeface="Gotham Book" pitchFamily="50" charset="0"/>
                </a:rPr>
                <a:t>Competencies</a:t>
              </a:r>
            </a:p>
          </p:txBody>
        </p:sp>
      </p:grpSp>
      <p:grpSp>
        <p:nvGrpSpPr>
          <p:cNvPr id="19" name="Group 18"/>
          <p:cNvGrpSpPr/>
          <p:nvPr/>
        </p:nvGrpSpPr>
        <p:grpSpPr>
          <a:xfrm>
            <a:off x="1524000" y="3021126"/>
            <a:ext cx="8258622" cy="1238250"/>
            <a:chOff x="0" y="3021126"/>
            <a:chExt cx="8258622" cy="1238250"/>
          </a:xfrm>
          <a:solidFill>
            <a:schemeClr val="bg2"/>
          </a:solidFill>
        </p:grpSpPr>
        <p:sp>
          <p:nvSpPr>
            <p:cNvPr id="20" name="Rounded Rectangle 19"/>
            <p:cNvSpPr/>
            <p:nvPr/>
          </p:nvSpPr>
          <p:spPr>
            <a:xfrm>
              <a:off x="0" y="3021777"/>
              <a:ext cx="8258622" cy="1237599"/>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21" name="Rectangle 20"/>
            <p:cNvSpPr/>
            <p:nvPr/>
          </p:nvSpPr>
          <p:spPr>
            <a:xfrm>
              <a:off x="4001533" y="3021126"/>
              <a:ext cx="4066489" cy="1238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a:solidFill>
                    <a:schemeClr val="tx1">
                      <a:lumMod val="50000"/>
                    </a:schemeClr>
                  </a:solidFill>
                  <a:latin typeface="Helvetica" pitchFamily="2" charset="0"/>
                  <a:cs typeface="Gotham Book" pitchFamily="50" charset="0"/>
                </a:rPr>
                <a:t>Assumptions</a:t>
              </a:r>
            </a:p>
          </p:txBody>
        </p:sp>
      </p:grpSp>
      <p:grpSp>
        <p:nvGrpSpPr>
          <p:cNvPr id="22" name="Group 21"/>
          <p:cNvGrpSpPr/>
          <p:nvPr/>
        </p:nvGrpSpPr>
        <p:grpSpPr>
          <a:xfrm>
            <a:off x="1524000" y="4495800"/>
            <a:ext cx="8258622" cy="1238250"/>
            <a:chOff x="0" y="4495800"/>
            <a:chExt cx="8258622" cy="1238250"/>
          </a:xfrm>
        </p:grpSpPr>
        <p:sp>
          <p:nvSpPr>
            <p:cNvPr id="23" name="Rounded Rectangle 22"/>
            <p:cNvSpPr/>
            <p:nvPr/>
          </p:nvSpPr>
          <p:spPr>
            <a:xfrm>
              <a:off x="0" y="4495800"/>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24" name="Rectangle 23"/>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Helvetica" pitchFamily="2" charset="0"/>
                  <a:cs typeface="Gotham Book" pitchFamily="50" charset="0"/>
                </a:rPr>
                <a:t>Style-Type-Personality</a:t>
              </a:r>
            </a:p>
          </p:txBody>
        </p:sp>
      </p:grpSp>
      <p:grpSp>
        <p:nvGrpSpPr>
          <p:cNvPr id="2" name="Group 1"/>
          <p:cNvGrpSpPr/>
          <p:nvPr/>
        </p:nvGrpSpPr>
        <p:grpSpPr>
          <a:xfrm>
            <a:off x="1524000" y="1515019"/>
            <a:ext cx="8258622" cy="1279315"/>
            <a:chOff x="-246652" y="1376973"/>
            <a:chExt cx="8258622" cy="1279315"/>
          </a:xfrm>
        </p:grpSpPr>
        <p:sp>
          <p:nvSpPr>
            <p:cNvPr id="10" name="Rounded Rectangle 9"/>
            <p:cNvSpPr/>
            <p:nvPr/>
          </p:nvSpPr>
          <p:spPr>
            <a:xfrm>
              <a:off x="-246652" y="1376973"/>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4" name="Rectangle 3"/>
            <p:cNvSpPr/>
            <p:nvPr/>
          </p:nvSpPr>
          <p:spPr>
            <a:xfrm>
              <a:off x="3805298"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bg1"/>
                  </a:solidFill>
                  <a:latin typeface="Helvetica" pitchFamily="2" charset="0"/>
                  <a:cs typeface="Gotham Book" pitchFamily="50" charset="0"/>
                </a:rPr>
                <a:t>Competencies</a:t>
              </a:r>
            </a:p>
          </p:txBody>
        </p:sp>
      </p:grpSp>
      <p:grpSp>
        <p:nvGrpSpPr>
          <p:cNvPr id="3" name="Group 2"/>
          <p:cNvGrpSpPr/>
          <p:nvPr/>
        </p:nvGrpSpPr>
        <p:grpSpPr>
          <a:xfrm>
            <a:off x="1524000" y="3008727"/>
            <a:ext cx="8258622" cy="1247969"/>
            <a:chOff x="-190600" y="2975992"/>
            <a:chExt cx="8258622" cy="1247969"/>
          </a:xfrm>
          <a:gradFill flip="none" rotWithShape="1">
            <a:gsLst>
              <a:gs pos="0">
                <a:schemeClr val="accent1">
                  <a:lumMod val="50000"/>
                </a:schemeClr>
              </a:gs>
              <a:gs pos="50000">
                <a:schemeClr val="accent1">
                  <a:shade val="67500"/>
                  <a:satMod val="115000"/>
                </a:schemeClr>
              </a:gs>
              <a:gs pos="100000">
                <a:schemeClr val="accent1">
                  <a:shade val="100000"/>
                  <a:satMod val="115000"/>
                </a:schemeClr>
              </a:gs>
            </a:gsLst>
            <a:lin ang="0" scaled="1"/>
            <a:tileRect/>
          </a:gradFill>
        </p:grpSpPr>
        <p:sp>
          <p:nvSpPr>
            <p:cNvPr id="11" name="Rounded Rectangle 10"/>
            <p:cNvSpPr/>
            <p:nvPr/>
          </p:nvSpPr>
          <p:spPr>
            <a:xfrm>
              <a:off x="-190600" y="2975992"/>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5" name="Rectangle 4"/>
            <p:cNvSpPr/>
            <p:nvPr/>
          </p:nvSpPr>
          <p:spPr>
            <a:xfrm>
              <a:off x="3810933" y="2985711"/>
              <a:ext cx="4066489"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a:solidFill>
                    <a:schemeClr val="bg1"/>
                  </a:solidFill>
                  <a:latin typeface="Helvetica" pitchFamily="2" charset="0"/>
                  <a:cs typeface="Gotham Book" pitchFamily="50" charset="0"/>
                </a:rPr>
                <a:t>Assumptions</a:t>
              </a:r>
            </a:p>
          </p:txBody>
        </p:sp>
      </p:grpSp>
      <p:grpSp>
        <p:nvGrpSpPr>
          <p:cNvPr id="8" name="Group 7"/>
          <p:cNvGrpSpPr/>
          <p:nvPr/>
        </p:nvGrpSpPr>
        <p:grpSpPr>
          <a:xfrm>
            <a:off x="1524000" y="4495799"/>
            <a:ext cx="8258622" cy="1238251"/>
            <a:chOff x="0" y="4495799"/>
            <a:chExt cx="8258622" cy="1238251"/>
          </a:xfrm>
        </p:grpSpPr>
        <p:sp>
          <p:nvSpPr>
            <p:cNvPr id="12" name="Rounded Rectangle 11"/>
            <p:cNvSpPr/>
            <p:nvPr/>
          </p:nvSpPr>
          <p:spPr>
            <a:xfrm>
              <a:off x="0" y="4495799"/>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6" name="Rectangle 5"/>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bg1"/>
                  </a:solidFill>
                  <a:latin typeface="Helvetica" pitchFamily="2" charset="0"/>
                  <a:cs typeface="Gotham Book" pitchFamily="50" charset="0"/>
                </a:rPr>
                <a:t>Style-Type-Personality</a:t>
              </a:r>
            </a:p>
          </p:txBody>
        </p:sp>
      </p:grpSp>
      <p:sp>
        <p:nvSpPr>
          <p:cNvPr id="26" name="Oval 25"/>
          <p:cNvSpPr/>
          <p:nvPr/>
        </p:nvSpPr>
        <p:spPr>
          <a:xfrm>
            <a:off x="-1108059" y="1453534"/>
            <a:ext cx="6761370" cy="6761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373348" y="1197425"/>
            <a:ext cx="7258308" cy="7273588"/>
          </a:xfrm>
          <a:prstGeom prst="rect">
            <a:avLst/>
          </a:prstGeom>
        </p:spPr>
      </p:pic>
      <p:sp>
        <p:nvSpPr>
          <p:cNvPr id="14" name="Title 1"/>
          <p:cNvSpPr>
            <a:spLocks noGrp="1"/>
          </p:cNvSpPr>
          <p:nvPr>
            <p:ph type="title"/>
          </p:nvPr>
        </p:nvSpPr>
        <p:spPr/>
        <p:txBody>
          <a:bodyPr>
            <a:normAutofit/>
          </a:bodyPr>
          <a:lstStyle/>
          <a:p>
            <a:r>
              <a:rPr lang="en-US" b="0" dirty="0">
                <a:latin typeface="Helvetica" pitchFamily="2" charset="0"/>
                <a:cs typeface="Gotham Book" pitchFamily="50" charset="0"/>
              </a:rPr>
              <a:t>3 Leadership Assessment Categories</a:t>
            </a:r>
            <a:endParaRPr lang="en-US" sz="4800" b="0" dirty="0">
              <a:latin typeface="Helvetica" pitchFamily="2" charset="0"/>
              <a:cs typeface="Gotham Book" pitchFamily="50" charset="0"/>
            </a:endParaRPr>
          </a:p>
        </p:txBody>
      </p:sp>
      <p:sp>
        <p:nvSpPr>
          <p:cNvPr id="7" name="Footer Placeholder 6">
            <a:extLst>
              <a:ext uri="{FF2B5EF4-FFF2-40B4-BE49-F238E27FC236}">
                <a16:creationId xmlns:a16="http://schemas.microsoft.com/office/drawing/2014/main" id="{F3E61708-EA0A-27C0-4026-6A894F32467A}"/>
              </a:ext>
            </a:extLst>
          </p:cNvPr>
          <p:cNvSpPr>
            <a:spLocks noGrp="1"/>
          </p:cNvSpPr>
          <p:nvPr>
            <p:ph type="ftr" sz="quarter" idx="10"/>
          </p:nvPr>
        </p:nvSpPr>
        <p:spPr/>
        <p:txBody>
          <a:bodyPr/>
          <a:lstStyle/>
          <a:p>
            <a:r>
              <a:rPr lang="en-US"/>
              <a:t>© Leadership Circle | All Rights Reserved</a:t>
            </a:r>
            <a:endParaRPr lang="en-US" dirty="0"/>
          </a:p>
        </p:txBody>
      </p:sp>
      <p:sp>
        <p:nvSpPr>
          <p:cNvPr id="9" name="Slide Number Placeholder 8">
            <a:extLst>
              <a:ext uri="{FF2B5EF4-FFF2-40B4-BE49-F238E27FC236}">
                <a16:creationId xmlns:a16="http://schemas.microsoft.com/office/drawing/2014/main" id="{CA6C5532-D623-2608-718E-4D845E682DE2}"/>
              </a:ext>
            </a:extLst>
          </p:cNvPr>
          <p:cNvSpPr>
            <a:spLocks noGrp="1"/>
          </p:cNvSpPr>
          <p:nvPr>
            <p:ph type="sldNum" sz="quarter" idx="11"/>
          </p:nvPr>
        </p:nvSpPr>
        <p:spPr/>
        <p:txBody>
          <a:bodyPr/>
          <a:lstStyle/>
          <a:p>
            <a:fld id="{4E547FC5-224D-4B2B-AB96-D4331BB3CBEC}" type="slidenum">
              <a:rPr lang="en-US" smtClean="0"/>
              <a:pPr/>
              <a:t>6</a:t>
            </a:fld>
            <a:endParaRPr lang="en-US" dirty="0"/>
          </a:p>
        </p:txBody>
      </p:sp>
    </p:spTree>
    <p:extLst>
      <p:ext uri="{BB962C8B-B14F-4D97-AF65-F5344CB8AC3E}">
        <p14:creationId xmlns:p14="http://schemas.microsoft.com/office/powerpoint/2010/main" val="14621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600"/>
                                        <p:tgtEl>
                                          <p:spTgt spid="26"/>
                                        </p:tgtEl>
                                      </p:cBhvr>
                                    </p:animEffect>
                                  </p:childTnLst>
                                </p:cTn>
                              </p:par>
                              <p:par>
                                <p:cTn id="35" presetID="10" presetClass="entr" presetSubtype="0" fill="hold" nodeType="withEffect">
                                  <p:stCondLst>
                                    <p:cond delay="3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1813173"/>
            <a:ext cx="3883306" cy="3231654"/>
          </a:xfrm>
          <a:prstGeom prst="rect">
            <a:avLst/>
          </a:prstGeom>
          <a:noFill/>
        </p:spPr>
        <p:txBody>
          <a:bodyPr wrap="square">
            <a:spAutoFit/>
          </a:bodyPr>
          <a:lstStyle/>
          <a:p>
            <a:pPr algn="ctr"/>
            <a:r>
              <a:rPr lang="en-US" sz="3600" dirty="0"/>
              <a:t>Differentiators</a:t>
            </a:r>
          </a:p>
          <a:p>
            <a:pPr algn="ctr"/>
            <a:endParaRPr lang="en-US" sz="2400" dirty="0"/>
          </a:p>
          <a:p>
            <a:pPr marL="342900" indent="-342900">
              <a:buFont typeface="Arial" panose="020B0604020202020204" pitchFamily="34" charset="0"/>
              <a:buChar char="•"/>
            </a:pPr>
            <a:r>
              <a:rPr lang="en-US" sz="2400" dirty="0"/>
              <a:t>Creative and Reactive</a:t>
            </a:r>
          </a:p>
          <a:p>
            <a:pPr marL="342900" indent="-342900">
              <a:buFont typeface="Arial" panose="020B0604020202020204" pitchFamily="34" charset="0"/>
              <a:buChar char="•"/>
            </a:pPr>
            <a:r>
              <a:rPr lang="en-US" sz="2400" dirty="0"/>
              <a:t>Circle Graph</a:t>
            </a:r>
          </a:p>
          <a:p>
            <a:pPr marL="342900" indent="-342900">
              <a:buFont typeface="Arial" panose="020B0604020202020204" pitchFamily="34" charset="0"/>
              <a:buChar char="•"/>
            </a:pPr>
            <a:r>
              <a:rPr lang="en-US" sz="2400" dirty="0"/>
              <a:t>Research and Validity</a:t>
            </a:r>
          </a:p>
          <a:p>
            <a:pPr marL="342900" indent="-342900">
              <a:buFont typeface="Arial" panose="020B0604020202020204" pitchFamily="34" charset="0"/>
              <a:buChar char="•"/>
            </a:pPr>
            <a:r>
              <a:rPr lang="en-US" sz="2400" dirty="0"/>
              <a:t>Alignment to Adult Development</a:t>
            </a:r>
          </a:p>
          <a:p>
            <a:pPr marL="342900" indent="-342900">
              <a:buFont typeface="Arial" panose="020B0604020202020204" pitchFamily="34" charset="0"/>
              <a:buChar char="•"/>
            </a:pPr>
            <a:r>
              <a:rPr lang="en-US" sz="2400" dirty="0"/>
              <a:t>Commitment to Service</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588" y="160894"/>
            <a:ext cx="6522481" cy="6536212"/>
          </a:xfrm>
          <a:prstGeom prst="rect">
            <a:avLst/>
          </a:prstGeom>
        </p:spPr>
      </p:pic>
    </p:spTree>
    <p:extLst>
      <p:ext uri="{BB962C8B-B14F-4D97-AF65-F5344CB8AC3E}">
        <p14:creationId xmlns:p14="http://schemas.microsoft.com/office/powerpoint/2010/main" val="1172128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54A04-9450-1A16-DEC4-858850A182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43" t="3459" r="3008" b="3581"/>
          <a:stretch/>
        </p:blipFill>
        <p:spPr>
          <a:xfrm>
            <a:off x="12032" y="0"/>
            <a:ext cx="4423154" cy="5727032"/>
          </a:xfrm>
          <a:prstGeom prst="rect">
            <a:avLst/>
          </a:prstGeom>
        </p:spPr>
      </p:pic>
      <p:sp>
        <p:nvSpPr>
          <p:cNvPr id="3" name="Rectangle 2">
            <a:extLst>
              <a:ext uri="{FF2B5EF4-FFF2-40B4-BE49-F238E27FC236}">
                <a16:creationId xmlns:a16="http://schemas.microsoft.com/office/drawing/2014/main" id="{5FE7F67F-3A9D-695F-85B9-6B472018E915}"/>
              </a:ext>
            </a:extLst>
          </p:cNvPr>
          <p:cNvSpPr/>
          <p:nvPr/>
        </p:nvSpPr>
        <p:spPr>
          <a:xfrm>
            <a:off x="3563142" y="278119"/>
            <a:ext cx="3328546" cy="1338828"/>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MASTERING LEADERSHIP: </a:t>
            </a:r>
          </a:p>
          <a:p>
            <a:pPr algn="ctr"/>
            <a:r>
              <a:rPr lang="en-US" sz="1400" i="1" dirty="0">
                <a:latin typeface="Helvetica" pitchFamily="2" charset="0"/>
                <a:ea typeface="Corbel" charset="0"/>
                <a:cs typeface="Corbel" charset="0"/>
              </a:rPr>
              <a:t>An Integrated Framework for </a:t>
            </a:r>
          </a:p>
          <a:p>
            <a:pPr algn="ctr"/>
            <a:r>
              <a:rPr lang="en-US" sz="1400" i="1" dirty="0">
                <a:latin typeface="Helvetica" pitchFamily="2" charset="0"/>
                <a:ea typeface="Corbel" charset="0"/>
                <a:cs typeface="Corbel" charset="0"/>
              </a:rPr>
              <a:t>Breakthrough Performance and Extraordinary Business Results</a:t>
            </a:r>
          </a:p>
          <a:p>
            <a:endParaRPr lang="en-US" sz="1600" b="1" dirty="0">
              <a:latin typeface="Helvetica" pitchFamily="2" charset="0"/>
              <a:ea typeface="Corbel" charset="0"/>
              <a:cs typeface="Corbel" charset="0"/>
            </a:endParaRPr>
          </a:p>
        </p:txBody>
      </p:sp>
      <p:pic>
        <p:nvPicPr>
          <p:cNvPr id="4" name="Picture 3">
            <a:extLst>
              <a:ext uri="{FF2B5EF4-FFF2-40B4-BE49-F238E27FC236}">
                <a16:creationId xmlns:a16="http://schemas.microsoft.com/office/drawing/2014/main" id="{25CBAE15-3F87-4B4B-36F7-F49D91BA1151}"/>
              </a:ext>
            </a:extLst>
          </p:cNvPr>
          <p:cNvPicPr>
            <a:picLocks noChangeAspect="1"/>
          </p:cNvPicPr>
          <p:nvPr/>
        </p:nvPicPr>
        <p:blipFill>
          <a:blip r:embed="rId3"/>
          <a:srcRect/>
          <a:stretch/>
        </p:blipFill>
        <p:spPr>
          <a:xfrm>
            <a:off x="2777375" y="1130968"/>
            <a:ext cx="4360950" cy="5727032"/>
          </a:xfrm>
          <a:prstGeom prst="rect">
            <a:avLst/>
          </a:prstGeom>
        </p:spPr>
      </p:pic>
      <p:sp>
        <p:nvSpPr>
          <p:cNvPr id="5" name="Rectangle 4">
            <a:extLst>
              <a:ext uri="{FF2B5EF4-FFF2-40B4-BE49-F238E27FC236}">
                <a16:creationId xmlns:a16="http://schemas.microsoft.com/office/drawing/2014/main" id="{DFD0FEDE-35A8-3911-A9FF-BF134D192517}"/>
              </a:ext>
            </a:extLst>
          </p:cNvPr>
          <p:cNvSpPr/>
          <p:nvPr/>
        </p:nvSpPr>
        <p:spPr>
          <a:xfrm>
            <a:off x="6441096" y="1606405"/>
            <a:ext cx="3328546" cy="1308050"/>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SCALING LEADERSHIP: </a:t>
            </a:r>
          </a:p>
          <a:p>
            <a:pPr algn="ctr"/>
            <a:r>
              <a:rPr lang="en-US" sz="1400" i="1" dirty="0">
                <a:latin typeface="Helvetica" pitchFamily="2" charset="0"/>
                <a:ea typeface="Corbel" charset="0"/>
                <a:cs typeface="Corbel" charset="0"/>
              </a:rPr>
              <a:t>Building Organizational Capability and Capacity to Create Outcomes that Matter Most</a:t>
            </a:r>
          </a:p>
          <a:p>
            <a:endParaRPr lang="en-US" sz="1600" b="1" dirty="0">
              <a:latin typeface="Helvetica" pitchFamily="2" charset="0"/>
              <a:ea typeface="Corbel" charset="0"/>
              <a:cs typeface="Corbel" charset="0"/>
            </a:endParaRPr>
          </a:p>
        </p:txBody>
      </p:sp>
      <p:pic>
        <p:nvPicPr>
          <p:cNvPr id="6" name="Picture 5">
            <a:extLst>
              <a:ext uri="{FF2B5EF4-FFF2-40B4-BE49-F238E27FC236}">
                <a16:creationId xmlns:a16="http://schemas.microsoft.com/office/drawing/2014/main" id="{F65767D2-A8D5-EE2C-1804-FB5FC66AF010}"/>
              </a:ext>
            </a:extLst>
          </p:cNvPr>
          <p:cNvPicPr>
            <a:picLocks noChangeAspect="1"/>
          </p:cNvPicPr>
          <p:nvPr/>
        </p:nvPicPr>
        <p:blipFill>
          <a:blip r:embed="rId4"/>
          <a:stretch/>
        </p:blipFill>
        <p:spPr>
          <a:xfrm>
            <a:off x="7799950" y="3235888"/>
            <a:ext cx="1595424" cy="2393136"/>
          </a:xfrm>
          <a:prstGeom prst="rect">
            <a:avLst/>
          </a:prstGeom>
        </p:spPr>
      </p:pic>
      <p:pic>
        <p:nvPicPr>
          <p:cNvPr id="7" name="Picture 6">
            <a:extLst>
              <a:ext uri="{FF2B5EF4-FFF2-40B4-BE49-F238E27FC236}">
                <a16:creationId xmlns:a16="http://schemas.microsoft.com/office/drawing/2014/main" id="{6474BA6D-C8FF-2716-4299-908A69208ADC}"/>
              </a:ext>
            </a:extLst>
          </p:cNvPr>
          <p:cNvPicPr>
            <a:picLocks noChangeAspect="1"/>
          </p:cNvPicPr>
          <p:nvPr/>
        </p:nvPicPr>
        <p:blipFill>
          <a:blip r:embed="rId5"/>
          <a:srcRect/>
          <a:stretch/>
        </p:blipFill>
        <p:spPr>
          <a:xfrm>
            <a:off x="9522872" y="3235888"/>
            <a:ext cx="1595424" cy="2393136"/>
          </a:xfrm>
          <a:prstGeom prst="rect">
            <a:avLst/>
          </a:prstGeom>
        </p:spPr>
      </p:pic>
      <p:sp>
        <p:nvSpPr>
          <p:cNvPr id="8" name="Rectangle 7">
            <a:extLst>
              <a:ext uri="{FF2B5EF4-FFF2-40B4-BE49-F238E27FC236}">
                <a16:creationId xmlns:a16="http://schemas.microsoft.com/office/drawing/2014/main" id="{EA14F3A9-FD3C-61BF-36CF-502E162CB8ED}"/>
              </a:ext>
            </a:extLst>
          </p:cNvPr>
          <p:cNvSpPr/>
          <p:nvPr/>
        </p:nvSpPr>
        <p:spPr>
          <a:xfrm>
            <a:off x="9665693" y="5700200"/>
            <a:ext cx="1309782" cy="307777"/>
          </a:xfrm>
          <a:prstGeom prst="rect">
            <a:avLst/>
          </a:prstGeom>
        </p:spPr>
        <p:txBody>
          <a:bodyPr wrap="none">
            <a:spAutoFit/>
          </a:bodyPr>
          <a:lstStyle/>
          <a:p>
            <a:r>
              <a:rPr lang="en-US" sz="1400" dirty="0">
                <a:solidFill>
                  <a:schemeClr val="tx1">
                    <a:lumMod val="50000"/>
                  </a:schemeClr>
                </a:solidFill>
                <a:latin typeface="Helvetica" pitchFamily="2" charset="0"/>
                <a:ea typeface="Corbel" charset="0"/>
                <a:cs typeface="Corbel" charset="0"/>
              </a:rPr>
              <a:t>Bob Anderson</a:t>
            </a:r>
          </a:p>
        </p:txBody>
      </p:sp>
      <p:sp>
        <p:nvSpPr>
          <p:cNvPr id="9" name="Rectangle 8">
            <a:extLst>
              <a:ext uri="{FF2B5EF4-FFF2-40B4-BE49-F238E27FC236}">
                <a16:creationId xmlns:a16="http://schemas.microsoft.com/office/drawing/2014/main" id="{3752EB0A-A79C-6DBE-AF37-C7B2F57FDA16}"/>
              </a:ext>
            </a:extLst>
          </p:cNvPr>
          <p:cNvSpPr/>
          <p:nvPr/>
        </p:nvSpPr>
        <p:spPr>
          <a:xfrm>
            <a:off x="8086240" y="5700200"/>
            <a:ext cx="1022844" cy="307777"/>
          </a:xfrm>
          <a:prstGeom prst="rect">
            <a:avLst/>
          </a:prstGeom>
        </p:spPr>
        <p:txBody>
          <a:bodyPr wrap="none">
            <a:spAutoFit/>
          </a:bodyPr>
          <a:lstStyle/>
          <a:p>
            <a:r>
              <a:rPr lang="en-US" sz="1400" dirty="0">
                <a:solidFill>
                  <a:schemeClr val="tx1">
                    <a:lumMod val="50000"/>
                  </a:schemeClr>
                </a:solidFill>
                <a:latin typeface="Helvetica" pitchFamily="2" charset="0"/>
              </a:rPr>
              <a:t>Bill Adams</a:t>
            </a:r>
          </a:p>
        </p:txBody>
      </p:sp>
    </p:spTree>
    <p:extLst>
      <p:ext uri="{BB962C8B-B14F-4D97-AF65-F5344CB8AC3E}">
        <p14:creationId xmlns:p14="http://schemas.microsoft.com/office/powerpoint/2010/main" val="990770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34759" y="160894"/>
            <a:ext cx="6522481" cy="6536212"/>
          </a:xfrm>
          <a:prstGeom prst="rect">
            <a:avLst/>
          </a:prstGeom>
        </p:spPr>
      </p:pic>
      <p:sp>
        <p:nvSpPr>
          <p:cNvPr id="5" name="Rectangle 4"/>
          <p:cNvSpPr/>
          <p:nvPr/>
        </p:nvSpPr>
        <p:spPr>
          <a:xfrm>
            <a:off x="1524000" y="1752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What’s Going On</a:t>
            </a:r>
          </a:p>
        </p:txBody>
      </p:sp>
      <p:sp>
        <p:nvSpPr>
          <p:cNvPr id="7" name="Rectangle 6"/>
          <p:cNvSpPr/>
          <p:nvPr/>
        </p:nvSpPr>
        <p:spPr>
          <a:xfrm>
            <a:off x="1524000" y="29718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Why It’s Going On</a:t>
            </a:r>
          </a:p>
        </p:txBody>
      </p:sp>
      <p:sp>
        <p:nvSpPr>
          <p:cNvPr id="8" name="Rectangle 7"/>
          <p:cNvSpPr/>
          <p:nvPr/>
        </p:nvSpPr>
        <p:spPr>
          <a:xfrm>
            <a:off x="1524000" y="41910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Pathway For Change</a:t>
            </a:r>
          </a:p>
        </p:txBody>
      </p:sp>
    </p:spTree>
    <p:extLst>
      <p:ext uri="{BB962C8B-B14F-4D97-AF65-F5344CB8AC3E}">
        <p14:creationId xmlns:p14="http://schemas.microsoft.com/office/powerpoint/2010/main" val="32761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C9E3FB2-A514-DD6A-7E45-ABDC6D71D9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29615" y="928947"/>
            <a:ext cx="4532770" cy="4542312"/>
          </a:xfrm>
          <a:prstGeom prst="rect">
            <a:avLst/>
          </a:prstGeom>
        </p:spPr>
      </p:pic>
      <p:sp>
        <p:nvSpPr>
          <p:cNvPr id="12" name="Freeform 11">
            <a:extLst>
              <a:ext uri="{FF2B5EF4-FFF2-40B4-BE49-F238E27FC236}">
                <a16:creationId xmlns:a16="http://schemas.microsoft.com/office/drawing/2014/main" id="{9852416A-284F-7F11-AE2E-71DB26228EF4}"/>
              </a:ext>
            </a:extLst>
          </p:cNvPr>
          <p:cNvSpPr/>
          <p:nvPr/>
        </p:nvSpPr>
        <p:spPr>
          <a:xfrm>
            <a:off x="3687671" y="781278"/>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5B647B50-6451-BD0B-2A2B-D76DEB7ED120}"/>
              </a:ext>
            </a:extLst>
          </p:cNvPr>
          <p:cNvSpPr/>
          <p:nvPr/>
        </p:nvSpPr>
        <p:spPr>
          <a:xfrm rot="10800000">
            <a:off x="3687671" y="3177615"/>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3CE4F1CC-A5C7-8B4D-AB8B-55128F4E04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67397" y="3258936"/>
            <a:ext cx="4457206" cy="2257360"/>
          </a:xfrm>
          <a:prstGeom prst="rect">
            <a:avLst/>
          </a:prstGeom>
        </p:spPr>
      </p:pic>
      <p:pic>
        <p:nvPicPr>
          <p:cNvPr id="11" name="Graphic 10">
            <a:extLst>
              <a:ext uri="{FF2B5EF4-FFF2-40B4-BE49-F238E27FC236}">
                <a16:creationId xmlns:a16="http://schemas.microsoft.com/office/drawing/2014/main" id="{C11441B7-CA16-FE45-A89A-FC1EE369BD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70040" y="805908"/>
            <a:ext cx="4651920" cy="2297244"/>
          </a:xfrm>
          <a:prstGeom prst="rect">
            <a:avLst/>
          </a:prstGeom>
        </p:spPr>
      </p:pic>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sz="2800" dirty="0">
                <a:latin typeface="Helvetica"/>
              </a:rPr>
              <a:t>The Model Fundamental: Two Structures of Mind</a:t>
            </a:r>
            <a:endParaRPr lang="en-US" sz="2800" dirty="0"/>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951573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Creative Competencies</a:t>
            </a:r>
          </a:p>
        </p:txBody>
      </p:sp>
      <p:sp>
        <p:nvSpPr>
          <p:cNvPr id="14" name="TextBox 13">
            <a:extLst>
              <a:ext uri="{FF2B5EF4-FFF2-40B4-BE49-F238E27FC236}">
                <a16:creationId xmlns:a16="http://schemas.microsoft.com/office/drawing/2014/main" id="{29B26B33-0A8E-6043-9D12-0A3A594CFAA1}"/>
              </a:ext>
            </a:extLst>
          </p:cNvPr>
          <p:cNvSpPr txBox="1"/>
          <p:nvPr/>
        </p:nvSpPr>
        <p:spPr>
          <a:xfrm>
            <a:off x="844231" y="1548318"/>
            <a:ext cx="2760662" cy="1246495"/>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Caring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Fosters Team 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Collaborator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Mentoring and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Interpersonal Intelligence</a:t>
            </a:r>
          </a:p>
        </p:txBody>
      </p:sp>
      <p:sp>
        <p:nvSpPr>
          <p:cNvPr id="15" name="TextBox 14">
            <a:extLst>
              <a:ext uri="{FF2B5EF4-FFF2-40B4-BE49-F238E27FC236}">
                <a16:creationId xmlns:a16="http://schemas.microsoft.com/office/drawing/2014/main" id="{D41A9146-8D26-3140-8CB2-B99A2E78EEB9}"/>
              </a:ext>
            </a:extLst>
          </p:cNvPr>
          <p:cNvSpPr txBox="1"/>
          <p:nvPr/>
        </p:nvSpPr>
        <p:spPr>
          <a:xfrm>
            <a:off x="844231" y="3167188"/>
            <a:ext cx="1801812" cy="1015663"/>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Selfless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Balance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Composure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Personal Learner</a:t>
            </a:r>
          </a:p>
        </p:txBody>
      </p:sp>
      <p:sp>
        <p:nvSpPr>
          <p:cNvPr id="16" name="TextBox 15">
            <a:extLst>
              <a:ext uri="{FF2B5EF4-FFF2-40B4-BE49-F238E27FC236}">
                <a16:creationId xmlns:a16="http://schemas.microsoft.com/office/drawing/2014/main" id="{CB0557EB-CC77-614A-8553-23A27C5D3247}"/>
              </a:ext>
            </a:extLst>
          </p:cNvPr>
          <p:cNvSpPr txBox="1"/>
          <p:nvPr/>
        </p:nvSpPr>
        <p:spPr>
          <a:xfrm>
            <a:off x="844241" y="4591428"/>
            <a:ext cx="2273846" cy="553881"/>
          </a:xfrm>
          <a:prstGeom prst="rect">
            <a:avLst/>
          </a:prstGeom>
          <a:noFill/>
        </p:spPr>
        <p:txBody>
          <a:bodyPr wrap="squar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Courageous Authenticity</a:t>
            </a:r>
          </a:p>
        </p:txBody>
      </p:sp>
      <p:sp>
        <p:nvSpPr>
          <p:cNvPr id="17" name="TextBox 16">
            <a:extLst>
              <a:ext uri="{FF2B5EF4-FFF2-40B4-BE49-F238E27FC236}">
                <a16:creationId xmlns:a16="http://schemas.microsoft.com/office/drawing/2014/main" id="{B21F098E-0BAF-3546-B3ED-497B6C51C20A}"/>
              </a:ext>
            </a:extLst>
          </p:cNvPr>
          <p:cNvSpPr txBox="1"/>
          <p:nvPr/>
        </p:nvSpPr>
        <p:spPr>
          <a:xfrm>
            <a:off x="3474262" y="1523037"/>
            <a:ext cx="2241081" cy="784713"/>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Community Concern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Sustainable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System Thinker</a:t>
            </a:r>
          </a:p>
        </p:txBody>
      </p:sp>
      <p:sp>
        <p:nvSpPr>
          <p:cNvPr id="18" name="TextBox 17">
            <a:extLst>
              <a:ext uri="{FF2B5EF4-FFF2-40B4-BE49-F238E27FC236}">
                <a16:creationId xmlns:a16="http://schemas.microsoft.com/office/drawing/2014/main" id="{9FAEA49C-F6F8-7C4A-AFF2-B3F337423AD6}"/>
              </a:ext>
            </a:extLst>
          </p:cNvPr>
          <p:cNvSpPr txBox="1"/>
          <p:nvPr/>
        </p:nvSpPr>
        <p:spPr>
          <a:xfrm>
            <a:off x="3474267" y="3175170"/>
            <a:ext cx="2324244" cy="1015546"/>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Strategic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Purposeful and Visionary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Achieves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Decisiveness</a:t>
            </a:r>
          </a:p>
        </p:txBody>
      </p:sp>
      <p:sp>
        <p:nvSpPr>
          <p:cNvPr id="19" name="TextBox 18">
            <a:extLst>
              <a:ext uri="{FF2B5EF4-FFF2-40B4-BE49-F238E27FC236}">
                <a16:creationId xmlns:a16="http://schemas.microsoft.com/office/drawing/2014/main" id="{B2C28937-4E88-044A-88D7-D2B8F7B07178}"/>
              </a:ext>
            </a:extLst>
          </p:cNvPr>
          <p:cNvSpPr txBox="1"/>
          <p:nvPr/>
        </p:nvSpPr>
        <p:spPr>
          <a:xfrm>
            <a:off x="510299" y="1214479"/>
            <a:ext cx="1199129"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rPr>
              <a:t>Relating</a:t>
            </a:r>
          </a:p>
        </p:txBody>
      </p:sp>
      <p:sp>
        <p:nvSpPr>
          <p:cNvPr id="20" name="TextBox 19">
            <a:extLst>
              <a:ext uri="{FF2B5EF4-FFF2-40B4-BE49-F238E27FC236}">
                <a16:creationId xmlns:a16="http://schemas.microsoft.com/office/drawing/2014/main" id="{E15507CA-A5A1-A04A-9907-E9BA71A7A124}"/>
              </a:ext>
            </a:extLst>
          </p:cNvPr>
          <p:cNvSpPr txBox="1"/>
          <p:nvPr/>
        </p:nvSpPr>
        <p:spPr>
          <a:xfrm>
            <a:off x="510301" y="2852279"/>
            <a:ext cx="2048849"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rPr>
              <a:t>Self Awareness</a:t>
            </a:r>
          </a:p>
        </p:txBody>
      </p:sp>
      <p:sp>
        <p:nvSpPr>
          <p:cNvPr id="21" name="TextBox 20">
            <a:extLst>
              <a:ext uri="{FF2B5EF4-FFF2-40B4-BE49-F238E27FC236}">
                <a16:creationId xmlns:a16="http://schemas.microsoft.com/office/drawing/2014/main" id="{59E263BF-A85B-1146-B4E5-5D92C000920E}"/>
              </a:ext>
            </a:extLst>
          </p:cNvPr>
          <p:cNvSpPr txBox="1"/>
          <p:nvPr/>
        </p:nvSpPr>
        <p:spPr>
          <a:xfrm>
            <a:off x="510298" y="4273354"/>
            <a:ext cx="1678426"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rPr>
              <a:t>Authenticity</a:t>
            </a:r>
          </a:p>
        </p:txBody>
      </p:sp>
      <p:sp>
        <p:nvSpPr>
          <p:cNvPr id="22" name="TextBox 21">
            <a:extLst>
              <a:ext uri="{FF2B5EF4-FFF2-40B4-BE49-F238E27FC236}">
                <a16:creationId xmlns:a16="http://schemas.microsoft.com/office/drawing/2014/main" id="{BD66E83D-2402-9D40-B610-22272A9B9F28}"/>
              </a:ext>
            </a:extLst>
          </p:cNvPr>
          <p:cNvSpPr txBox="1"/>
          <p:nvPr/>
        </p:nvSpPr>
        <p:spPr>
          <a:xfrm>
            <a:off x="3140332" y="1214479"/>
            <a:ext cx="2592266"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rPr>
              <a:t>Systems Awareness</a:t>
            </a:r>
          </a:p>
        </p:txBody>
      </p:sp>
      <p:sp>
        <p:nvSpPr>
          <p:cNvPr id="23" name="TextBox 22">
            <a:extLst>
              <a:ext uri="{FF2B5EF4-FFF2-40B4-BE49-F238E27FC236}">
                <a16:creationId xmlns:a16="http://schemas.microsoft.com/office/drawing/2014/main" id="{2C96296D-AC06-344B-ADF6-34EFA692BB89}"/>
              </a:ext>
            </a:extLst>
          </p:cNvPr>
          <p:cNvSpPr txBox="1"/>
          <p:nvPr/>
        </p:nvSpPr>
        <p:spPr>
          <a:xfrm>
            <a:off x="3173666" y="2857086"/>
            <a:ext cx="1394695"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rPr>
              <a:t>Achieving</a:t>
            </a:r>
          </a:p>
        </p:txBody>
      </p:sp>
      <p:pic>
        <p:nvPicPr>
          <p:cNvPr id="3" name="Picture 2" descr="Shape&#10;&#10;Description automatically generated">
            <a:extLst>
              <a:ext uri="{FF2B5EF4-FFF2-40B4-BE49-F238E27FC236}">
                <a16:creationId xmlns:a16="http://schemas.microsoft.com/office/drawing/2014/main" id="{511EEC68-3DD9-1149-9451-6C9BD069769C}"/>
              </a:ext>
            </a:extLst>
          </p:cNvPr>
          <p:cNvPicPr>
            <a:picLocks noChangeAspect="1"/>
          </p:cNvPicPr>
          <p:nvPr/>
        </p:nvPicPr>
        <p:blipFill>
          <a:blip r:embed="rId3"/>
          <a:stretch>
            <a:fillRect/>
          </a:stretch>
        </p:blipFill>
        <p:spPr>
          <a:xfrm>
            <a:off x="9075832" y="1716066"/>
            <a:ext cx="2547750" cy="1552914"/>
          </a:xfrm>
          <a:prstGeom prst="rect">
            <a:avLst/>
          </a:prstGeom>
        </p:spPr>
      </p:pic>
      <p:pic>
        <p:nvPicPr>
          <p:cNvPr id="27" name="Picture 26" descr="Shape&#10;&#10;Description automatically generated">
            <a:extLst>
              <a:ext uri="{FF2B5EF4-FFF2-40B4-BE49-F238E27FC236}">
                <a16:creationId xmlns:a16="http://schemas.microsoft.com/office/drawing/2014/main" id="{A558E1AB-F54D-6140-AD2F-27258FC352A5}"/>
              </a:ext>
            </a:extLst>
          </p:cNvPr>
          <p:cNvPicPr>
            <a:picLocks noChangeAspect="1"/>
          </p:cNvPicPr>
          <p:nvPr/>
        </p:nvPicPr>
        <p:blipFill>
          <a:blip r:embed="rId3"/>
          <a:stretch>
            <a:fillRect/>
          </a:stretch>
        </p:blipFill>
        <p:spPr>
          <a:xfrm rot="19445237">
            <a:off x="8343661" y="1058117"/>
            <a:ext cx="2547750" cy="1552914"/>
          </a:xfrm>
          <a:prstGeom prst="rect">
            <a:avLst/>
          </a:prstGeom>
        </p:spPr>
      </p:pic>
      <p:pic>
        <p:nvPicPr>
          <p:cNvPr id="28" name="Picture 27" descr="Shape&#10;&#10;Description automatically generated">
            <a:extLst>
              <a:ext uri="{FF2B5EF4-FFF2-40B4-BE49-F238E27FC236}">
                <a16:creationId xmlns:a16="http://schemas.microsoft.com/office/drawing/2014/main" id="{1CBA5BE6-DC96-8241-B087-E44A8F126EB2}"/>
              </a:ext>
            </a:extLst>
          </p:cNvPr>
          <p:cNvPicPr>
            <a:picLocks noChangeAspect="1"/>
          </p:cNvPicPr>
          <p:nvPr/>
        </p:nvPicPr>
        <p:blipFill>
          <a:blip r:embed="rId3"/>
          <a:stretch>
            <a:fillRect/>
          </a:stretch>
        </p:blipFill>
        <p:spPr>
          <a:xfrm rot="17232473">
            <a:off x="7374264" y="952134"/>
            <a:ext cx="2547750" cy="1552914"/>
          </a:xfrm>
          <a:prstGeom prst="rect">
            <a:avLst/>
          </a:prstGeom>
        </p:spPr>
      </p:pic>
      <p:pic>
        <p:nvPicPr>
          <p:cNvPr id="29" name="Picture 28" descr="Shape&#10;&#10;Description automatically generated">
            <a:extLst>
              <a:ext uri="{FF2B5EF4-FFF2-40B4-BE49-F238E27FC236}">
                <a16:creationId xmlns:a16="http://schemas.microsoft.com/office/drawing/2014/main" id="{20DBBB34-A807-C14E-A703-265F0AD4E275}"/>
              </a:ext>
            </a:extLst>
          </p:cNvPr>
          <p:cNvPicPr>
            <a:picLocks noChangeAspect="1"/>
          </p:cNvPicPr>
          <p:nvPr/>
        </p:nvPicPr>
        <p:blipFill>
          <a:blip r:embed="rId3"/>
          <a:stretch>
            <a:fillRect/>
          </a:stretch>
        </p:blipFill>
        <p:spPr>
          <a:xfrm rot="15123747">
            <a:off x="6522431" y="1424997"/>
            <a:ext cx="2547750" cy="1552914"/>
          </a:xfrm>
          <a:prstGeom prst="rect">
            <a:avLst/>
          </a:prstGeom>
        </p:spPr>
      </p:pic>
      <p:pic>
        <p:nvPicPr>
          <p:cNvPr id="31" name="Picture 30" descr="Shape&#10;&#10;Description automatically generated">
            <a:extLst>
              <a:ext uri="{FF2B5EF4-FFF2-40B4-BE49-F238E27FC236}">
                <a16:creationId xmlns:a16="http://schemas.microsoft.com/office/drawing/2014/main" id="{9FC45485-F634-A24D-9EE8-3673BBAFE610}"/>
              </a:ext>
            </a:extLst>
          </p:cNvPr>
          <p:cNvPicPr>
            <a:picLocks noChangeAspect="1"/>
          </p:cNvPicPr>
          <p:nvPr/>
        </p:nvPicPr>
        <p:blipFill>
          <a:blip r:embed="rId3"/>
          <a:stretch>
            <a:fillRect/>
          </a:stretch>
        </p:blipFill>
        <p:spPr>
          <a:xfrm flipH="1">
            <a:off x="6333195" y="1716066"/>
            <a:ext cx="2547750" cy="1552914"/>
          </a:xfrm>
          <a:prstGeom prst="rect">
            <a:avLst/>
          </a:prstGeom>
        </p:spPr>
      </p:pic>
      <p:pic>
        <p:nvPicPr>
          <p:cNvPr id="24" name="Graphic 23">
            <a:extLst>
              <a:ext uri="{FF2B5EF4-FFF2-40B4-BE49-F238E27FC236}">
                <a16:creationId xmlns:a16="http://schemas.microsoft.com/office/drawing/2014/main" id="{469712F8-3CAF-9F4F-ACD4-B6AE1FF3F0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5845" y="246380"/>
            <a:ext cx="6032500" cy="6045200"/>
          </a:xfrm>
          <a:prstGeom prst="rect">
            <a:avLst/>
          </a:prstGeom>
        </p:spPr>
      </p:pic>
      <p:pic>
        <p:nvPicPr>
          <p:cNvPr id="26" name="Graphic 25">
            <a:extLst>
              <a:ext uri="{FF2B5EF4-FFF2-40B4-BE49-F238E27FC236}">
                <a16:creationId xmlns:a16="http://schemas.microsoft.com/office/drawing/2014/main" id="{05B70346-02DB-034E-A670-1A21C07673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3195" y="640080"/>
            <a:ext cx="5257800" cy="2628900"/>
          </a:xfrm>
          <a:prstGeom prst="rect">
            <a:avLst/>
          </a:prstGeom>
        </p:spPr>
      </p:pic>
      <p:sp>
        <p:nvSpPr>
          <p:cNvPr id="2" name="Footer Placeholder 1">
            <a:extLst>
              <a:ext uri="{FF2B5EF4-FFF2-40B4-BE49-F238E27FC236}">
                <a16:creationId xmlns:a16="http://schemas.microsoft.com/office/drawing/2014/main" id="{DA1453E6-35FE-5417-CD18-53C2E6B4D875}"/>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A48473A8-0549-3179-E8E4-94D2F3A48DE9}"/>
              </a:ext>
            </a:extLst>
          </p:cNvPr>
          <p:cNvSpPr>
            <a:spLocks noGrp="1"/>
          </p:cNvSpPr>
          <p:nvPr>
            <p:ph type="sldNum" sz="quarter" idx="11"/>
          </p:nvPr>
        </p:nvSpPr>
        <p:spPr/>
        <p:txBody>
          <a:bodyPr/>
          <a:lstStyle/>
          <a:p>
            <a:fld id="{4E547FC5-224D-4B2B-AB96-D4331BB3CBEC}" type="slidenum">
              <a:rPr lang="en-US" smtClean="0"/>
              <a:pPr/>
              <a:t>9</a:t>
            </a:fld>
            <a:endParaRPr lang="en-US" dirty="0"/>
          </a:p>
        </p:txBody>
      </p:sp>
    </p:spTree>
    <p:extLst>
      <p:ext uri="{BB962C8B-B14F-4D97-AF65-F5344CB8AC3E}">
        <p14:creationId xmlns:p14="http://schemas.microsoft.com/office/powerpoint/2010/main" val="219369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childTnLst>
                          </p:cTn>
                        </p:par>
                        <p:par>
                          <p:cTn id="59" fill="hold">
                            <p:stCondLst>
                              <p:cond delay="625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700"/>
                                        <p:tgtEl>
                                          <p:spTgt spid="26"/>
                                        </p:tgtEl>
                                      </p:cBhvr>
                                    </p:animEffect>
                                  </p:childTnLst>
                                </p:cTn>
                              </p:par>
                              <p:par>
                                <p:cTn id="63" presetID="10" presetClass="exit" presetSubtype="0" fill="hold"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ce4006a-7e6c-4086-9f0d-0f2b4d71038d"/>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48786</TotalTime>
  <Words>8533</Words>
  <Application>Microsoft Macintosh PowerPoint</Application>
  <PresentationFormat>Widescreen</PresentationFormat>
  <Paragraphs>791</Paragraphs>
  <Slides>61</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Courier New</vt:lpstr>
      <vt:lpstr>Gotham Book</vt:lpstr>
      <vt:lpstr>Helvetica</vt:lpstr>
      <vt:lpstr>Helvetica Bold Oblique</vt:lpstr>
      <vt:lpstr>Helvetica Light</vt:lpstr>
      <vt:lpstr>System Font Regular</vt:lpstr>
      <vt:lpstr>Wingdings</vt:lpstr>
      <vt:lpstr>LC - PRODUCT</vt:lpstr>
      <vt:lpstr>Evolving the Conscious Practice of Leadership</vt:lpstr>
      <vt:lpstr>PowerPoint Presentation</vt:lpstr>
      <vt:lpstr>The Leadership Circle Profile</vt:lpstr>
      <vt:lpstr>360º Assessment Tool</vt:lpstr>
      <vt:lpstr>Two Structures of Mind</vt:lpstr>
      <vt:lpstr>3 Leadership Assessment Categories</vt:lpstr>
      <vt:lpstr>PowerPoint Presentation</vt:lpstr>
      <vt:lpstr>The Model Fundamental: Two Structures of Mind</vt:lpstr>
      <vt:lpstr>Creative Competencies</vt:lpstr>
      <vt:lpstr>Reactive Styles </vt:lpstr>
      <vt:lpstr>Relationship &amp; Task</vt:lpstr>
      <vt:lpstr>Four  Quadrants</vt:lpstr>
      <vt:lpstr>PowerPoint Presentation</vt:lpstr>
      <vt:lpstr>PowerPoint Presentation</vt:lpstr>
      <vt:lpstr>PowerPoint Presentation</vt:lpstr>
      <vt:lpstr>PowerPoint Presentation</vt:lpstr>
      <vt:lpstr>Reactive Creative Scale</vt:lpstr>
      <vt:lpstr>Relationship Task Balance</vt:lpstr>
      <vt:lpstr>Leadership Potential Utilization Scale</vt:lpstr>
      <vt:lpstr>Leadership Effectiveness Scale</vt:lpstr>
      <vt:lpstr>Leadership Effectiveness &amp; Business Results</vt:lpstr>
      <vt:lpstr>Reactive and Creative Leadership</vt:lpstr>
      <vt:lpstr>Reactive and Creative Leadership</vt:lpstr>
      <vt:lpstr>Leadership Effectiveness Scale Questions</vt:lpstr>
      <vt:lpstr>Leadership Effectiveness &amp; Creative Competencies</vt:lpstr>
      <vt:lpstr>CREATIVE Correlations to  Leadership Effectiveness</vt:lpstr>
      <vt:lpstr>REACTIVE Correlations to  Leadership Effectiveness</vt:lpstr>
      <vt:lpstr>Creative Competencies &amp; Reactive Tendencies</vt:lpstr>
      <vt:lpstr>Neighbors</vt:lpstr>
      <vt:lpstr>Opposites: Controlling &amp; Relating</vt:lpstr>
      <vt:lpstr>Opposites: Complying &amp; Achieving</vt:lpstr>
      <vt:lpstr>Opposites: Protecting &amp; Self Awareness</vt:lpstr>
      <vt:lpstr>LCP Correlations to Leadership Effectiveness</vt:lpstr>
      <vt:lpstr>PowerPoint Presentation</vt:lpstr>
      <vt:lpstr>Business Performance Index</vt:lpstr>
      <vt:lpstr>Leadership Effectiveness &amp; Business Performance</vt:lpstr>
      <vt:lpstr>Leadership Effectiveness &amp; Business Performance</vt:lpstr>
      <vt:lpstr>PowerPoint Presentation</vt:lpstr>
      <vt:lpstr>PowerPoint Presentation</vt:lpstr>
      <vt:lpstr>PowerPoint Presentation</vt:lpstr>
      <vt:lpstr>Additional Slides</vt:lpstr>
      <vt:lpstr>The Leadership Circle 360  – A Developmental Can Opener</vt:lpstr>
      <vt:lpstr>Zenger’s Relationship between  Leadership Competency &amp; Results</vt:lpstr>
      <vt:lpstr>Zenger’s Relationship between  Leadership Competency &amp; Results</vt:lpstr>
      <vt:lpstr>360º Benefits</vt:lpstr>
      <vt:lpstr>Design Criteria</vt:lpstr>
      <vt:lpstr>Theory Base</vt:lpstr>
      <vt:lpstr>The Reactive Character Structure</vt:lpstr>
      <vt:lpstr>PowerPoint Presentation</vt:lpstr>
      <vt:lpstr>The Identity Hook</vt:lpstr>
      <vt:lpstr>The Four Promises Of Leadership</vt:lpstr>
      <vt:lpstr>PowerPoint Presentation</vt:lpstr>
      <vt:lpstr>A Complete Development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Day</dc:creator>
  <cp:lastModifiedBy>Douglas Day</cp:lastModifiedBy>
  <cp:revision>580</cp:revision>
  <cp:lastPrinted>2021-03-16T02:58:44Z</cp:lastPrinted>
  <dcterms:created xsi:type="dcterms:W3CDTF">2014-05-12T21:57:57Z</dcterms:created>
  <dcterms:modified xsi:type="dcterms:W3CDTF">2022-08-31T16:53:06Z</dcterms:modified>
</cp:coreProperties>
</file>