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4"/>
  </p:notesMasterIdLst>
  <p:sldIdLst>
    <p:sldId id="256" r:id="rId3"/>
    <p:sldId id="258" r:id="rId4"/>
    <p:sldId id="1997" r:id="rId5"/>
    <p:sldId id="990" r:id="rId6"/>
    <p:sldId id="267" r:id="rId7"/>
    <p:sldId id="318" r:id="rId8"/>
    <p:sldId id="11552" r:id="rId9"/>
    <p:sldId id="286" r:id="rId10"/>
    <p:sldId id="2163" r:id="rId11"/>
    <p:sldId id="11554" r:id="rId12"/>
    <p:sldId id="341" r:id="rId13"/>
    <p:sldId id="288" r:id="rId14"/>
    <p:sldId id="11556" r:id="rId15"/>
    <p:sldId id="2160" r:id="rId16"/>
    <p:sldId id="2056" r:id="rId17"/>
    <p:sldId id="342" r:id="rId18"/>
    <p:sldId id="2297" r:id="rId19"/>
    <p:sldId id="2327" r:id="rId20"/>
    <p:sldId id="11557" r:id="rId21"/>
    <p:sldId id="2289" r:id="rId22"/>
    <p:sldId id="2286" r:id="rId2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8"/>
    <p:restoredTop sz="86243"/>
  </p:normalViewPr>
  <p:slideViewPr>
    <p:cSldViewPr snapToGrid="0" snapToObjects="1">
      <p:cViewPr varScale="1">
        <p:scale>
          <a:sx n="137" d="100"/>
          <a:sy n="137" d="100"/>
        </p:scale>
        <p:origin x="7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14:04:42.3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E6EF63-07AC-E946-A7E2-9A2159E01944}" type="datetimeFigureOut">
              <a:rPr lang="es-MX" smtClean="0"/>
              <a:t>20/01/22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D5016-2174-0D4B-8204-94AFCDE66663}" type="slidenum">
              <a:rPr lang="es-MX" smtClean="0"/>
              <a:t>‹Nº›</a:t>
            </a:fld>
            <a:endParaRPr lang="es-MX"/>
          </a:p>
        </p:txBody>
      </p:sp>
    </p:spTree>
    <p:extLst>
      <p:ext uri="{BB962C8B-B14F-4D97-AF65-F5344CB8AC3E}">
        <p14:creationId xmlns:p14="http://schemas.microsoft.com/office/powerpoint/2010/main" val="309535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We both introduce ourselves</a:t>
            </a:r>
          </a:p>
        </p:txBody>
      </p:sp>
      <p:sp>
        <p:nvSpPr>
          <p:cNvPr id="4" name="Marcador de número de diapositiva 3"/>
          <p:cNvSpPr>
            <a:spLocks noGrp="1"/>
          </p:cNvSpPr>
          <p:nvPr>
            <p:ph type="sldNum" sz="quarter" idx="5"/>
          </p:nvPr>
        </p:nvSpPr>
        <p:spPr/>
        <p:txBody>
          <a:bodyPr/>
          <a:lstStyle/>
          <a:p>
            <a:fld id="{6EBD5016-2174-0D4B-8204-94AFCDE66663}" type="slidenum">
              <a:rPr lang="es-MX" smtClean="0"/>
              <a:t>1</a:t>
            </a:fld>
            <a:endParaRPr lang="es-MX"/>
          </a:p>
        </p:txBody>
      </p:sp>
    </p:spTree>
    <p:extLst>
      <p:ext uri="{BB962C8B-B14F-4D97-AF65-F5344CB8AC3E}">
        <p14:creationId xmlns:p14="http://schemas.microsoft.com/office/powerpoint/2010/main" val="970854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have a visual model of the LCP that is holistic and normalizing—</a:t>
            </a:r>
            <a:r>
              <a:rPr lang="en-US" i="1" dirty="0"/>
              <a:t>we all have roots in the Reactive, here lies the origins of our gifts. </a:t>
            </a:r>
            <a:r>
              <a:rPr lang="en-US" dirty="0"/>
              <a:t>Our developmental task is to grow something on top of those roots—</a:t>
            </a:r>
            <a:r>
              <a:rPr lang="en-US" i="1" dirty="0"/>
              <a:t>to have the gifts flower in a way that serves the world.</a:t>
            </a:r>
          </a:p>
          <a:p>
            <a:endParaRPr lang="en-US" i="1" dirty="0"/>
          </a:p>
          <a:p>
            <a:r>
              <a:rPr lang="en-US" i="1" dirty="0"/>
              <a:t>MIKE DOES THE DEBRIEF OF THE LEARNING PIECE</a:t>
            </a:r>
            <a:endParaRPr lang="en-US" dirty="0"/>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989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A to Tee Up</a:t>
            </a:r>
          </a:p>
          <a:p>
            <a:endParaRPr lang="en-US" sz="1200" u="sng" dirty="0"/>
          </a:p>
          <a:p>
            <a:r>
              <a:rPr lang="en-US" sz="1200" u="sng" dirty="0"/>
              <a:t>Tyson</a:t>
            </a:r>
          </a:p>
          <a:p>
            <a:endParaRPr lang="en-US" sz="1200" u="sng" dirty="0"/>
          </a:p>
          <a:p>
            <a:r>
              <a:rPr lang="en-US" sz="1200" u="sng" dirty="0"/>
              <a:t>Learning Objective 1</a:t>
            </a:r>
            <a:r>
              <a:rPr lang="en-US" sz="1200" dirty="0"/>
              <a:t>: for participants to understand the basics of the framework (Reactive, Creative, Task, Relationship, Inner Circle, Outer Circle, the Questions for the 29 Competencies &amp; Tendencies, Two Types of Scores).</a:t>
            </a:r>
          </a:p>
          <a:p>
            <a:endParaRPr lang="en-US" sz="1200" u="sng" baseline="0" dirty="0"/>
          </a:p>
          <a:p>
            <a:r>
              <a:rPr lang="en-US" sz="1200" u="sng" dirty="0"/>
              <a:t>Learning Objective 2</a:t>
            </a:r>
            <a:r>
              <a:rPr lang="en-US" sz="1200" dirty="0"/>
              <a:t>: for participants to be oriented to the LCP report and know what they are looking at on each page (Inner Circle data page 2-3, Outer Circle data and questions pages 4-9, Sort Tables page 10, Feedback Comments pages 11-13).</a:t>
            </a:r>
            <a:endParaRPr lang="en-US" sz="1200" u="sng" baseline="0" dirty="0"/>
          </a:p>
          <a:p>
            <a:r>
              <a:rPr lang="en-US" sz="1200" baseline="0" dirty="0"/>
              <a:t> </a:t>
            </a: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12</a:t>
            </a:fld>
            <a:endParaRPr lang="en-US" dirty="0"/>
          </a:p>
        </p:txBody>
      </p:sp>
    </p:spTree>
    <p:extLst>
      <p:ext uri="{BB962C8B-B14F-4D97-AF65-F5344CB8AC3E}">
        <p14:creationId xmlns:p14="http://schemas.microsoft.com/office/powerpoint/2010/main" val="106474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mural. Can use as a recap (on mural or slide here)  This is demonstrated very clearly through group learning on the mat.</a:t>
            </a:r>
          </a:p>
          <a:p>
            <a:r>
              <a:rPr lang="en-US" dirty="0"/>
              <a:t>Mike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179617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Caro</a:t>
            </a:r>
          </a:p>
          <a:p>
            <a:endParaRPr lang="en-US" u="sng" dirty="0"/>
          </a:p>
          <a:p>
            <a:r>
              <a:rPr lang="en-US" u="sng" dirty="0"/>
              <a:t>Learning Objective 1</a:t>
            </a:r>
            <a:r>
              <a:rPr lang="en-US" dirty="0"/>
              <a:t>: for participants to understand that our identity can be deeply rooted in the Reactive—it can be our primary experience of our self or an aspect of identity that we experience quite frequently .</a:t>
            </a:r>
          </a:p>
          <a:p>
            <a:endParaRPr lang="en-US" u="sng" dirty="0"/>
          </a:p>
          <a:p>
            <a:r>
              <a:rPr lang="en-US" u="sng" dirty="0"/>
              <a:t>Learning Objective 2</a:t>
            </a:r>
            <a:r>
              <a:rPr lang="en-US" dirty="0"/>
              <a:t>: for participants to understand that being able to see our Identity Hook, take perspective on it (versus just being hooked by it) is a specific example of </a:t>
            </a:r>
            <a:r>
              <a:rPr lang="en-US" i="1" dirty="0"/>
              <a:t>witnessing the self in action</a:t>
            </a:r>
            <a:r>
              <a:rPr lang="en-US" dirty="0"/>
              <a:t> and another example of a healthy subject/object differentiation.</a:t>
            </a:r>
          </a:p>
        </p:txBody>
      </p:sp>
      <p:sp>
        <p:nvSpPr>
          <p:cNvPr id="4" name="Slide Number Placeholder 3"/>
          <p:cNvSpPr>
            <a:spLocks noGrp="1"/>
          </p:cNvSpPr>
          <p:nvPr>
            <p:ph type="sldNum" sz="quarter" idx="5"/>
          </p:nvPr>
        </p:nvSpPr>
        <p:spPr/>
        <p:txBody>
          <a:bodyPr/>
          <a:lstStyle/>
          <a:p>
            <a:fld id="{E7E526F4-CC3E-4079-A83E-939CDFE0894D}" type="slidenum">
              <a:rPr lang="en-US" smtClean="0"/>
              <a:pPr/>
              <a:t>16</a:t>
            </a:fld>
            <a:endParaRPr lang="en-US" dirty="0"/>
          </a:p>
        </p:txBody>
      </p:sp>
    </p:spTree>
    <p:extLst>
      <p:ext uri="{BB962C8B-B14F-4D97-AF65-F5344CB8AC3E}">
        <p14:creationId xmlns:p14="http://schemas.microsoft.com/office/powerpoint/2010/main" val="191137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reads it</a:t>
            </a:r>
          </a:p>
          <a:p>
            <a:r>
              <a:rPr lang="en-US" dirty="0"/>
              <a:t>Caro facilitates insights</a:t>
            </a:r>
          </a:p>
        </p:txBody>
      </p:sp>
      <p:sp>
        <p:nvSpPr>
          <p:cNvPr id="4" name="Slide Number Placeholder 3"/>
          <p:cNvSpPr>
            <a:spLocks noGrp="1"/>
          </p:cNvSpPr>
          <p:nvPr>
            <p:ph type="sldNum" sz="quarter" idx="5"/>
          </p:nvPr>
        </p:nvSpPr>
        <p:spPr/>
        <p:txBody>
          <a:bodyPr/>
          <a:lstStyle/>
          <a:p>
            <a:fld id="{E7E526F4-CC3E-4079-A83E-939CDFE0894D}" type="slidenum">
              <a:rPr lang="en-US" smtClean="0"/>
              <a:pPr/>
              <a:t>17</a:t>
            </a:fld>
            <a:endParaRPr lang="en-US" dirty="0"/>
          </a:p>
        </p:txBody>
      </p:sp>
    </p:spTree>
    <p:extLst>
      <p:ext uri="{BB962C8B-B14F-4D97-AF65-F5344CB8AC3E}">
        <p14:creationId xmlns:p14="http://schemas.microsoft.com/office/powerpoint/2010/main" val="740110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the LCP framework is deeply informed by theories and models of Adult Development.</a:t>
            </a:r>
          </a:p>
          <a:p>
            <a:endParaRPr lang="en-US" sz="1200" u="sng" kern="1200" dirty="0">
              <a:solidFill>
                <a:schemeClr val="tx1"/>
              </a:solidFill>
              <a:effectLst/>
              <a:ea typeface="+mn-ea"/>
              <a:cs typeface="+mn-cs"/>
            </a:endParaRPr>
          </a:p>
          <a:p>
            <a:r>
              <a:rPr lang="en-US" sz="1200" b="1" kern="1200" dirty="0">
                <a:solidFill>
                  <a:schemeClr val="tx1"/>
                </a:solidFill>
                <a:effectLs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18</a:t>
            </a:fld>
            <a:endParaRPr lang="en-US" dirty="0"/>
          </a:p>
        </p:txBody>
      </p:sp>
    </p:spTree>
    <p:extLst>
      <p:ext uri="{BB962C8B-B14F-4D97-AF65-F5344CB8AC3E}">
        <p14:creationId xmlns:p14="http://schemas.microsoft.com/office/powerpoint/2010/main" val="1343488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Helvetica" pitchFamily="2" charset="0"/>
                <a:cs typeface="Gotham Book" pitchFamily="2" charset="0"/>
              </a:rPr>
              <a:t>How could you bring greater awareness of your reactive coach?</a:t>
            </a:r>
            <a:endParaRPr kumimoji="0" lang="en-US" sz="1200" b="0" i="0" u="none" strike="noStrike" kern="1200" cap="none" spc="0" normalizeH="0" baseline="0" noProof="0" dirty="0">
              <a:ln>
                <a:noFill/>
              </a:ln>
              <a:solidFill>
                <a:srgbClr val="FFFFFF"/>
              </a:solidFill>
              <a:effectLst/>
              <a:uLnTx/>
              <a:uFillTx/>
              <a:latin typeface="Helvetica" pitchFamily="2" charset="0"/>
              <a:ea typeface="+mn-ea"/>
              <a:cs typeface="Gotham Book"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7250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MIKE</a:t>
            </a:r>
          </a:p>
        </p:txBody>
      </p:sp>
      <p:sp>
        <p:nvSpPr>
          <p:cNvPr id="4" name="Slide Number Placeholder 3"/>
          <p:cNvSpPr>
            <a:spLocks noGrp="1"/>
          </p:cNvSpPr>
          <p:nvPr>
            <p:ph type="sldNum" sz="quarter" idx="5"/>
          </p:nvPr>
        </p:nvSpPr>
        <p:spPr/>
        <p:txBody>
          <a:bodyPr/>
          <a:lstStyle/>
          <a:p>
            <a:fld id="{E7E526F4-CC3E-4079-A83E-939CDFE0894D}" type="slidenum">
              <a:rPr lang="en-US" smtClean="0"/>
              <a:pPr/>
              <a:t>21</a:t>
            </a:fld>
            <a:endParaRPr lang="en-US" dirty="0"/>
          </a:p>
        </p:txBody>
      </p:sp>
    </p:spTree>
    <p:extLst>
      <p:ext uri="{BB962C8B-B14F-4D97-AF65-F5344CB8AC3E}">
        <p14:creationId xmlns:p14="http://schemas.microsoft.com/office/powerpoint/2010/main" val="237839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sz="1200" u="sng" dirty="0"/>
              <a:t>Learning Objective 1</a:t>
            </a:r>
            <a:r>
              <a:rPr lang="en-US" sz="1200" dirty="0"/>
              <a:t>: for participants to understand the guiding purpose of  The Leadership Circle as a business and as a global community of practitioners.</a:t>
            </a:r>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67519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86" rtl="0" eaLnBrk="1" fontAlgn="auto" latinLnBrk="0" hangingPunct="1">
              <a:lnSpc>
                <a:spcPct val="100000"/>
              </a:lnSpc>
              <a:spcBef>
                <a:spcPts val="0"/>
              </a:spcBef>
              <a:spcAft>
                <a:spcPts val="0"/>
              </a:spcAft>
              <a:buClrTx/>
              <a:buSzTx/>
              <a:buFontTx/>
              <a:buNone/>
              <a:tabLst/>
              <a:defRPr/>
            </a:pPr>
            <a:r>
              <a:rPr lang="en-US"/>
              <a:t>The Leadership Circle is much more than</a:t>
            </a:r>
            <a:r>
              <a:rPr lang="en-US" baseline="0"/>
              <a:t> a “tool.”  Emphasize that it’s an overall approach to working with and developing leadership that encompasses all three of the above items.  </a:t>
            </a:r>
            <a:endParaRPr lang="en-US"/>
          </a:p>
          <a:p>
            <a:endParaRPr lang="en-US"/>
          </a:p>
        </p:txBody>
      </p:sp>
      <p:sp>
        <p:nvSpPr>
          <p:cNvPr id="4" name="Slide Number Placeholder 3"/>
          <p:cNvSpPr>
            <a:spLocks noGrp="1"/>
          </p:cNvSpPr>
          <p:nvPr>
            <p:ph type="sldNum" sz="quarter" idx="10"/>
          </p:nvPr>
        </p:nvSpPr>
        <p:spPr/>
        <p:txBody>
          <a:bodyPr/>
          <a:lstStyle/>
          <a:p>
            <a:fld id="{E7E526F4-CC3E-4079-A83E-939CDFE0894D}" type="slidenum">
              <a:rPr lang="en-US" smtClean="0"/>
              <a:pPr/>
              <a:t>3</a:t>
            </a:fld>
            <a:endParaRPr lang="en-US"/>
          </a:p>
        </p:txBody>
      </p:sp>
    </p:spTree>
    <p:extLst>
      <p:ext uri="{BB962C8B-B14F-4D97-AF65-F5344CB8AC3E}">
        <p14:creationId xmlns:p14="http://schemas.microsoft.com/office/powerpoint/2010/main" val="417953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POLL!</a:t>
            </a:r>
          </a:p>
          <a:p>
            <a:r>
              <a:rPr lang="en-US" dirty="0"/>
              <a:t>Before moving into Rx/Cx bit, acknowledge different levels of familiarity with the concepts.</a:t>
            </a:r>
          </a:p>
          <a:p>
            <a:r>
              <a:rPr lang="en-US" dirty="0"/>
              <a:t>1. know the words/concepts</a:t>
            </a:r>
          </a:p>
          <a:p>
            <a:r>
              <a:rPr lang="en-US" dirty="0"/>
              <a:t>2. studied concepts/attended a workshop on them</a:t>
            </a:r>
          </a:p>
          <a:p>
            <a:r>
              <a:rPr lang="en-US" dirty="0"/>
              <a:t>3. are doing the inner work</a:t>
            </a:r>
          </a:p>
          <a:p>
            <a:r>
              <a:rPr lang="en-US" dirty="0"/>
              <a:t>4. understand that this is a life's work</a:t>
            </a:r>
          </a:p>
        </p:txBody>
      </p:sp>
      <p:sp>
        <p:nvSpPr>
          <p:cNvPr id="4" name="Slide Number Placeholder 3"/>
          <p:cNvSpPr>
            <a:spLocks noGrp="1"/>
          </p:cNvSpPr>
          <p:nvPr>
            <p:ph type="sldNum" sz="quarter" idx="5"/>
          </p:nvPr>
        </p:nvSpPr>
        <p:spPr/>
        <p:txBody>
          <a:bodyPr/>
          <a:lstStyle/>
          <a:p>
            <a:fld id="{E7E526F4-CC3E-4079-A83E-939CDFE0894D}" type="slidenum">
              <a:rPr lang="en-US" smtClean="0"/>
              <a:pPr/>
              <a:t>4</a:t>
            </a:fld>
            <a:endParaRPr lang="en-US"/>
          </a:p>
        </p:txBody>
      </p:sp>
    </p:spTree>
    <p:extLst>
      <p:ext uri="{BB962C8B-B14F-4D97-AF65-F5344CB8AC3E}">
        <p14:creationId xmlns:p14="http://schemas.microsoft.com/office/powerpoint/2010/main" val="291612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consciously stepping into the tension between our complexity of context (our lived world) and our complexity of self (our stage of development) is at the heart of our developmental opportunities. </a:t>
            </a:r>
          </a:p>
          <a:p>
            <a:endParaRPr lang="en-US" sz="1200" u="sng" dirty="0"/>
          </a:p>
          <a:p>
            <a:endParaRPr lang="en-US" sz="1200"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70548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MIKE</a:t>
            </a:r>
          </a:p>
        </p:txBody>
      </p:sp>
      <p:sp>
        <p:nvSpPr>
          <p:cNvPr id="4" name="Marcador de número de diapositiva 3"/>
          <p:cNvSpPr>
            <a:spLocks noGrp="1"/>
          </p:cNvSpPr>
          <p:nvPr>
            <p:ph type="sldNum" sz="quarter" idx="5"/>
          </p:nvPr>
        </p:nvSpPr>
        <p:spPr/>
        <p:txBody>
          <a:bodyPr/>
          <a:lstStyle/>
          <a:p>
            <a:fld id="{6EBD5016-2174-0D4B-8204-94AFCDE66663}" type="slidenum">
              <a:rPr lang="es-MX" smtClean="0"/>
              <a:t>6</a:t>
            </a:fld>
            <a:endParaRPr lang="es-MX"/>
          </a:p>
        </p:txBody>
      </p:sp>
    </p:spTree>
    <p:extLst>
      <p:ext uri="{BB962C8B-B14F-4D97-AF65-F5344CB8AC3E}">
        <p14:creationId xmlns:p14="http://schemas.microsoft.com/office/powerpoint/2010/main" val="3640598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Helvetica" pitchFamily="2" charset="0"/>
                <a:ea typeface="+mn-ea"/>
                <a:cs typeface="+mn-cs"/>
              </a:rPr>
              <a:t>MIKE</a:t>
            </a: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These notes below complement those in the Appendix II in the Leaders’ Guide.  Please study</a:t>
            </a:r>
            <a:r>
              <a:rPr lang="en-GB" sz="1200" kern="1200" baseline="0" dirty="0">
                <a:solidFill>
                  <a:schemeClr val="tx1"/>
                </a:solidFill>
                <a:effectLst/>
                <a:latin typeface="Helvetica" pitchFamily="2" charset="0"/>
                <a:ea typeface="+mn-ea"/>
                <a:cs typeface="+mn-cs"/>
              </a:rPr>
              <a:t>: 1) the Leaders’ Guide Appendix; 2) the notes below; and 3) the Mastering Leadership book (pp.61-86).  The quotes below are lifted directly from the book as an aid to enriching your lecture.</a:t>
            </a:r>
          </a:p>
          <a:p>
            <a:pPr lvl="0"/>
            <a:endParaRPr lang="en-GB" sz="1200" kern="1200" baseline="0" dirty="0">
              <a:solidFill>
                <a:schemeClr val="tx1"/>
              </a:solidFill>
              <a:effectLst/>
              <a:latin typeface="Helvetica" pitchFamily="2"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Helvetica" pitchFamily="2" charset="0"/>
                <a:ea typeface="+mn-ea"/>
                <a:cs typeface="+mn-cs"/>
              </a:rPr>
              <a:t>*Note: Each</a:t>
            </a:r>
            <a:r>
              <a:rPr lang="en-GB" sz="1200" kern="1200" baseline="0" dirty="0">
                <a:solidFill>
                  <a:schemeClr val="tx1"/>
                </a:solidFill>
                <a:effectLst/>
                <a:latin typeface="Helvetica" pitchFamily="2" charset="0"/>
                <a:ea typeface="+mn-ea"/>
                <a:cs typeface="+mn-cs"/>
              </a:rPr>
              <a:t> advancement in the journey from one stage to the next transcends and includes the previous stages</a:t>
            </a:r>
            <a:endParaRPr lang="en-GB"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2: Egocentric (Self-Sovereign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Roughly from 8 years of age until adolescence ends in early adulthood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identity does not notice other’ (often competing)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calls this stage “Self-Sovereign” because at this stage our needs are primary (Kegan and </a:t>
            </a:r>
            <a:r>
              <a:rPr lang="en-GB" sz="1200" kern="1200" dirty="0" err="1">
                <a:solidFill>
                  <a:schemeClr val="tx1"/>
                </a:solidFill>
                <a:effectLst/>
                <a:latin typeface="Helvetica" pitchFamily="2" charset="0"/>
                <a:ea typeface="+mn-ea"/>
                <a:cs typeface="+mn-cs"/>
              </a:rPr>
              <a:t>Lahey</a:t>
            </a:r>
            <a:r>
              <a:rPr lang="en-GB" sz="1200" kern="1200" dirty="0">
                <a:solidFill>
                  <a:schemeClr val="tx1"/>
                </a:solidFill>
                <a:effectLst/>
                <a:latin typeface="Helvetica" pitchFamily="2" charset="0"/>
                <a:ea typeface="+mn-ea"/>
                <a:cs typeface="+mn-cs"/>
              </a:rPr>
              <a:t>, 2009)”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strength of egocentricity is the capacity to get our needs met and gain independence.  We can defer impulse gratification long enough to plan and organize to meet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“Meeting our own needs is subject, meaning, we are not aware that we are defined by meeting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are not yet separate from our own needs to manage them—they manage us.”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absence of a shared reality is the structural limit of this phase.” (p.64)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“About 5% of leaders who do not fully make this transition and continue to operate with an Egocentric Mind tent to be autocratic and controlling—‘My way or the highway.’” (p.65)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“Unquestioned loyalty to the leader, not the organization, is the first priority.  The organization and its employees exist to serve them.” (p.65)</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3: Reactive (Socialized Self) – Kegan </a:t>
            </a:r>
            <a:r>
              <a:rPr lang="en-US" sz="1200" kern="1200" dirty="0">
                <a:solidFill>
                  <a:schemeClr val="tx1"/>
                </a:solidFill>
                <a:latin typeface="Helvetica" pitchFamily="2" charset="0"/>
                <a:ea typeface="+mn-ea"/>
                <a:cs typeface="+mn-cs"/>
              </a:rPr>
              <a:t>“Triumph of development”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developmental challenge of the Reactive Mind is to merge with society.”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“My worth and security = X (where X is a strength) (p.70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 am my work. I am my relationships. They define me. I am my house, my car, my clothes, my achievements.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Lots of achievements: building domain expertise, skills and competencies, influence, momentum, etc. Very positive phase of growth.</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75% of managers operate out of a Reactive iOS</a:t>
            </a:r>
            <a:br>
              <a:rPr lang="en-GB" sz="1200" kern="1200" dirty="0">
                <a:solidFill>
                  <a:schemeClr val="tx1"/>
                </a:solidFill>
                <a:effectLst/>
                <a:latin typeface="Helvetica" pitchFamily="2" charset="0"/>
                <a:ea typeface="+mn-ea"/>
                <a:cs typeface="+mn-cs"/>
              </a:rPr>
            </a:b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4: Creative (Self-Authoring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stage marks the shift to an internal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new self is configured from the inside out, rather than outside in, for the first time.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“Vision springs from within. Action becomes an authentic expression of an emerging sense of inner purpose.” (p.77)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“Creative leadership [based on a Creative iOS] is the minimum level required to create lean, engaged, innovative, visionary, creative, agile, high-involvement, high-</a:t>
            </a:r>
            <a:r>
              <a:rPr lang="en-GB" sz="1200" kern="1200" dirty="0" err="1">
                <a:solidFill>
                  <a:schemeClr val="tx1"/>
                </a:solidFill>
                <a:effectLst/>
                <a:latin typeface="Helvetica" pitchFamily="2" charset="0"/>
                <a:ea typeface="+mn-ea"/>
                <a:cs typeface="+mn-cs"/>
              </a:rPr>
              <a:t>fulfillment</a:t>
            </a:r>
            <a:r>
              <a:rPr lang="en-GB" sz="1200" kern="1200" dirty="0">
                <a:solidFill>
                  <a:schemeClr val="tx1"/>
                </a:solidFill>
                <a:effectLst/>
                <a:latin typeface="Helvetica" pitchFamily="2" charset="0"/>
                <a:ea typeface="+mn-ea"/>
                <a:cs typeface="+mn-cs"/>
              </a:rPr>
              <a:t> organizations and to evolve adaptive organizational designs and cultures that can thrive today.” (p.80)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says that most leadership literature is written for Stage 4 (e.g., on vision, collaboration, dialogue, partnership, etc.).</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However, only 20% (roughly speaking) of managers operate primarily at this level.</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5: Integral (Self-Transforming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Here is the first taste of our meaning-making as an illusion created by our stories—narratives about our self.</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kern="1200" dirty="0">
                <a:solidFill>
                  <a:schemeClr val="tx1"/>
                </a:solidFill>
                <a:effectLst/>
                <a:latin typeface="Helvetica" pitchFamily="2" charset="0"/>
                <a:ea typeface="+mn-ea"/>
                <a:cs typeface="+mn-cs"/>
              </a:rPr>
              <a:t>light and shadow</a:t>
            </a:r>
            <a:r>
              <a:rPr lang="en-GB" sz="12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our partialness, we no longer need to pretend completeness and can move toward the unacknowledged aspects of ourselves with compassion and curiosity.”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see others this way—as complex multi-dimensional beings.”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is open to feedback from all directions, and diversity of thought from all.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For all these reasons, integral Mind is best suited to lead the transformation of complex systems.</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Only about 5% of adults develop Integral Mind.</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Unitive stage (Note…some would say this the Unitive is not a true stage, but a level of consciousness that is on another plane)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spiritual literature, there is a progression of awareness that moves through sequential stages, up to the highest level of sacred union with All that Is.”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Integral self is not discarded. That richly nuanced self is used to act in the world.  It is highly functional and effective.  It becomes a useful tool of the spirit.”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“Leaders at this level function as global visionaries and enact world service for the universal good. From the perspective of Unity, we are all each other.” (p.85</a:t>
            </a:r>
            <a:r>
              <a:rPr lang="en-GB" sz="10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Less than 1% of the population configures primarily at this level of consciousness, however many of us have experienced Unitive states—peak experiences that connect us to a greater whole.</a:t>
            </a:r>
            <a:endParaRPr lang="en-US" sz="1200" kern="1200" dirty="0">
              <a:solidFill>
                <a:schemeClr val="tx1"/>
              </a:solidFill>
              <a:effectLst/>
              <a:latin typeface="Helvetica"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7</a:t>
            </a:fld>
            <a:endParaRPr lang="en-US" dirty="0"/>
          </a:p>
        </p:txBody>
      </p:sp>
    </p:spTree>
    <p:extLst>
      <p:ext uri="{BB962C8B-B14F-4D97-AF65-F5344CB8AC3E}">
        <p14:creationId xmlns:p14="http://schemas.microsoft.com/office/powerpoint/2010/main" val="74689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what grows in each stage of our development.</a:t>
            </a:r>
          </a:p>
          <a:p>
            <a:pPr defTabSz="914186">
              <a:defRPr/>
            </a:pPr>
            <a:r>
              <a:rPr lang="en-US" sz="1200" dirty="0" err="1"/>
              <a:t>MIke</a:t>
            </a:r>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8</a:t>
            </a:fld>
            <a:endParaRPr lang="en-US" dirty="0"/>
          </a:p>
        </p:txBody>
      </p:sp>
    </p:spTree>
    <p:extLst>
      <p:ext uri="{BB962C8B-B14F-4D97-AF65-F5344CB8AC3E}">
        <p14:creationId xmlns:p14="http://schemas.microsoft.com/office/powerpoint/2010/main" val="294949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t>Land the depth of personal impact of each</a:t>
            </a:r>
          </a:p>
          <a:p>
            <a:endParaRPr lang="en-US" sz="1200"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87142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3.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11.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7.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3.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AB2F1-A4AA-D14F-BBEF-A8E840FB8BF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D2CF293-0857-BD43-9155-BA91B394D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C509D2F7-5512-7446-9DA2-5347B12ECD87}"/>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5" name="Marcador de pie de página 4">
            <a:extLst>
              <a:ext uri="{FF2B5EF4-FFF2-40B4-BE49-F238E27FC236}">
                <a16:creationId xmlns:a16="http://schemas.microsoft.com/office/drawing/2014/main" id="{D78B8269-3E6B-E642-BBCD-10C8D4C420D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3274A5E-CF6D-A340-9A76-E3781DF88F9B}"/>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14430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9A188-7829-1842-BDA1-67F987203AF1}"/>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428BD032-A611-1B4F-A445-8F90A366569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685EB87-14DD-9B44-9A7C-57E495F79895}"/>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5" name="Marcador de pie de página 4">
            <a:extLst>
              <a:ext uri="{FF2B5EF4-FFF2-40B4-BE49-F238E27FC236}">
                <a16:creationId xmlns:a16="http://schemas.microsoft.com/office/drawing/2014/main" id="{0E1973E8-415F-4D4B-BE26-463ADCABE34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9649B9B-87F9-454B-9A00-0FE476517E40}"/>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166621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B8263D-BB6E-5A49-86DD-E938F1C96E3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DF85CA77-104E-8A4F-85BA-3C360E6BA39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BD8B3B3-2713-8A41-AB0F-095718051C51}"/>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5" name="Marcador de pie de página 4">
            <a:extLst>
              <a:ext uri="{FF2B5EF4-FFF2-40B4-BE49-F238E27FC236}">
                <a16:creationId xmlns:a16="http://schemas.microsoft.com/office/drawing/2014/main" id="{4E2FDDDC-8D40-9742-A90C-AFB3065B41A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6CCD7B6-3EF8-C14C-91A9-0462F7C08F07}"/>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39441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80316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ngerine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65088" y="2057400"/>
            <a:ext cx="6522112" cy="1828800"/>
          </a:xfrm>
        </p:spPr>
        <p:txBody>
          <a:bodyPr anchor="ctr"/>
          <a:lstStyle>
            <a:lvl1pPr algn="l">
              <a:defRPr sz="4000" b="0" cap="all">
                <a:solidFill>
                  <a:schemeClr val="tx1">
                    <a:lumMod val="50000"/>
                  </a:schemeClr>
                </a:solidFill>
              </a:defRPr>
            </a:lvl1pPr>
          </a:lstStyle>
          <a:p>
            <a:r>
              <a:rPr lang="en-US" dirty="0"/>
              <a:t>Click to edit Master title style</a:t>
            </a:r>
          </a:p>
        </p:txBody>
      </p:sp>
      <p:pic>
        <p:nvPicPr>
          <p:cNvPr id="10" name="Picture 9">
            <a:extLst>
              <a:ext uri="{FF2B5EF4-FFF2-40B4-BE49-F238E27FC236}">
                <a16:creationId xmlns:a16="http://schemas.microsoft.com/office/drawing/2014/main" id="{A6FBFF8E-F4C9-F847-8549-695F1FC3D2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22" r="27922"/>
          <a:stretch/>
        </p:blipFill>
        <p:spPr>
          <a:xfrm>
            <a:off x="0" y="0"/>
            <a:ext cx="4542312" cy="6858000"/>
          </a:xfrm>
          <a:prstGeom prst="rect">
            <a:avLst/>
          </a:prstGeom>
        </p:spPr>
      </p:pic>
    </p:spTree>
    <p:extLst>
      <p:ext uri="{BB962C8B-B14F-4D97-AF65-F5344CB8AC3E}">
        <p14:creationId xmlns:p14="http://schemas.microsoft.com/office/powerpoint/2010/main" val="2550348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457200"/>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392328" y="1295400"/>
            <a:ext cx="11407344" cy="4572000"/>
          </a:xfrm>
        </p:spPr>
        <p:txBody>
          <a:bodyPr>
            <a:normAutofit/>
          </a:bodyPr>
          <a:lstStyle>
            <a:lvl1pPr>
              <a:defRPr sz="2400">
                <a:solidFill>
                  <a:schemeClr val="tx1">
                    <a:lumMod val="50000"/>
                  </a:schemeClr>
                </a:solidFill>
              </a:defRPr>
            </a:lvl1pPr>
            <a:lvl2pPr>
              <a:defRPr sz="2000">
                <a:solidFill>
                  <a:schemeClr val="tx1">
                    <a:lumMod val="50000"/>
                  </a:schemeClr>
                </a:solidFill>
              </a:defRPr>
            </a:lvl2pPr>
            <a:lvl3pPr>
              <a:defRPr sz="1800">
                <a:solidFill>
                  <a:schemeClr val="tx1">
                    <a:lumMod val="50000"/>
                  </a:schemeClr>
                </a:solidFill>
              </a:defRPr>
            </a:lvl3pPr>
            <a:lvl4pPr>
              <a:defRPr sz="160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8" name="TextBox 7">
            <a:extLst>
              <a:ext uri="{FF2B5EF4-FFF2-40B4-BE49-F238E27FC236}">
                <a16:creationId xmlns:a16="http://schemas.microsoft.com/office/drawing/2014/main" id="{8C36FA0F-9A84-8240-9A37-9DD08EFB99A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9" name="TextBox 8">
            <a:extLst>
              <a:ext uri="{FF2B5EF4-FFF2-40B4-BE49-F238E27FC236}">
                <a16:creationId xmlns:a16="http://schemas.microsoft.com/office/drawing/2014/main" id="{63F786F4-8DBD-DB4E-ACBD-F07C266AB966}"/>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‹Nº›</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118263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5">
            <a:extLst>
              <a:ext uri="{FF2B5EF4-FFF2-40B4-BE49-F238E27FC236}">
                <a16:creationId xmlns:a16="http://schemas.microsoft.com/office/drawing/2014/main" id="{ED37FF6D-F305-EC44-B576-7621E23039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0349"/>
          <a:stretch/>
        </p:blipFill>
        <p:spPr>
          <a:xfrm>
            <a:off x="6989120" y="161891"/>
            <a:ext cx="5202880" cy="6534218"/>
          </a:xfrm>
          <a:prstGeom prst="rect">
            <a:avLst/>
          </a:prstGeom>
        </p:spPr>
      </p:pic>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162664815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65492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5" name="Picture 4" descr="A picture containing wall, rock, nature, valley&#10;&#10;Description automatically generated">
            <a:extLst>
              <a:ext uri="{FF2B5EF4-FFF2-40B4-BE49-F238E27FC236}">
                <a16:creationId xmlns:a16="http://schemas.microsoft.com/office/drawing/2014/main" id="{99A666F8-BDFA-D344-862B-7E6877A0E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7" y="0"/>
            <a:ext cx="12206494" cy="6858000"/>
          </a:xfrm>
          <a:prstGeom prst="rect">
            <a:avLst/>
          </a:prstGeom>
        </p:spPr>
      </p:pic>
      <p:pic>
        <p:nvPicPr>
          <p:cNvPr id="13" name="Picture 14">
            <a:extLst>
              <a:ext uri="{FF2B5EF4-FFF2-40B4-BE49-F238E27FC236}">
                <a16:creationId xmlns:a16="http://schemas.microsoft.com/office/drawing/2014/main" id="{59C31A3B-5F7B-5B42-90A8-39B6250DF63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041732" y="2612649"/>
            <a:ext cx="4164984" cy="1342810"/>
          </a:xfrm>
          <a:prstGeom prst="rect">
            <a:avLst/>
          </a:prstGeom>
        </p:spPr>
      </p:pic>
      <p:sp>
        <p:nvSpPr>
          <p:cNvPr id="2" name="Title 1">
            <a:extLst>
              <a:ext uri="{FF2B5EF4-FFF2-40B4-BE49-F238E27FC236}">
                <a16:creationId xmlns:a16="http://schemas.microsoft.com/office/drawing/2014/main" id="{CD2AB25E-2291-A14B-8F47-877B2D7A0563}"/>
              </a:ext>
            </a:extLst>
          </p:cNvPr>
          <p:cNvSpPr>
            <a:spLocks noGrp="1"/>
          </p:cNvSpPr>
          <p:nvPr>
            <p:ph type="ctrTitle"/>
          </p:nvPr>
        </p:nvSpPr>
        <p:spPr>
          <a:xfrm>
            <a:off x="846322" y="2198639"/>
            <a:ext cx="5202880" cy="1487756"/>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D5C740A3-BBB4-0948-807B-62079396281F}"/>
              </a:ext>
            </a:extLst>
          </p:cNvPr>
          <p:cNvSpPr>
            <a:spLocks noGrp="1"/>
          </p:cNvSpPr>
          <p:nvPr>
            <p:ph type="subTitle" idx="1"/>
          </p:nvPr>
        </p:nvSpPr>
        <p:spPr>
          <a:xfrm>
            <a:off x="846322" y="3839828"/>
            <a:ext cx="5202880" cy="625846"/>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5">
            <a:extLst>
              <a:ext uri="{FF2B5EF4-FFF2-40B4-BE49-F238E27FC236}">
                <a16:creationId xmlns:a16="http://schemas.microsoft.com/office/drawing/2014/main" id="{78D15790-AAFA-A74D-A405-7D960F256E33}"/>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356261157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734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66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62C686-37F9-A746-AC7A-8E69ED90F013}"/>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AB10369-26DC-EA4B-8A74-CD65BD35C65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060375AC-2279-F347-B2D4-F707DD9F3FD4}"/>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5" name="Marcador de pie de página 4">
            <a:extLst>
              <a:ext uri="{FF2B5EF4-FFF2-40B4-BE49-F238E27FC236}">
                <a16:creationId xmlns:a16="http://schemas.microsoft.com/office/drawing/2014/main" id="{271EDF53-EAF7-2545-A549-8A0022A9991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058210C-8F91-1244-A086-5271D6B08E5E}"/>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13317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435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0381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8996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371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693821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426679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562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150912398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2330954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Gra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70389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AA190-B1D8-7D48-98C5-C64DDE396EA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983878D0-4459-3B4E-A915-A094CB5919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D44F754-785F-F14B-A554-9C96A72896B3}"/>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5" name="Marcador de pie de página 4">
            <a:extLst>
              <a:ext uri="{FF2B5EF4-FFF2-40B4-BE49-F238E27FC236}">
                <a16:creationId xmlns:a16="http://schemas.microsoft.com/office/drawing/2014/main" id="{39AEBDA6-A314-AD43-9FF5-FB09D1D69FF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EBCD74B-97FF-1F41-9BBF-0678B7846C67}"/>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1957164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5301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162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2" name="Picture 11" descr="A picture containing text, sky, outdoor, sign&#10;&#10;Description automatically generated">
            <a:extLst>
              <a:ext uri="{FF2B5EF4-FFF2-40B4-BE49-F238E27FC236}">
                <a16:creationId xmlns:a16="http://schemas.microsoft.com/office/drawing/2014/main" id="{0844F29D-5EBC-374C-A3BC-8523E2D8C7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045" r="-2"/>
          <a:stretch/>
        </p:blipFill>
        <p:spPr>
          <a:xfrm>
            <a:off x="7033861" y="0"/>
            <a:ext cx="5158139"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22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2" name="Picture 11" descr="A picture containing water, riding, wave, ocean&#10;&#10;Description automatically generated">
            <a:extLst>
              <a:ext uri="{FF2B5EF4-FFF2-40B4-BE49-F238E27FC236}">
                <a16:creationId xmlns:a16="http://schemas.microsoft.com/office/drawing/2014/main" id="{EDD2E0A6-848E-FE41-AEDA-EC4C6EB45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1654" y="0"/>
            <a:ext cx="4570346"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2360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9" name="Picture 18" descr="A picture containing building, road, outdoor, street&#10;&#10;Description automatically generated">
            <a:extLst>
              <a:ext uri="{FF2B5EF4-FFF2-40B4-BE49-F238E27FC236}">
                <a16:creationId xmlns:a16="http://schemas.microsoft.com/office/drawing/2014/main" id="{C626B03B-68E0-8146-8D8D-53BE3C4746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7636" y="4114799"/>
            <a:ext cx="11196728" cy="2743201"/>
          </a:xfrm>
          <a:prstGeom prst="rect">
            <a:avLst/>
          </a:prstGeom>
        </p:spPr>
      </p:pic>
      <p:pic>
        <p:nvPicPr>
          <p:cNvPr id="16" name="Picture 7">
            <a:extLst>
              <a:ext uri="{FF2B5EF4-FFF2-40B4-BE49-F238E27FC236}">
                <a16:creationId xmlns:a16="http://schemas.microsoft.com/office/drawing/2014/main" id="{1188D368-A3C5-4C46-AA9C-115C046E77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43774" y="6350000"/>
            <a:ext cx="1024186" cy="330202"/>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Title 1">
            <a:extLst>
              <a:ext uri="{FF2B5EF4-FFF2-40B4-BE49-F238E27FC236}">
                <a16:creationId xmlns:a16="http://schemas.microsoft.com/office/drawing/2014/main" id="{C827E906-A55C-CB4D-BDA9-358EEFE9C8BA}"/>
              </a:ext>
            </a:extLst>
          </p:cNvPr>
          <p:cNvSpPr>
            <a:spLocks noGrp="1"/>
          </p:cNvSpPr>
          <p:nvPr>
            <p:ph type="title" hasCustomPrompt="1"/>
          </p:nvPr>
        </p:nvSpPr>
        <p:spPr>
          <a:xfrm>
            <a:off x="508000" y="510857"/>
            <a:ext cx="11139488"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BE825AB3-8B34-954B-89E5-0387E4C71D27}"/>
              </a:ext>
            </a:extLst>
          </p:cNvPr>
          <p:cNvSpPr>
            <a:spLocks noGrp="1"/>
          </p:cNvSpPr>
          <p:nvPr>
            <p:ph sz="quarter" idx="12"/>
          </p:nvPr>
        </p:nvSpPr>
        <p:spPr>
          <a:xfrm>
            <a:off x="508000" y="1392238"/>
            <a:ext cx="11176000" cy="2544763"/>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332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4871720" y="510857"/>
            <a:ext cx="6710680" cy="681355"/>
          </a:xfrm>
          <a:prstGeom prst="rect">
            <a:avLst/>
          </a:prstGeom>
        </p:spPr>
        <p:txBody>
          <a:bodyPr>
            <a:noAutofit/>
          </a:bodyPr>
          <a:lstStyle>
            <a:lvl1pPr algn="l">
              <a:defRPr sz="3200" b="1">
                <a:solidFill>
                  <a:schemeClr val="accent3"/>
                </a:solidFill>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2" name="Graphic 11">
            <a:extLst>
              <a:ext uri="{FF2B5EF4-FFF2-40B4-BE49-F238E27FC236}">
                <a16:creationId xmlns:a16="http://schemas.microsoft.com/office/drawing/2014/main" id="{734751B4-43C7-B64E-A45A-67FD7D6639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4104238" cy="6858000"/>
          </a:xfrm>
          <a:prstGeom prst="rect">
            <a:avLst/>
          </a:prstGeom>
        </p:spPr>
      </p:pic>
      <p:sp>
        <p:nvSpPr>
          <p:cNvPr id="15" name="Content Placeholder 2">
            <a:extLst>
              <a:ext uri="{FF2B5EF4-FFF2-40B4-BE49-F238E27FC236}">
                <a16:creationId xmlns:a16="http://schemas.microsoft.com/office/drawing/2014/main" id="{C2F0EDFA-5592-FA49-992C-4F3B5C4F15AE}"/>
              </a:ext>
            </a:extLst>
          </p:cNvPr>
          <p:cNvSpPr>
            <a:spLocks noGrp="1"/>
          </p:cNvSpPr>
          <p:nvPr>
            <p:ph sz="quarter" idx="12"/>
          </p:nvPr>
        </p:nvSpPr>
        <p:spPr>
          <a:xfrm>
            <a:off x="4871720" y="1493838"/>
            <a:ext cx="671067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2753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804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50823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561279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35879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69615F-B6A8-DC43-BF33-36971955B6A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1EE99E0-7010-BF4F-B35B-4A55DFCA15EE}"/>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53D8C93E-E332-FE48-8564-9D9643C6DB7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5056173E-089E-FC4E-9EC9-2A693A874D39}"/>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6" name="Marcador de pie de página 5">
            <a:extLst>
              <a:ext uri="{FF2B5EF4-FFF2-40B4-BE49-F238E27FC236}">
                <a16:creationId xmlns:a16="http://schemas.microsoft.com/office/drawing/2014/main" id="{DEFE9DDB-3FBA-7744-939E-8FE780904BE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474F44F-6B5C-8C40-949A-22240CDDA9BF}"/>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4222000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BB5E1-D84F-3341-9300-CD831B3E16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3" y="0"/>
            <a:ext cx="12173414"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solidFill>
                  <a:schemeClr val="tx1"/>
                </a:solidFill>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394587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FF9120-F0B9-6241-B1C1-F505E9C3EF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9" b="7829"/>
          <a:stretch/>
        </p:blipFill>
        <p:spPr>
          <a:xfrm>
            <a:off x="0" y="1"/>
            <a:ext cx="12216809" cy="687455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333377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70C0A0-CE40-5044-B34D-5A02846E9893}"/>
              </a:ext>
            </a:extLst>
          </p:cNvPr>
          <p:cNvSpPr/>
          <p:nvPr userDrawn="1"/>
        </p:nvSpPr>
        <p:spPr>
          <a:xfrm>
            <a:off x="0" y="0"/>
            <a:ext cx="12192000" cy="6858000"/>
          </a:xfrm>
          <a:prstGeom prst="rect">
            <a:avLst/>
          </a:prstGeom>
          <a:solidFill>
            <a:srgbClr val="090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pitchFamily="2" charset="0"/>
            </a:endParaRPr>
          </a:p>
        </p:txBody>
      </p:sp>
      <p:pic>
        <p:nvPicPr>
          <p:cNvPr id="5" name="Picture 4">
            <a:extLst>
              <a:ext uri="{FF2B5EF4-FFF2-40B4-BE49-F238E27FC236}">
                <a16:creationId xmlns:a16="http://schemas.microsoft.com/office/drawing/2014/main" id="{1406B746-B0DD-B14B-92BF-FB5C2A227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5309" y="6180985"/>
            <a:ext cx="1207781" cy="463550"/>
          </a:xfrm>
          <a:prstGeom prst="rect">
            <a:avLst/>
          </a:prstGeom>
        </p:spPr>
      </p:pic>
    </p:spTree>
    <p:extLst>
      <p:ext uri="{BB962C8B-B14F-4D97-AF65-F5344CB8AC3E}">
        <p14:creationId xmlns:p14="http://schemas.microsoft.com/office/powerpoint/2010/main" val="1443273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93DF2-FCC0-1945-8554-B2054B3F4C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4600" y="5887249"/>
            <a:ext cx="1741271" cy="818351"/>
          </a:xfrm>
          <a:prstGeom prst="rect">
            <a:avLst/>
          </a:prstGeom>
        </p:spPr>
      </p:pic>
    </p:spTree>
    <p:extLst>
      <p:ext uri="{BB962C8B-B14F-4D97-AF65-F5344CB8AC3E}">
        <p14:creationId xmlns:p14="http://schemas.microsoft.com/office/powerpoint/2010/main" val="426816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03EE8-B28B-234B-8221-FDAE23207178}"/>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6CA9479-EC52-6142-BBB0-80DC56C53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33546EC-5266-6D4F-AC66-CAC5B7E7D6A8}"/>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6B8048C2-A148-964E-9B7C-32A61D8AF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142850B-DD81-5F43-B388-86B3B63CEB3C}"/>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279384FF-8871-DB41-8972-C0EAFBFD0900}"/>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8" name="Marcador de pie de página 7">
            <a:extLst>
              <a:ext uri="{FF2B5EF4-FFF2-40B4-BE49-F238E27FC236}">
                <a16:creationId xmlns:a16="http://schemas.microsoft.com/office/drawing/2014/main" id="{A5B9D5B6-D86B-A840-A5E4-0834AD9C3D2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E9828E5F-B566-E942-B8DC-EBA1BE0A7EE1}"/>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73516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FDFF2-5538-554B-96D1-58B0CD42C3B0}"/>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CD1980BE-FE3B-BA46-9328-AA264A0B4735}"/>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4" name="Marcador de pie de página 3">
            <a:extLst>
              <a:ext uri="{FF2B5EF4-FFF2-40B4-BE49-F238E27FC236}">
                <a16:creationId xmlns:a16="http://schemas.microsoft.com/office/drawing/2014/main" id="{2FA2C6C1-4D26-284A-B047-3F78D6A5FBEB}"/>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8237B1A-2C13-1842-BB9F-79C76F97A181}"/>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130893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3EBB0C-4697-B147-8751-5B311AD12840}"/>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3" name="Marcador de pie de página 2">
            <a:extLst>
              <a:ext uri="{FF2B5EF4-FFF2-40B4-BE49-F238E27FC236}">
                <a16:creationId xmlns:a16="http://schemas.microsoft.com/office/drawing/2014/main" id="{12E0BB8F-0E33-5A4B-A989-6BD3E5E359C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7F9765C-F622-EE41-BB5E-96F0E8F4B087}"/>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249451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B63DC-F1DF-C74A-B22D-ABF9E78ED47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EEA2EF5-2A5B-CD48-9830-3249E44481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B09CC9B1-3080-C243-941D-A7E6ACA53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E6D2F25-7C32-6A4F-9D75-D137B8994950}"/>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6" name="Marcador de pie de página 5">
            <a:extLst>
              <a:ext uri="{FF2B5EF4-FFF2-40B4-BE49-F238E27FC236}">
                <a16:creationId xmlns:a16="http://schemas.microsoft.com/office/drawing/2014/main" id="{8C273E88-217E-1047-87AA-6B0BFA90145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5E28E00-1EB1-994E-A637-A3FEFF48D10B}"/>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73827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A6CF9-1FB2-4E4C-8E5D-32EA75FE6D2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C6285C21-6108-1C47-BFE8-EAD7EF554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2BFB9F6-39C8-C140-A6F0-F6DBA6A0C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A46DEF0-5CCC-F646-B5F9-17DA72795DF6}"/>
              </a:ext>
            </a:extLst>
          </p:cNvPr>
          <p:cNvSpPr>
            <a:spLocks noGrp="1"/>
          </p:cNvSpPr>
          <p:nvPr>
            <p:ph type="dt" sz="half" idx="10"/>
          </p:nvPr>
        </p:nvSpPr>
        <p:spPr/>
        <p:txBody>
          <a:bodyPr/>
          <a:lstStyle/>
          <a:p>
            <a:fld id="{5AFA60AC-1FC3-A24D-B3D1-9798D272CADD}" type="datetimeFigureOut">
              <a:rPr lang="es-MX" smtClean="0"/>
              <a:t>20/01/22</a:t>
            </a:fld>
            <a:endParaRPr lang="es-MX"/>
          </a:p>
        </p:txBody>
      </p:sp>
      <p:sp>
        <p:nvSpPr>
          <p:cNvPr id="6" name="Marcador de pie de página 5">
            <a:extLst>
              <a:ext uri="{FF2B5EF4-FFF2-40B4-BE49-F238E27FC236}">
                <a16:creationId xmlns:a16="http://schemas.microsoft.com/office/drawing/2014/main" id="{6D26A5F7-D2FF-7546-8316-A6353F43A47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F610631-144D-484B-B021-64320393FFF7}"/>
              </a:ext>
            </a:extLst>
          </p:cNvPr>
          <p:cNvSpPr>
            <a:spLocks noGrp="1"/>
          </p:cNvSpPr>
          <p:nvPr>
            <p:ph type="sldNum" sz="quarter" idx="12"/>
          </p:nvPr>
        </p:nvSpPr>
        <p:spPr/>
        <p:txBody>
          <a:bodyPr/>
          <a:lstStyle/>
          <a:p>
            <a:fld id="{97A712F9-9103-3A4A-8BA6-BBDDD2447B1E}" type="slidenum">
              <a:rPr lang="es-MX" smtClean="0"/>
              <a:t>‹Nº›</a:t>
            </a:fld>
            <a:endParaRPr lang="es-MX"/>
          </a:p>
        </p:txBody>
      </p:sp>
    </p:spTree>
    <p:extLst>
      <p:ext uri="{BB962C8B-B14F-4D97-AF65-F5344CB8AC3E}">
        <p14:creationId xmlns:p14="http://schemas.microsoft.com/office/powerpoint/2010/main" val="2922336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0D7DA5-7606-7345-9698-33EB70078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C4D41F5-DBDB-5849-875F-00B59C5C3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CDD7BA8-4450-7946-BD91-C9149594F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A60AC-1FC3-A24D-B3D1-9798D272CADD}" type="datetimeFigureOut">
              <a:rPr lang="es-MX" smtClean="0"/>
              <a:t>20/01/22</a:t>
            </a:fld>
            <a:endParaRPr lang="es-MX"/>
          </a:p>
        </p:txBody>
      </p:sp>
      <p:sp>
        <p:nvSpPr>
          <p:cNvPr id="5" name="Marcador de pie de página 4">
            <a:extLst>
              <a:ext uri="{FF2B5EF4-FFF2-40B4-BE49-F238E27FC236}">
                <a16:creationId xmlns:a16="http://schemas.microsoft.com/office/drawing/2014/main" id="{4A9BDFC6-30E3-A94D-9465-E34E2F8BAC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7C4249F-2F3D-864D-8101-19BBEBD6D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712F9-9103-3A4A-8BA6-BBDDD2447B1E}" type="slidenum">
              <a:rPr lang="es-MX" smtClean="0"/>
              <a:t>‹Nº›</a:t>
            </a:fld>
            <a:endParaRPr lang="es-MX"/>
          </a:p>
        </p:txBody>
      </p:sp>
    </p:spTree>
    <p:extLst>
      <p:ext uri="{BB962C8B-B14F-4D97-AF65-F5344CB8AC3E}">
        <p14:creationId xmlns:p14="http://schemas.microsoft.com/office/powerpoint/2010/main" val="1353218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‹Nº›</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8709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3" r:id="rId29"/>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75.sv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77.svg"/></Relationships>
</file>

<file path=ppt/slides/_rels/slide1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emf"/></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4.svg"/></Relationships>
</file>

<file path=ppt/slides/_rels/slide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36.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7.xml"/><Relationship Id="rId16" Type="http://schemas.openxmlformats.org/officeDocument/2006/relationships/image" Target="../media/image10.svg"/><Relationship Id="rId1" Type="http://schemas.openxmlformats.org/officeDocument/2006/relationships/slideLayout" Target="../slideLayouts/slideLayout12.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19.png"/><Relationship Id="rId5" Type="http://schemas.openxmlformats.org/officeDocument/2006/relationships/customXml" Target="../ink/ink1.xml"/><Relationship Id="rId4"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20BBC63-19D1-1840-AB03-10F573782209}"/>
              </a:ext>
            </a:extLst>
          </p:cNvPr>
          <p:cNvPicPr>
            <a:picLocks noChangeAspect="1"/>
          </p:cNvPicPr>
          <p:nvPr/>
        </p:nvPicPr>
        <p:blipFill>
          <a:blip r:embed="rId3"/>
          <a:stretch>
            <a:fillRect/>
          </a:stretch>
        </p:blipFill>
        <p:spPr>
          <a:xfrm>
            <a:off x="1370551" y="425963"/>
            <a:ext cx="9450898" cy="2379019"/>
          </a:xfrm>
          <a:prstGeom prst="rect">
            <a:avLst/>
          </a:prstGeom>
        </p:spPr>
      </p:pic>
      <p:sp>
        <p:nvSpPr>
          <p:cNvPr id="6" name="Título 5">
            <a:extLst>
              <a:ext uri="{FF2B5EF4-FFF2-40B4-BE49-F238E27FC236}">
                <a16:creationId xmlns:a16="http://schemas.microsoft.com/office/drawing/2014/main" id="{FF886BD2-29D7-0446-BE89-2518F5DED5F0}"/>
              </a:ext>
            </a:extLst>
          </p:cNvPr>
          <p:cNvSpPr>
            <a:spLocks noGrp="1"/>
          </p:cNvSpPr>
          <p:nvPr>
            <p:ph type="title"/>
          </p:nvPr>
        </p:nvSpPr>
        <p:spPr>
          <a:xfrm>
            <a:off x="1370551" y="1709738"/>
            <a:ext cx="9450898" cy="2852737"/>
          </a:xfrm>
        </p:spPr>
        <p:txBody>
          <a:bodyPr>
            <a:normAutofit/>
          </a:bodyPr>
          <a:lstStyle/>
          <a:p>
            <a:pPr algn="ctr"/>
            <a:r>
              <a:rPr lang="es-MX" sz="4400" dirty="0">
                <a:solidFill>
                  <a:schemeClr val="tx1">
                    <a:lumMod val="65000"/>
                    <a:lumOff val="35000"/>
                  </a:schemeClr>
                </a:solidFill>
                <a:latin typeface="Helvetica" pitchFamily="2" charset="0"/>
              </a:rPr>
              <a:t>Collaborate and Refresh on the Creative and Reactive</a:t>
            </a:r>
          </a:p>
        </p:txBody>
      </p:sp>
      <p:sp>
        <p:nvSpPr>
          <p:cNvPr id="7" name="Marcador de texto 6">
            <a:extLst>
              <a:ext uri="{FF2B5EF4-FFF2-40B4-BE49-F238E27FC236}">
                <a16:creationId xmlns:a16="http://schemas.microsoft.com/office/drawing/2014/main" id="{0420BC55-867B-A545-A9C8-D96B34E5ABEB}"/>
              </a:ext>
            </a:extLst>
          </p:cNvPr>
          <p:cNvSpPr>
            <a:spLocks noGrp="1"/>
          </p:cNvSpPr>
          <p:nvPr>
            <p:ph type="body" idx="1"/>
          </p:nvPr>
        </p:nvSpPr>
        <p:spPr>
          <a:xfrm>
            <a:off x="2990336" y="5096156"/>
            <a:ext cx="7831114" cy="1500187"/>
          </a:xfrm>
        </p:spPr>
        <p:txBody>
          <a:bodyPr>
            <a:normAutofit/>
          </a:bodyPr>
          <a:lstStyle/>
          <a:p>
            <a:pPr algn="r"/>
            <a:r>
              <a:rPr lang="es-MX" sz="2000" b="1" dirty="0">
                <a:solidFill>
                  <a:schemeClr val="tx1">
                    <a:lumMod val="65000"/>
                    <a:lumOff val="35000"/>
                  </a:schemeClr>
                </a:solidFill>
                <a:latin typeface="HELVETICA LIGHT" panose="020B0403020202020204" pitchFamily="34" charset="0"/>
              </a:rPr>
              <a:t>Carolina Páez </a:t>
            </a:r>
            <a:r>
              <a:rPr lang="es-MX" sz="2000" dirty="0">
                <a:solidFill>
                  <a:schemeClr val="tx1">
                    <a:lumMod val="65000"/>
                    <a:lumOff val="35000"/>
                  </a:schemeClr>
                </a:solidFill>
                <a:latin typeface="Helvetica Light" panose="020B0403020202020204" pitchFamily="34" charset="0"/>
              </a:rPr>
              <a:t>- Regional Director, Latin America</a:t>
            </a:r>
          </a:p>
          <a:p>
            <a:pPr algn="r"/>
            <a:r>
              <a:rPr lang="es-MX" sz="2000" b="1" dirty="0">
                <a:solidFill>
                  <a:schemeClr val="tx1">
                    <a:lumMod val="65000"/>
                    <a:lumOff val="35000"/>
                  </a:schemeClr>
                </a:solidFill>
                <a:latin typeface="HELVETICA LIGHT" panose="020B0403020202020204" pitchFamily="34" charset="0"/>
              </a:rPr>
              <a:t>Mike O’Connor </a:t>
            </a:r>
            <a:r>
              <a:rPr lang="es-MX" sz="2000" dirty="0">
                <a:solidFill>
                  <a:schemeClr val="tx1">
                    <a:lumMod val="65000"/>
                    <a:lumOff val="35000"/>
                  </a:schemeClr>
                </a:solidFill>
                <a:latin typeface="Helvetica Light" panose="020B0403020202020204" pitchFamily="34" charset="0"/>
              </a:rPr>
              <a:t>- Vice President Business Development</a:t>
            </a:r>
          </a:p>
        </p:txBody>
      </p:sp>
    </p:spTree>
    <p:extLst>
      <p:ext uri="{BB962C8B-B14F-4D97-AF65-F5344CB8AC3E}">
        <p14:creationId xmlns:p14="http://schemas.microsoft.com/office/powerpoint/2010/main" val="286112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0F96516-F048-7C42-8D28-A720CF65D8DD}"/>
              </a:ext>
            </a:extLst>
          </p:cNvPr>
          <p:cNvSpPr>
            <a:spLocks noGrp="1"/>
          </p:cNvSpPr>
          <p:nvPr>
            <p:ph type="sldNum" sz="quarter" idx="11"/>
          </p:nvPr>
        </p:nvSpPr>
        <p:spPr/>
        <p:txBody>
          <a:bodyPr/>
          <a:lstStyle/>
          <a:p>
            <a:fld id="{4E547FC5-224D-4B2B-AB96-D4331BB3CBEC}" type="slidenum">
              <a:rPr lang="en-US" smtClean="0"/>
              <a:pPr/>
              <a:t>10</a:t>
            </a:fld>
            <a:endParaRPr lang="en-US" dirty="0"/>
          </a:p>
        </p:txBody>
      </p:sp>
      <p:sp>
        <p:nvSpPr>
          <p:cNvPr id="4" name="Marcador de pie de página 3">
            <a:extLst>
              <a:ext uri="{FF2B5EF4-FFF2-40B4-BE49-F238E27FC236}">
                <a16:creationId xmlns:a16="http://schemas.microsoft.com/office/drawing/2014/main" id="{9E7DB353-9DD1-FB42-B211-A4E81AB5265E}"/>
              </a:ext>
            </a:extLst>
          </p:cNvPr>
          <p:cNvSpPr>
            <a:spLocks noGrp="1"/>
          </p:cNvSpPr>
          <p:nvPr>
            <p:ph type="ftr" sz="quarter" idx="10"/>
          </p:nvPr>
        </p:nvSpPr>
        <p:spPr/>
        <p:txBody>
          <a:bodyPr/>
          <a:lstStyle/>
          <a:p>
            <a:r>
              <a:rPr lang="en-US"/>
              <a:t>© Leadership Circle | All Rights Reserved</a:t>
            </a:r>
            <a:endParaRPr lang="en-US" dirty="0"/>
          </a:p>
        </p:txBody>
      </p:sp>
      <p:pic>
        <p:nvPicPr>
          <p:cNvPr id="5" name="Content Placeholder 5">
            <a:extLst>
              <a:ext uri="{FF2B5EF4-FFF2-40B4-BE49-F238E27FC236}">
                <a16:creationId xmlns:a16="http://schemas.microsoft.com/office/drawing/2014/main" id="{98794701-84A7-C648-81D7-E2C29EFCE904}"/>
              </a:ext>
            </a:extLst>
          </p:cNvPr>
          <p:cNvPicPr>
            <a:picLocks noChangeAspect="1"/>
          </p:cNvPicPr>
          <p:nvPr/>
        </p:nvPicPr>
        <p:blipFill rotWithShape="1">
          <a:blip r:embed="rId2"/>
          <a:stretch/>
        </p:blipFill>
        <p:spPr>
          <a:xfrm>
            <a:off x="3459399" y="792399"/>
            <a:ext cx="5273202" cy="5273202"/>
          </a:xfrm>
          <a:prstGeom prst="rect">
            <a:avLst/>
          </a:prstGeom>
          <a:noFill/>
        </p:spPr>
      </p:pic>
      <p:sp>
        <p:nvSpPr>
          <p:cNvPr id="6" name="TextBox 87">
            <a:extLst>
              <a:ext uri="{FF2B5EF4-FFF2-40B4-BE49-F238E27FC236}">
                <a16:creationId xmlns:a16="http://schemas.microsoft.com/office/drawing/2014/main" id="{FDCAE32B-3223-0D48-A19C-36CF16B93A20}"/>
              </a:ext>
            </a:extLst>
          </p:cNvPr>
          <p:cNvSpPr txBox="1"/>
          <p:nvPr/>
        </p:nvSpPr>
        <p:spPr>
          <a:xfrm>
            <a:off x="1551350" y="5650180"/>
            <a:ext cx="3005846" cy="954107"/>
          </a:xfrm>
          <a:prstGeom prst="rect">
            <a:avLst/>
          </a:prstGeom>
          <a:noFill/>
        </p:spPr>
        <p:txBody>
          <a:bodyPr wrap="square" rtlCol="0">
            <a:spAutoFit/>
          </a:bodyPr>
          <a:lstStyle/>
          <a:p>
            <a:pPr lvl="0">
              <a:defRPr/>
            </a:pPr>
            <a:r>
              <a:rPr lang="en-US" sz="1400" b="1" dirty="0">
                <a:latin typeface="Helvetica" pitchFamily="2" charset="0"/>
              </a:rPr>
              <a:t>Play-Not-To-Lose</a:t>
            </a:r>
            <a:r>
              <a:rPr lang="en-US" sz="1400" dirty="0">
                <a:latin typeface="Helvetica" pitchFamily="2" charset="0"/>
              </a:rPr>
              <a:t>: The Reactive is running our strengths from a reactive place… a play it safe or “play not to lose” manner</a:t>
            </a:r>
          </a:p>
        </p:txBody>
      </p:sp>
      <p:sp>
        <p:nvSpPr>
          <p:cNvPr id="7" name="TextBox 88">
            <a:extLst>
              <a:ext uri="{FF2B5EF4-FFF2-40B4-BE49-F238E27FC236}">
                <a16:creationId xmlns:a16="http://schemas.microsoft.com/office/drawing/2014/main" id="{B71DE369-55F6-564D-8A52-63861574FD23}"/>
              </a:ext>
            </a:extLst>
          </p:cNvPr>
          <p:cNvSpPr txBox="1"/>
          <p:nvPr/>
        </p:nvSpPr>
        <p:spPr>
          <a:xfrm>
            <a:off x="8174803" y="253713"/>
            <a:ext cx="2548782" cy="1169551"/>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Play-On-Purpose: Working in collaboration with others and in a “</a:t>
            </a:r>
            <a:r>
              <a:rPr lang="en-US" sz="1400" b="1" dirty="0"/>
              <a:t>playing to win</a:t>
            </a:r>
            <a:r>
              <a:rPr lang="en-US" sz="1400" dirty="0"/>
              <a:t>” mindset (Engaging, Inspiring, Unleashing)</a:t>
            </a:r>
          </a:p>
        </p:txBody>
      </p:sp>
      <p:sp>
        <p:nvSpPr>
          <p:cNvPr id="8" name="TextBox 91">
            <a:extLst>
              <a:ext uri="{FF2B5EF4-FFF2-40B4-BE49-F238E27FC236}">
                <a16:creationId xmlns:a16="http://schemas.microsoft.com/office/drawing/2014/main" id="{B4F4A7FE-C1A6-3E49-8C61-B45BBB9AB8E2}"/>
              </a:ext>
            </a:extLst>
          </p:cNvPr>
          <p:cNvSpPr txBox="1"/>
          <p:nvPr/>
        </p:nvSpPr>
        <p:spPr>
          <a:xfrm>
            <a:off x="7832014" y="5470525"/>
            <a:ext cx="3005846" cy="1169551"/>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Authored by </a:t>
            </a:r>
            <a:r>
              <a:rPr lang="en-US" sz="1400" b="1" dirty="0"/>
              <a:t>Others</a:t>
            </a:r>
            <a:r>
              <a:rPr lang="en-US" sz="1400" dirty="0"/>
              <a:t> :One’s validation (safety, affirmation, self-worth) comes from OUTSIDE of them (from others, from results, from being in the know). </a:t>
            </a:r>
          </a:p>
        </p:txBody>
      </p:sp>
      <p:sp>
        <p:nvSpPr>
          <p:cNvPr id="9" name="TextBox 92">
            <a:extLst>
              <a:ext uri="{FF2B5EF4-FFF2-40B4-BE49-F238E27FC236}">
                <a16:creationId xmlns:a16="http://schemas.microsoft.com/office/drawing/2014/main" id="{2F3D140C-B07D-AA4A-93B1-22B704EE1D52}"/>
              </a:ext>
            </a:extLst>
          </p:cNvPr>
          <p:cNvSpPr txBox="1"/>
          <p:nvPr/>
        </p:nvSpPr>
        <p:spPr>
          <a:xfrm>
            <a:off x="428726" y="3805017"/>
            <a:ext cx="2919571"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b="1" dirty="0"/>
              <a:t>Fear</a:t>
            </a:r>
            <a:r>
              <a:rPr lang="en-US" sz="1400" dirty="0"/>
              <a:t>: Here, we are still able to get results, but it comes from a place of fear, self-protection or risk aversion</a:t>
            </a:r>
          </a:p>
        </p:txBody>
      </p:sp>
      <p:sp>
        <p:nvSpPr>
          <p:cNvPr id="10" name="TextBox 85">
            <a:extLst>
              <a:ext uri="{FF2B5EF4-FFF2-40B4-BE49-F238E27FC236}">
                <a16:creationId xmlns:a16="http://schemas.microsoft.com/office/drawing/2014/main" id="{47F05614-0CD3-7D40-A0DF-09A5CEAC97E6}"/>
              </a:ext>
            </a:extLst>
          </p:cNvPr>
          <p:cNvSpPr txBox="1"/>
          <p:nvPr/>
        </p:nvSpPr>
        <p:spPr>
          <a:xfrm>
            <a:off x="8754636" y="1917320"/>
            <a:ext cx="2919570"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b="1" dirty="0"/>
              <a:t>Passion</a:t>
            </a:r>
            <a:r>
              <a:rPr lang="en-US" sz="1400" dirty="0"/>
              <a:t>:  Focused on Mission, Purpose, things we love and care about</a:t>
            </a:r>
          </a:p>
          <a:p>
            <a:endParaRPr lang="en-US" sz="1400" dirty="0"/>
          </a:p>
        </p:txBody>
      </p:sp>
      <p:sp>
        <p:nvSpPr>
          <p:cNvPr id="11" name="TextBox 56">
            <a:extLst>
              <a:ext uri="{FF2B5EF4-FFF2-40B4-BE49-F238E27FC236}">
                <a16:creationId xmlns:a16="http://schemas.microsoft.com/office/drawing/2014/main" id="{02C3D0F9-86D3-584A-8D29-A98ABFC34A53}"/>
              </a:ext>
            </a:extLst>
          </p:cNvPr>
          <p:cNvSpPr txBox="1"/>
          <p:nvPr/>
        </p:nvSpPr>
        <p:spPr>
          <a:xfrm>
            <a:off x="2000961" y="359898"/>
            <a:ext cx="2106623" cy="738664"/>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Authored by </a:t>
            </a:r>
            <a:r>
              <a:rPr lang="en-US" sz="1400" b="1" dirty="0"/>
              <a:t>Self</a:t>
            </a:r>
            <a:r>
              <a:rPr lang="en-US" sz="1400" dirty="0"/>
              <a:t>:  Less dependent on the outside for validation</a:t>
            </a:r>
          </a:p>
        </p:txBody>
      </p:sp>
      <p:sp>
        <p:nvSpPr>
          <p:cNvPr id="16" name="TextBox 85">
            <a:extLst>
              <a:ext uri="{FF2B5EF4-FFF2-40B4-BE49-F238E27FC236}">
                <a16:creationId xmlns:a16="http://schemas.microsoft.com/office/drawing/2014/main" id="{36B26073-6943-D34D-AFC9-160CD82E968B}"/>
              </a:ext>
            </a:extLst>
          </p:cNvPr>
          <p:cNvSpPr txBox="1"/>
          <p:nvPr/>
        </p:nvSpPr>
        <p:spPr>
          <a:xfrm>
            <a:off x="567942" y="2010048"/>
            <a:ext cx="2641138"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Focus on </a:t>
            </a:r>
            <a:r>
              <a:rPr lang="en-US" sz="1400" b="1" dirty="0"/>
              <a:t>long- term impact</a:t>
            </a:r>
            <a:r>
              <a:rPr lang="en-US" sz="1400" dirty="0"/>
              <a:t>, truly scaling capacity and capability</a:t>
            </a:r>
          </a:p>
          <a:p>
            <a:endParaRPr lang="en-US" sz="1400" dirty="0"/>
          </a:p>
        </p:txBody>
      </p:sp>
      <p:pic>
        <p:nvPicPr>
          <p:cNvPr id="13" name="Picture 8">
            <a:extLst>
              <a:ext uri="{FF2B5EF4-FFF2-40B4-BE49-F238E27FC236}">
                <a16:creationId xmlns:a16="http://schemas.microsoft.com/office/drawing/2014/main" id="{FF66C027-3775-4D4F-9D3F-DE69000E6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164" y="316882"/>
            <a:ext cx="6255671" cy="6224236"/>
          </a:xfrm>
          <a:prstGeom prst="rect">
            <a:avLst/>
          </a:prstGeom>
        </p:spPr>
      </p:pic>
      <p:sp>
        <p:nvSpPr>
          <p:cNvPr id="17" name="TextBox 85">
            <a:extLst>
              <a:ext uri="{FF2B5EF4-FFF2-40B4-BE49-F238E27FC236}">
                <a16:creationId xmlns:a16="http://schemas.microsoft.com/office/drawing/2014/main" id="{476F8304-C855-394B-B862-3A8FBC33F5D5}"/>
              </a:ext>
            </a:extLst>
          </p:cNvPr>
          <p:cNvSpPr txBox="1"/>
          <p:nvPr/>
        </p:nvSpPr>
        <p:spPr>
          <a:xfrm>
            <a:off x="9033068" y="3805017"/>
            <a:ext cx="2641138"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Usually will get </a:t>
            </a:r>
            <a:r>
              <a:rPr lang="en-US" sz="1400" b="1" dirty="0"/>
              <a:t>short-term results </a:t>
            </a:r>
            <a:r>
              <a:rPr lang="en-US" sz="1400" dirty="0"/>
              <a:t>(so, it has a place. And can be quite compelling during times of stress or uncertainty)</a:t>
            </a:r>
          </a:p>
        </p:txBody>
      </p:sp>
    </p:spTree>
    <p:extLst>
      <p:ext uri="{BB962C8B-B14F-4D97-AF65-F5344CB8AC3E}">
        <p14:creationId xmlns:p14="http://schemas.microsoft.com/office/powerpoint/2010/main" val="25494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D79EFCF8-0F60-F94A-917F-EC1E6AE5D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164" y="316882"/>
            <a:ext cx="6255671" cy="6224236"/>
          </a:xfrm>
          <a:prstGeom prst="rect">
            <a:avLst/>
          </a:prstGeom>
        </p:spPr>
      </p:pic>
      <p:pic>
        <p:nvPicPr>
          <p:cNvPr id="5" name="Graphic 4">
            <a:extLst>
              <a:ext uri="{FF2B5EF4-FFF2-40B4-BE49-F238E27FC236}">
                <a16:creationId xmlns:a16="http://schemas.microsoft.com/office/drawing/2014/main" id="{2CDC368C-DB9B-6E42-ABB4-2BB6E4461F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2401" y="1094315"/>
            <a:ext cx="4427196" cy="4443330"/>
          </a:xfrm>
          <a:prstGeom prst="rect">
            <a:avLst/>
          </a:prstGeom>
        </p:spPr>
      </p:pic>
      <p:sp>
        <p:nvSpPr>
          <p:cNvPr id="3" name="Slide Number Placeholder 2">
            <a:extLst>
              <a:ext uri="{FF2B5EF4-FFF2-40B4-BE49-F238E27FC236}">
                <a16:creationId xmlns:a16="http://schemas.microsoft.com/office/drawing/2014/main" id="{91AAB8EC-1474-5041-B16B-F7F389317EE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endParaRPr>
          </a:p>
        </p:txBody>
      </p:sp>
      <p:sp>
        <p:nvSpPr>
          <p:cNvPr id="2" name="Footer Placeholder 1">
            <a:extLst>
              <a:ext uri="{FF2B5EF4-FFF2-40B4-BE49-F238E27FC236}">
                <a16:creationId xmlns:a16="http://schemas.microsoft.com/office/drawing/2014/main" id="{1204BDC8-1A02-D845-A9AA-336FA7A9B5A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rPr>
              <a:t>© Leadership Circle | All Rights Reserved</a:t>
            </a:r>
          </a:p>
        </p:txBody>
      </p:sp>
      <p:sp>
        <p:nvSpPr>
          <p:cNvPr id="6" name="Marcador de número de diapositiva 2">
            <a:extLst>
              <a:ext uri="{FF2B5EF4-FFF2-40B4-BE49-F238E27FC236}">
                <a16:creationId xmlns:a16="http://schemas.microsoft.com/office/drawing/2014/main" id="{E25C58E8-A0E6-EC4F-A104-25DEABBC2317}"/>
              </a:ext>
            </a:extLst>
          </p:cNvPr>
          <p:cNvSpPr txBox="1">
            <a:spLocks/>
          </p:cNvSpPr>
          <p:nvPr/>
        </p:nvSpPr>
        <p:spPr>
          <a:xfrm>
            <a:off x="5638800" y="6315077"/>
            <a:ext cx="914400" cy="365125"/>
          </a:xfrm>
          <a:prstGeom prst="rect">
            <a:avLst/>
          </a:prstGeom>
        </p:spPr>
        <p:txBody>
          <a:bodyPr vert="horz" lIns="91440" tIns="45720" rIns="91440" bIns="45720" rtlCol="0" anchor="ctr"/>
          <a:lstStyle>
            <a:defPPr>
              <a:defRPr lang="es-MX"/>
            </a:defPPr>
            <a:lvl1pPr marL="0" algn="ctr" defTabSz="914400" rtl="0" eaLnBrk="1" latinLnBrk="0" hangingPunct="1">
              <a:defRPr sz="1200" b="0" i="0" kern="1200">
                <a:solidFill>
                  <a:schemeClr val="tx1">
                    <a:tint val="75000"/>
                  </a:schemeClr>
                </a:solidFill>
                <a:latin typeface="Helvetica"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547FC5-224D-4B2B-AB96-D4331BB3CBEC}" type="slidenum">
              <a:rPr lang="en-US" smtClean="0"/>
              <a:pPr/>
              <a:t>11</a:t>
            </a:fld>
            <a:endParaRPr lang="en-US" dirty="0"/>
          </a:p>
        </p:txBody>
      </p:sp>
      <p:sp>
        <p:nvSpPr>
          <p:cNvPr id="17" name="TextBox 87">
            <a:extLst>
              <a:ext uri="{FF2B5EF4-FFF2-40B4-BE49-F238E27FC236}">
                <a16:creationId xmlns:a16="http://schemas.microsoft.com/office/drawing/2014/main" id="{F6FDA8E3-A0BC-DF41-AC07-BC91D8B4BEDD}"/>
              </a:ext>
            </a:extLst>
          </p:cNvPr>
          <p:cNvSpPr txBox="1"/>
          <p:nvPr/>
        </p:nvSpPr>
        <p:spPr>
          <a:xfrm>
            <a:off x="1551350" y="5650180"/>
            <a:ext cx="3005846" cy="954107"/>
          </a:xfrm>
          <a:prstGeom prst="rect">
            <a:avLst/>
          </a:prstGeom>
          <a:noFill/>
        </p:spPr>
        <p:txBody>
          <a:bodyPr wrap="square" rtlCol="0">
            <a:spAutoFit/>
          </a:bodyPr>
          <a:lstStyle/>
          <a:p>
            <a:pPr lvl="0">
              <a:defRPr/>
            </a:pPr>
            <a:r>
              <a:rPr lang="en-US" sz="1400" b="1" dirty="0">
                <a:latin typeface="Helvetica" pitchFamily="2" charset="0"/>
              </a:rPr>
              <a:t>Play-Not-To-Lose</a:t>
            </a:r>
            <a:r>
              <a:rPr lang="en-US" sz="1400" dirty="0">
                <a:latin typeface="Helvetica" pitchFamily="2" charset="0"/>
              </a:rPr>
              <a:t>: The Reactive is running our strengths from a reactive place… a play it safe or “play not to lose” manner</a:t>
            </a:r>
          </a:p>
        </p:txBody>
      </p:sp>
      <p:sp>
        <p:nvSpPr>
          <p:cNvPr id="18" name="TextBox 88">
            <a:extLst>
              <a:ext uri="{FF2B5EF4-FFF2-40B4-BE49-F238E27FC236}">
                <a16:creationId xmlns:a16="http://schemas.microsoft.com/office/drawing/2014/main" id="{E5256CC9-94E6-0640-8042-531FC604EBC6}"/>
              </a:ext>
            </a:extLst>
          </p:cNvPr>
          <p:cNvSpPr txBox="1"/>
          <p:nvPr/>
        </p:nvSpPr>
        <p:spPr>
          <a:xfrm>
            <a:off x="8174803" y="253713"/>
            <a:ext cx="2548782" cy="1169551"/>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Play-On-Purpose: Working in collaboration with others and in a “</a:t>
            </a:r>
            <a:r>
              <a:rPr lang="en-US" sz="1400" b="1" dirty="0"/>
              <a:t>playing to win</a:t>
            </a:r>
            <a:r>
              <a:rPr lang="en-US" sz="1400" dirty="0"/>
              <a:t>” mindset (Engaging, Inspiring, Unleashing)</a:t>
            </a:r>
          </a:p>
        </p:txBody>
      </p:sp>
      <p:sp>
        <p:nvSpPr>
          <p:cNvPr id="19" name="TextBox 91">
            <a:extLst>
              <a:ext uri="{FF2B5EF4-FFF2-40B4-BE49-F238E27FC236}">
                <a16:creationId xmlns:a16="http://schemas.microsoft.com/office/drawing/2014/main" id="{FF93BB72-E7AE-1B47-98F1-DC61FCF08D3A}"/>
              </a:ext>
            </a:extLst>
          </p:cNvPr>
          <p:cNvSpPr txBox="1"/>
          <p:nvPr/>
        </p:nvSpPr>
        <p:spPr>
          <a:xfrm>
            <a:off x="7832014" y="5470525"/>
            <a:ext cx="3005846" cy="1169551"/>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Authored by </a:t>
            </a:r>
            <a:r>
              <a:rPr lang="en-US" sz="1400" b="1" dirty="0"/>
              <a:t>Others</a:t>
            </a:r>
            <a:r>
              <a:rPr lang="en-US" sz="1400" dirty="0"/>
              <a:t> :One’s validation (safety, affirmation, self-worth) comes from OUTSIDE of them (from others, from results, from being in the know). </a:t>
            </a:r>
          </a:p>
        </p:txBody>
      </p:sp>
      <p:sp>
        <p:nvSpPr>
          <p:cNvPr id="20" name="TextBox 92">
            <a:extLst>
              <a:ext uri="{FF2B5EF4-FFF2-40B4-BE49-F238E27FC236}">
                <a16:creationId xmlns:a16="http://schemas.microsoft.com/office/drawing/2014/main" id="{643D47A3-7AAD-3841-A4DD-080D26D22D38}"/>
              </a:ext>
            </a:extLst>
          </p:cNvPr>
          <p:cNvSpPr txBox="1"/>
          <p:nvPr/>
        </p:nvSpPr>
        <p:spPr>
          <a:xfrm>
            <a:off x="428726" y="3805017"/>
            <a:ext cx="2919571"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b="1" dirty="0"/>
              <a:t>Fear</a:t>
            </a:r>
            <a:r>
              <a:rPr lang="en-US" sz="1400" dirty="0"/>
              <a:t>: Here, we are still able to get results, but it comes from a place of fear, self-protection or risk aversion</a:t>
            </a:r>
          </a:p>
        </p:txBody>
      </p:sp>
      <p:sp>
        <p:nvSpPr>
          <p:cNvPr id="21" name="TextBox 85">
            <a:extLst>
              <a:ext uri="{FF2B5EF4-FFF2-40B4-BE49-F238E27FC236}">
                <a16:creationId xmlns:a16="http://schemas.microsoft.com/office/drawing/2014/main" id="{921595B1-C4BC-8B43-B774-D49B3DA0DBC2}"/>
              </a:ext>
            </a:extLst>
          </p:cNvPr>
          <p:cNvSpPr txBox="1"/>
          <p:nvPr/>
        </p:nvSpPr>
        <p:spPr>
          <a:xfrm>
            <a:off x="8754636" y="1917320"/>
            <a:ext cx="2919570"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b="1" dirty="0"/>
              <a:t>Passion</a:t>
            </a:r>
            <a:r>
              <a:rPr lang="en-US" sz="1400" dirty="0"/>
              <a:t>:  Focused on Mission, Purpose, things we love and care about</a:t>
            </a:r>
          </a:p>
          <a:p>
            <a:endParaRPr lang="en-US" sz="1400" dirty="0"/>
          </a:p>
        </p:txBody>
      </p:sp>
      <p:sp>
        <p:nvSpPr>
          <p:cNvPr id="22" name="TextBox 56">
            <a:extLst>
              <a:ext uri="{FF2B5EF4-FFF2-40B4-BE49-F238E27FC236}">
                <a16:creationId xmlns:a16="http://schemas.microsoft.com/office/drawing/2014/main" id="{3B61CEDE-0E46-F64E-8161-73A00E933DD8}"/>
              </a:ext>
            </a:extLst>
          </p:cNvPr>
          <p:cNvSpPr txBox="1"/>
          <p:nvPr/>
        </p:nvSpPr>
        <p:spPr>
          <a:xfrm>
            <a:off x="2000961" y="359898"/>
            <a:ext cx="2106623" cy="738664"/>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Authored by </a:t>
            </a:r>
            <a:r>
              <a:rPr lang="en-US" sz="1400" b="1" dirty="0"/>
              <a:t>Self</a:t>
            </a:r>
            <a:r>
              <a:rPr lang="en-US" sz="1400" dirty="0"/>
              <a:t>:  Less dependent on the outside for validation</a:t>
            </a:r>
          </a:p>
        </p:txBody>
      </p:sp>
      <p:sp>
        <p:nvSpPr>
          <p:cNvPr id="23" name="TextBox 85">
            <a:extLst>
              <a:ext uri="{FF2B5EF4-FFF2-40B4-BE49-F238E27FC236}">
                <a16:creationId xmlns:a16="http://schemas.microsoft.com/office/drawing/2014/main" id="{D9785BD0-A017-E843-B8EA-9AA6B259D932}"/>
              </a:ext>
            </a:extLst>
          </p:cNvPr>
          <p:cNvSpPr txBox="1"/>
          <p:nvPr/>
        </p:nvSpPr>
        <p:spPr>
          <a:xfrm>
            <a:off x="567942" y="2010048"/>
            <a:ext cx="2641138"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Focus on </a:t>
            </a:r>
            <a:r>
              <a:rPr lang="en-US" sz="1400" b="1" dirty="0"/>
              <a:t>long- term impact</a:t>
            </a:r>
            <a:r>
              <a:rPr lang="en-US" sz="1400" dirty="0"/>
              <a:t>, truly scaling capacity and capability</a:t>
            </a:r>
          </a:p>
          <a:p>
            <a:endParaRPr lang="en-US" sz="1400" dirty="0"/>
          </a:p>
        </p:txBody>
      </p:sp>
      <p:sp>
        <p:nvSpPr>
          <p:cNvPr id="24" name="TextBox 85">
            <a:extLst>
              <a:ext uri="{FF2B5EF4-FFF2-40B4-BE49-F238E27FC236}">
                <a16:creationId xmlns:a16="http://schemas.microsoft.com/office/drawing/2014/main" id="{880E157E-4C48-F740-B001-43CB105F6083}"/>
              </a:ext>
            </a:extLst>
          </p:cNvPr>
          <p:cNvSpPr txBox="1"/>
          <p:nvPr/>
        </p:nvSpPr>
        <p:spPr>
          <a:xfrm>
            <a:off x="9033068" y="3805017"/>
            <a:ext cx="2641138" cy="954107"/>
          </a:xfrm>
          <a:prstGeom prst="rect">
            <a:avLst/>
          </a:prstGeom>
          <a:noFill/>
        </p:spPr>
        <p:txBody>
          <a:bodyPr wrap="square" rtlCol="0">
            <a:spAutoFit/>
          </a:bodyPr>
          <a:lstStyle>
            <a:defPPr>
              <a:defRPr lang="es-MX"/>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Helvetica" pitchFamily="2" charset="0"/>
              </a:defRPr>
            </a:lvl1pPr>
          </a:lstStyle>
          <a:p>
            <a:r>
              <a:rPr lang="en-US" sz="1400" dirty="0"/>
              <a:t>Will get </a:t>
            </a:r>
            <a:r>
              <a:rPr lang="en-US" sz="1400" b="1" dirty="0"/>
              <a:t>short-term results </a:t>
            </a:r>
            <a:r>
              <a:rPr lang="en-US" sz="1400" dirty="0"/>
              <a:t>(so, it has a place. And can be quite compelling during times of stress or uncertainty)</a:t>
            </a:r>
          </a:p>
        </p:txBody>
      </p:sp>
    </p:spTree>
    <p:extLst>
      <p:ext uri="{BB962C8B-B14F-4D97-AF65-F5344CB8AC3E}">
        <p14:creationId xmlns:p14="http://schemas.microsoft.com/office/powerpoint/2010/main" val="3111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10E70E9-5039-2747-8790-10C8986598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1746" y="-1672441"/>
            <a:ext cx="10501746" cy="10501746"/>
          </a:xfrm>
          <a:prstGeom prst="rect">
            <a:avLst/>
          </a:prstGeom>
        </p:spPr>
      </p:pic>
      <p:sp>
        <p:nvSpPr>
          <p:cNvPr id="5" name="Slide Number Placeholder 4">
            <a:extLst>
              <a:ext uri="{FF2B5EF4-FFF2-40B4-BE49-F238E27FC236}">
                <a16:creationId xmlns:a16="http://schemas.microsoft.com/office/drawing/2014/main" id="{BDD9150C-5C97-454F-9E72-35739079C42D}"/>
              </a:ext>
            </a:extLst>
          </p:cNvPr>
          <p:cNvSpPr>
            <a:spLocks noGrp="1"/>
          </p:cNvSpPr>
          <p:nvPr>
            <p:ph type="sldNum" sz="quarter" idx="11"/>
          </p:nvPr>
        </p:nvSpPr>
        <p:spPr/>
        <p:txBody>
          <a:bodyPr/>
          <a:lstStyle/>
          <a:p>
            <a:fld id="{4E547FC5-224D-4B2B-AB96-D4331BB3CBEC}" type="slidenum">
              <a:rPr lang="en-US" smtClean="0"/>
              <a:pPr/>
              <a:t>12</a:t>
            </a:fld>
            <a:endParaRPr lang="en-US" dirty="0"/>
          </a:p>
        </p:txBody>
      </p:sp>
      <p:sp>
        <p:nvSpPr>
          <p:cNvPr id="2" name="Footer Placeholder 1">
            <a:extLst>
              <a:ext uri="{FF2B5EF4-FFF2-40B4-BE49-F238E27FC236}">
                <a16:creationId xmlns:a16="http://schemas.microsoft.com/office/drawing/2014/main" id="{DB2B625A-1F0A-804C-9CEF-E760FE825C7E}"/>
              </a:ext>
            </a:extLst>
          </p:cNvPr>
          <p:cNvSpPr>
            <a:spLocks noGrp="1"/>
          </p:cNvSpPr>
          <p:nvPr>
            <p:ph type="ftr" sz="quarter" idx="10"/>
          </p:nvPr>
        </p:nvSpPr>
        <p:spPr/>
        <p:txBody>
          <a:bodyPr/>
          <a:lstStyle/>
          <a:p>
            <a:r>
              <a:rPr lang="en-US" dirty="0"/>
              <a:t>© Leadership Circle | All Rights Reserved</a:t>
            </a:r>
          </a:p>
        </p:txBody>
      </p:sp>
      <p:sp>
        <p:nvSpPr>
          <p:cNvPr id="9" name="Title 2">
            <a:extLst>
              <a:ext uri="{FF2B5EF4-FFF2-40B4-BE49-F238E27FC236}">
                <a16:creationId xmlns:a16="http://schemas.microsoft.com/office/drawing/2014/main" id="{31BB4566-E801-4D4E-9F67-6C1DF4D20EBD}"/>
              </a:ext>
            </a:extLst>
          </p:cNvPr>
          <p:cNvSpPr>
            <a:spLocks noGrp="1"/>
          </p:cNvSpPr>
          <p:nvPr>
            <p:ph type="title"/>
          </p:nvPr>
        </p:nvSpPr>
        <p:spPr>
          <a:xfrm>
            <a:off x="7874000" y="2385351"/>
            <a:ext cx="3923553" cy="2087298"/>
          </a:xfrm>
        </p:spPr>
        <p:txBody>
          <a:bodyPr anchor="ctr"/>
          <a:lstStyle/>
          <a:p>
            <a:br>
              <a:rPr lang="en-US" dirty="0">
                <a:solidFill>
                  <a:schemeClr val="tx1"/>
                </a:solidFill>
              </a:rPr>
            </a:br>
            <a:r>
              <a:rPr lang="en-US" sz="2800" dirty="0">
                <a:solidFill>
                  <a:schemeClr val="tx1">
                    <a:lumMod val="65000"/>
                    <a:lumOff val="35000"/>
                  </a:schemeClr>
                </a:solidFill>
              </a:rPr>
              <a:t>Let’s begin with a warm-up exercise</a:t>
            </a:r>
            <a:br>
              <a:rPr lang="en-US" sz="2800" dirty="0">
                <a:solidFill>
                  <a:schemeClr val="tx1">
                    <a:lumMod val="65000"/>
                    <a:lumOff val="35000"/>
                  </a:schemeClr>
                </a:solidFill>
              </a:rPr>
            </a:br>
            <a:endParaRPr lang="en-US" b="0" dirty="0">
              <a:solidFill>
                <a:schemeClr val="tx1"/>
              </a:solidFill>
              <a:cs typeface="Gotham Book" pitchFamily="2" charset="0"/>
            </a:endParaRPr>
          </a:p>
        </p:txBody>
      </p:sp>
    </p:spTree>
    <p:extLst>
      <p:ext uri="{BB962C8B-B14F-4D97-AF65-F5344CB8AC3E}">
        <p14:creationId xmlns:p14="http://schemas.microsoft.com/office/powerpoint/2010/main" val="25379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AC73E91B-0F96-E84A-B258-7803E66B5441}"/>
              </a:ext>
            </a:extLst>
          </p:cNvPr>
          <p:cNvGrpSpPr/>
          <p:nvPr/>
        </p:nvGrpSpPr>
        <p:grpSpPr>
          <a:xfrm>
            <a:off x="852619" y="197706"/>
            <a:ext cx="8872150" cy="6660294"/>
            <a:chOff x="1248032" y="135924"/>
            <a:chExt cx="8402661" cy="6321840"/>
          </a:xfrm>
        </p:grpSpPr>
        <p:pic>
          <p:nvPicPr>
            <p:cNvPr id="3" name="Imagen 2">
              <a:extLst>
                <a:ext uri="{FF2B5EF4-FFF2-40B4-BE49-F238E27FC236}">
                  <a16:creationId xmlns:a16="http://schemas.microsoft.com/office/drawing/2014/main" id="{23501698-BECF-214A-AFAF-D45AC4A7C651}"/>
                </a:ext>
              </a:extLst>
            </p:cNvPr>
            <p:cNvPicPr>
              <a:picLocks noChangeAspect="1"/>
            </p:cNvPicPr>
            <p:nvPr/>
          </p:nvPicPr>
          <p:blipFill rotWithShape="1">
            <a:blip r:embed="rId2"/>
            <a:srcRect l="17490" t="7134" r="16811" b="2052"/>
            <a:stretch/>
          </p:blipFill>
          <p:spPr>
            <a:xfrm>
              <a:off x="2687484" y="229756"/>
              <a:ext cx="6963209" cy="6228008"/>
            </a:xfrm>
            <a:prstGeom prst="rect">
              <a:avLst/>
            </a:prstGeom>
          </p:spPr>
        </p:pic>
        <p:sp>
          <p:nvSpPr>
            <p:cNvPr id="4" name="Rectángulo 3">
              <a:extLst>
                <a:ext uri="{FF2B5EF4-FFF2-40B4-BE49-F238E27FC236}">
                  <a16:creationId xmlns:a16="http://schemas.microsoft.com/office/drawing/2014/main" id="{C0AF19B1-5374-DF45-8C10-B02212DF4FF8}"/>
                </a:ext>
              </a:extLst>
            </p:cNvPr>
            <p:cNvSpPr/>
            <p:nvPr/>
          </p:nvSpPr>
          <p:spPr>
            <a:xfrm>
              <a:off x="1248032" y="5202196"/>
              <a:ext cx="2594919" cy="827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1BD122A8-247B-5941-A677-4263F23DF8A0}"/>
                </a:ext>
              </a:extLst>
            </p:cNvPr>
            <p:cNvSpPr/>
            <p:nvPr/>
          </p:nvSpPr>
          <p:spPr>
            <a:xfrm>
              <a:off x="1248032" y="135924"/>
              <a:ext cx="2001795" cy="169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CuadroTexto 8">
            <a:extLst>
              <a:ext uri="{FF2B5EF4-FFF2-40B4-BE49-F238E27FC236}">
                <a16:creationId xmlns:a16="http://schemas.microsoft.com/office/drawing/2014/main" id="{ABB97DFA-9EA3-9541-B311-F61D7053FE7C}"/>
              </a:ext>
            </a:extLst>
          </p:cNvPr>
          <p:cNvSpPr txBox="1"/>
          <p:nvPr/>
        </p:nvSpPr>
        <p:spPr>
          <a:xfrm>
            <a:off x="9366422" y="427740"/>
            <a:ext cx="2471352" cy="1323439"/>
          </a:xfrm>
          <a:prstGeom prst="rect">
            <a:avLst/>
          </a:prstGeom>
          <a:noFill/>
        </p:spPr>
        <p:txBody>
          <a:bodyPr wrap="square">
            <a:spAutoFit/>
          </a:bodyPr>
          <a:lstStyle/>
          <a:p>
            <a:pPr algn="ctr"/>
            <a:r>
              <a:rPr lang="es-MX" sz="1600" dirty="0"/>
              <a:t>What are the first impressions/assumptions/thoughts that come to you when you see this LCP?</a:t>
            </a:r>
          </a:p>
        </p:txBody>
      </p:sp>
    </p:spTree>
    <p:extLst>
      <p:ext uri="{BB962C8B-B14F-4D97-AF65-F5344CB8AC3E}">
        <p14:creationId xmlns:p14="http://schemas.microsoft.com/office/powerpoint/2010/main" val="15256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DF6A260F-3589-AB4D-9800-2314AC4D108C}"/>
              </a:ext>
            </a:extLst>
          </p:cNvPr>
          <p:cNvSpPr/>
          <p:nvPr/>
        </p:nvSpPr>
        <p:spPr>
          <a:xfrm>
            <a:off x="1006933" y="5763976"/>
            <a:ext cx="1951463" cy="557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9" name="Grupo 8">
            <a:extLst>
              <a:ext uri="{FF2B5EF4-FFF2-40B4-BE49-F238E27FC236}">
                <a16:creationId xmlns:a16="http://schemas.microsoft.com/office/drawing/2014/main" id="{D1F46718-3707-504A-A925-C6940DAD71B5}"/>
              </a:ext>
            </a:extLst>
          </p:cNvPr>
          <p:cNvGrpSpPr/>
          <p:nvPr/>
        </p:nvGrpSpPr>
        <p:grpSpPr>
          <a:xfrm>
            <a:off x="2407509" y="271848"/>
            <a:ext cx="7376982" cy="6586152"/>
            <a:chOff x="2619631" y="432486"/>
            <a:chExt cx="7068065" cy="6314303"/>
          </a:xfrm>
        </p:grpSpPr>
        <p:pic>
          <p:nvPicPr>
            <p:cNvPr id="6" name="Imagen 5">
              <a:extLst>
                <a:ext uri="{FF2B5EF4-FFF2-40B4-BE49-F238E27FC236}">
                  <a16:creationId xmlns:a16="http://schemas.microsoft.com/office/drawing/2014/main" id="{BBB4421C-82B8-FA42-B769-C96AEEF44981}"/>
                </a:ext>
              </a:extLst>
            </p:cNvPr>
            <p:cNvPicPr>
              <a:picLocks noChangeAspect="1"/>
            </p:cNvPicPr>
            <p:nvPr/>
          </p:nvPicPr>
          <p:blipFill rotWithShape="1">
            <a:blip r:embed="rId2"/>
            <a:srcRect l="17201" t="6306" r="16112" b="1621"/>
            <a:stretch/>
          </p:blipFill>
          <p:spPr>
            <a:xfrm>
              <a:off x="2619631" y="432486"/>
              <a:ext cx="7068065" cy="6314303"/>
            </a:xfrm>
            <a:prstGeom prst="rect">
              <a:avLst/>
            </a:prstGeom>
          </p:spPr>
        </p:pic>
        <p:sp>
          <p:nvSpPr>
            <p:cNvPr id="7" name="Rectángulo 6">
              <a:extLst>
                <a:ext uri="{FF2B5EF4-FFF2-40B4-BE49-F238E27FC236}">
                  <a16:creationId xmlns:a16="http://schemas.microsoft.com/office/drawing/2014/main" id="{F33148D6-9919-DF4D-A412-09840117E322}"/>
                </a:ext>
              </a:extLst>
            </p:cNvPr>
            <p:cNvSpPr/>
            <p:nvPr/>
          </p:nvSpPr>
          <p:spPr>
            <a:xfrm>
              <a:off x="2619631" y="543697"/>
              <a:ext cx="630196" cy="139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79B9D4FB-4E3C-CE47-AE68-71F9E82B8AFC}"/>
                </a:ext>
              </a:extLst>
            </p:cNvPr>
            <p:cNvSpPr/>
            <p:nvPr/>
          </p:nvSpPr>
          <p:spPr>
            <a:xfrm>
              <a:off x="2619631" y="5399903"/>
              <a:ext cx="1248034" cy="1025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0" name="CuadroTexto 9">
            <a:extLst>
              <a:ext uri="{FF2B5EF4-FFF2-40B4-BE49-F238E27FC236}">
                <a16:creationId xmlns:a16="http://schemas.microsoft.com/office/drawing/2014/main" id="{7C6E8174-863C-5341-AFEF-1D0B5B4B69EF}"/>
              </a:ext>
            </a:extLst>
          </p:cNvPr>
          <p:cNvSpPr txBox="1"/>
          <p:nvPr/>
        </p:nvSpPr>
        <p:spPr>
          <a:xfrm>
            <a:off x="593896" y="5199455"/>
            <a:ext cx="2471352" cy="1323439"/>
          </a:xfrm>
          <a:prstGeom prst="rect">
            <a:avLst/>
          </a:prstGeom>
          <a:noFill/>
        </p:spPr>
        <p:txBody>
          <a:bodyPr wrap="square">
            <a:spAutoFit/>
          </a:bodyPr>
          <a:lstStyle/>
          <a:p>
            <a:pPr algn="ctr"/>
            <a:r>
              <a:rPr lang="es-MX" sz="1600" dirty="0"/>
              <a:t>And what are the first impressions/assumptions/thoughts that come to you when you see this LCP?</a:t>
            </a:r>
          </a:p>
        </p:txBody>
      </p:sp>
    </p:spTree>
    <p:extLst>
      <p:ext uri="{BB962C8B-B14F-4D97-AF65-F5344CB8AC3E}">
        <p14:creationId xmlns:p14="http://schemas.microsoft.com/office/powerpoint/2010/main" val="245050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EC02-096A-8F45-9E17-83BBDC2DF9BD}"/>
              </a:ext>
            </a:extLst>
          </p:cNvPr>
          <p:cNvSpPr>
            <a:spLocks noGrp="1"/>
          </p:cNvSpPr>
          <p:nvPr>
            <p:ph type="title"/>
          </p:nvPr>
        </p:nvSpPr>
        <p:spPr/>
        <p:txBody>
          <a:bodyPr/>
          <a:lstStyle/>
          <a:p>
            <a:pPr algn="ctr"/>
            <a:r>
              <a:rPr lang="en-US" dirty="0"/>
              <a:t>The Reactive Character Structure</a:t>
            </a:r>
          </a:p>
        </p:txBody>
      </p:sp>
      <p:sp>
        <p:nvSpPr>
          <p:cNvPr id="16" name="Slide Number Placeholder 15">
            <a:extLst>
              <a:ext uri="{FF2B5EF4-FFF2-40B4-BE49-F238E27FC236}">
                <a16:creationId xmlns:a16="http://schemas.microsoft.com/office/drawing/2014/main" id="{E5F539DF-6C18-5B46-B569-CCEA8FB1277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endParaRPr>
          </a:p>
        </p:txBody>
      </p:sp>
      <p:sp>
        <p:nvSpPr>
          <p:cNvPr id="15" name="Footer Placeholder 14">
            <a:extLst>
              <a:ext uri="{FF2B5EF4-FFF2-40B4-BE49-F238E27FC236}">
                <a16:creationId xmlns:a16="http://schemas.microsoft.com/office/drawing/2014/main" id="{5EBCB7DE-81B3-A748-B629-5949681ED5D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BBBEC0"/>
                </a:solidFill>
                <a:effectLst/>
                <a:uLnTx/>
                <a:uFillTx/>
                <a:latin typeface="Helvetica" pitchFamily="2" charset="0"/>
                <a:ea typeface="+mn-ea"/>
                <a:cs typeface="Gotham Medium" pitchFamily="2" charset="0"/>
              </a:rPr>
              <a:t>© Leadership Circle | All Rights Reserved</a:t>
            </a:r>
          </a:p>
        </p:txBody>
      </p:sp>
      <p:sp>
        <p:nvSpPr>
          <p:cNvPr id="3" name="Content Placeholder 2">
            <a:extLst>
              <a:ext uri="{FF2B5EF4-FFF2-40B4-BE49-F238E27FC236}">
                <a16:creationId xmlns:a16="http://schemas.microsoft.com/office/drawing/2014/main" id="{5A8C3E9D-D81A-0C43-A4F2-EF2D7DDBF05C}"/>
              </a:ext>
            </a:extLst>
          </p:cNvPr>
          <p:cNvSpPr>
            <a:spLocks noGrp="1"/>
          </p:cNvSpPr>
          <p:nvPr>
            <p:ph idx="4294967295"/>
          </p:nvPr>
        </p:nvSpPr>
        <p:spPr>
          <a:xfrm>
            <a:off x="0" y="1295400"/>
            <a:ext cx="10972800" cy="4572000"/>
          </a:xfrm>
        </p:spPr>
        <p:txBody>
          <a:bodyPr/>
          <a:lstStyle/>
          <a:p>
            <a:endParaRPr lang="en-US" b="1" dirty="0">
              <a:latin typeface="Helvetica" pitchFamily="2" charset="0"/>
              <a:cs typeface="Gotham Medium" pitchFamily="2" charset="0"/>
            </a:endParaRPr>
          </a:p>
          <a:p>
            <a:endParaRPr lang="en-US" b="1" dirty="0">
              <a:latin typeface="Helvetica" pitchFamily="2" charset="0"/>
              <a:cs typeface="Gotham Medium" pitchFamily="2" charset="0"/>
            </a:endParaRPr>
          </a:p>
        </p:txBody>
      </p:sp>
      <p:sp>
        <p:nvSpPr>
          <p:cNvPr id="4" name="TextBox 3">
            <a:extLst>
              <a:ext uri="{FF2B5EF4-FFF2-40B4-BE49-F238E27FC236}">
                <a16:creationId xmlns:a16="http://schemas.microsoft.com/office/drawing/2014/main" id="{8D3D8C64-E2B3-EE49-B7A3-7004D35848F9}"/>
              </a:ext>
            </a:extLst>
          </p:cNvPr>
          <p:cNvSpPr txBox="1"/>
          <p:nvPr/>
        </p:nvSpPr>
        <p:spPr>
          <a:xfrm>
            <a:off x="4500671" y="3345933"/>
            <a:ext cx="3194975" cy="2580974"/>
          </a:xfrm>
          <a:prstGeom prst="rect">
            <a:avLst/>
          </a:prstGeom>
          <a:noFill/>
        </p:spPr>
        <p:txBody>
          <a:bodyPr spcFirstLastPara="1" wrap="none" lIns="89770" tIns="44886" rIns="89770" bIns="44886" numCol="1" rtlCol="0">
            <a:prstTxWarp prst="textArchDown">
              <a:avLst/>
            </a:prstTxWarp>
            <a:sp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A12B2A"/>
                </a:solidFill>
                <a:effectLst/>
                <a:uLnTx/>
                <a:uFillTx/>
                <a:latin typeface="Helvetica" pitchFamily="2" charset="0"/>
                <a:ea typeface="+mn-ea"/>
                <a:cs typeface="Gotham Medium" pitchFamily="2" charset="0"/>
              </a:rPr>
              <a:t>PROTECTING</a:t>
            </a:r>
          </a:p>
        </p:txBody>
      </p:sp>
      <p:sp>
        <p:nvSpPr>
          <p:cNvPr id="5" name="TextBox 4">
            <a:extLst>
              <a:ext uri="{FF2B5EF4-FFF2-40B4-BE49-F238E27FC236}">
                <a16:creationId xmlns:a16="http://schemas.microsoft.com/office/drawing/2014/main" id="{2652D09C-5987-DC4E-917A-C148F6093610}"/>
              </a:ext>
            </a:extLst>
          </p:cNvPr>
          <p:cNvSpPr txBox="1"/>
          <p:nvPr/>
        </p:nvSpPr>
        <p:spPr>
          <a:xfrm rot="16200000">
            <a:off x="6860167" y="983304"/>
            <a:ext cx="3291793" cy="2793137"/>
          </a:xfrm>
          <a:prstGeom prst="rect">
            <a:avLst/>
          </a:prstGeom>
          <a:noFill/>
        </p:spPr>
        <p:txBody>
          <a:bodyPr spcFirstLastPara="1" wrap="none" lIns="89770" tIns="44886" rIns="89770" bIns="44886" numCol="1" rtlCol="0">
            <a:prstTxWarp prst="textArchDown">
              <a:avLst>
                <a:gd name="adj" fmla="val 21279654"/>
              </a:avLst>
            </a:prstTxWarp>
            <a:sp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A12B2A"/>
                </a:solidFill>
                <a:effectLst/>
                <a:uLnTx/>
                <a:uFillTx/>
                <a:latin typeface="Helvetica" pitchFamily="2" charset="0"/>
                <a:ea typeface="+mn-ea"/>
                <a:cs typeface="Gotham Medium" pitchFamily="2" charset="0"/>
              </a:rPr>
              <a:t>CONTROLLING</a:t>
            </a:r>
          </a:p>
        </p:txBody>
      </p:sp>
      <p:sp>
        <p:nvSpPr>
          <p:cNvPr id="6" name="TextBox 5">
            <a:extLst>
              <a:ext uri="{FF2B5EF4-FFF2-40B4-BE49-F238E27FC236}">
                <a16:creationId xmlns:a16="http://schemas.microsoft.com/office/drawing/2014/main" id="{65143AA7-808A-7D4A-8820-6C8DC355750D}"/>
              </a:ext>
            </a:extLst>
          </p:cNvPr>
          <p:cNvSpPr txBox="1"/>
          <p:nvPr/>
        </p:nvSpPr>
        <p:spPr>
          <a:xfrm rot="16200000">
            <a:off x="2125617" y="874217"/>
            <a:ext cx="3291793" cy="3011304"/>
          </a:xfrm>
          <a:prstGeom prst="rect">
            <a:avLst/>
          </a:prstGeom>
          <a:noFill/>
        </p:spPr>
        <p:txBody>
          <a:bodyPr spcFirstLastPara="1" wrap="none" lIns="89770" tIns="44886" rIns="89770" bIns="44886" numCol="1" rtlCol="0">
            <a:prstTxWarp prst="textArchUp">
              <a:avLst>
                <a:gd name="adj" fmla="val 10819554"/>
              </a:avLst>
            </a:prstTxWarp>
            <a:sp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A12B2A"/>
                </a:solidFill>
                <a:effectLst/>
                <a:uLnTx/>
                <a:uFillTx/>
                <a:latin typeface="Helvetica" pitchFamily="2" charset="0"/>
                <a:ea typeface="+mn-ea"/>
                <a:cs typeface="Gotham Medium" pitchFamily="2" charset="0"/>
              </a:rPr>
              <a:t>COMPLYING</a:t>
            </a:r>
          </a:p>
        </p:txBody>
      </p:sp>
      <p:pic>
        <p:nvPicPr>
          <p:cNvPr id="7" name="Picture 6">
            <a:extLst>
              <a:ext uri="{FF2B5EF4-FFF2-40B4-BE49-F238E27FC236}">
                <a16:creationId xmlns:a16="http://schemas.microsoft.com/office/drawing/2014/main" id="{685FCC4E-EE24-324C-BB52-2A8011A9F6AB}"/>
              </a:ext>
            </a:extLst>
          </p:cNvPr>
          <p:cNvPicPr>
            <a:picLocks noChangeAspect="1"/>
          </p:cNvPicPr>
          <p:nvPr/>
        </p:nvPicPr>
        <p:blipFill rotWithShape="1">
          <a:blip r:embed="rId3">
            <a:extLst>
              <a:ext uri="{28A0092B-C50C-407E-A947-70E740481C1C}">
                <a14:useLocalDpi xmlns:a14="http://schemas.microsoft.com/office/drawing/2010/main" val="0"/>
              </a:ext>
            </a:extLst>
          </a:blip>
          <a:srcRect l="-16444"/>
          <a:stretch/>
        </p:blipFill>
        <p:spPr>
          <a:xfrm rot="10800000">
            <a:off x="7130122" y="1608046"/>
            <a:ext cx="886383" cy="1543651"/>
          </a:xfrm>
          <a:prstGeom prst="rect">
            <a:avLst/>
          </a:prstGeom>
        </p:spPr>
      </p:pic>
      <p:pic>
        <p:nvPicPr>
          <p:cNvPr id="8" name="Picture 7">
            <a:extLst>
              <a:ext uri="{FF2B5EF4-FFF2-40B4-BE49-F238E27FC236}">
                <a16:creationId xmlns:a16="http://schemas.microsoft.com/office/drawing/2014/main" id="{FC7038E5-AFBF-B247-AE07-E2A82DF0F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06017" y="3061327"/>
            <a:ext cx="784274" cy="1498249"/>
          </a:xfrm>
          <a:prstGeom prst="rect">
            <a:avLst/>
          </a:prstGeom>
        </p:spPr>
      </p:pic>
      <p:pic>
        <p:nvPicPr>
          <p:cNvPr id="9" name="Picture 8">
            <a:extLst>
              <a:ext uri="{FF2B5EF4-FFF2-40B4-BE49-F238E27FC236}">
                <a16:creationId xmlns:a16="http://schemas.microsoft.com/office/drawing/2014/main" id="{AE3C8FD3-6FFB-F744-A89C-7970F36E9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787" y="1608046"/>
            <a:ext cx="761207" cy="1543651"/>
          </a:xfrm>
          <a:prstGeom prst="rect">
            <a:avLst/>
          </a:prstGeom>
        </p:spPr>
      </p:pic>
      <p:sp>
        <p:nvSpPr>
          <p:cNvPr id="10" name="Oval 9">
            <a:extLst>
              <a:ext uri="{FF2B5EF4-FFF2-40B4-BE49-F238E27FC236}">
                <a16:creationId xmlns:a16="http://schemas.microsoft.com/office/drawing/2014/main" id="{5E5536C9-D452-9C4C-834B-4C96B5C41B61}"/>
              </a:ext>
            </a:extLst>
          </p:cNvPr>
          <p:cNvSpPr/>
          <p:nvPr/>
        </p:nvSpPr>
        <p:spPr>
          <a:xfrm>
            <a:off x="5282456" y="1524000"/>
            <a:ext cx="1553135" cy="1600200"/>
          </a:xfrm>
          <a:prstGeom prst="ellipse">
            <a:avLst/>
          </a:prstGeom>
          <a:solidFill>
            <a:schemeClr val="accent2"/>
          </a:solidFill>
          <a:ln>
            <a:noFill/>
          </a:ln>
          <a:effectLst>
            <a:outerShdw dist="38100" dir="2700000" rotWithShape="0">
              <a:schemeClr val="accent3"/>
            </a:outerShdw>
          </a:effectLst>
        </p:spPr>
        <p:style>
          <a:lnRef idx="1">
            <a:schemeClr val="accent1"/>
          </a:lnRef>
          <a:fillRef idx="3">
            <a:schemeClr val="accent1"/>
          </a:fillRef>
          <a:effectRef idx="2">
            <a:schemeClr val="accent1"/>
          </a:effectRef>
          <a:fontRef idx="minor">
            <a:schemeClr val="lt1"/>
          </a:fontRef>
        </p:style>
        <p:txBody>
          <a:bodyPr lIns="89770" tIns="44886" rIns="89770" bIns="448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endParaRPr>
          </a:p>
        </p:txBody>
      </p:sp>
      <p:sp>
        <p:nvSpPr>
          <p:cNvPr id="11" name="TextBox 10">
            <a:extLst>
              <a:ext uri="{FF2B5EF4-FFF2-40B4-BE49-F238E27FC236}">
                <a16:creationId xmlns:a16="http://schemas.microsoft.com/office/drawing/2014/main" id="{39CE0372-C83E-C44E-BF77-D2C9C00F4416}"/>
              </a:ext>
            </a:extLst>
          </p:cNvPr>
          <p:cNvSpPr txBox="1"/>
          <p:nvPr/>
        </p:nvSpPr>
        <p:spPr>
          <a:xfrm>
            <a:off x="5372054" y="1906884"/>
            <a:ext cx="1373939" cy="921645"/>
          </a:xfrm>
          <a:prstGeom prst="rect">
            <a:avLst/>
          </a:prstGeom>
          <a:noFill/>
        </p:spPr>
        <p:txBody>
          <a:bodyPr wrap="square" lIns="89770" tIns="44886" rIns="89770" bIns="4488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rPr>
              <a:t>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rPr>
              <a:t>WORTH</a:t>
            </a:r>
          </a:p>
        </p:txBody>
      </p:sp>
      <p:sp>
        <p:nvSpPr>
          <p:cNvPr id="12" name="TextBox 11">
            <a:extLst>
              <a:ext uri="{FF2B5EF4-FFF2-40B4-BE49-F238E27FC236}">
                <a16:creationId xmlns:a16="http://schemas.microsoft.com/office/drawing/2014/main" id="{B1A256AC-8A50-5541-9267-520BD6FE284D}"/>
              </a:ext>
            </a:extLst>
          </p:cNvPr>
          <p:cNvSpPr txBox="1"/>
          <p:nvPr/>
        </p:nvSpPr>
        <p:spPr>
          <a:xfrm>
            <a:off x="2593606" y="1629886"/>
            <a:ext cx="1502168" cy="1475643"/>
          </a:xfrm>
          <a:prstGeom prst="rect">
            <a:avLst/>
          </a:prstGeom>
          <a:noFill/>
        </p:spPr>
        <p:txBody>
          <a:bodyPr wrap="none" lIns="89770" tIns="44886" rIns="89770" bIns="4488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Loved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Expectations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Pleasing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Accepted</a:t>
            </a:r>
          </a:p>
        </p:txBody>
      </p:sp>
      <p:sp>
        <p:nvSpPr>
          <p:cNvPr id="13" name="TextBox 12">
            <a:extLst>
              <a:ext uri="{FF2B5EF4-FFF2-40B4-BE49-F238E27FC236}">
                <a16:creationId xmlns:a16="http://schemas.microsoft.com/office/drawing/2014/main" id="{3F41C2FB-1EDA-BC47-82F5-FBBC3C820787}"/>
              </a:ext>
            </a:extLst>
          </p:cNvPr>
          <p:cNvSpPr txBox="1"/>
          <p:nvPr/>
        </p:nvSpPr>
        <p:spPr>
          <a:xfrm>
            <a:off x="8121522" y="1447779"/>
            <a:ext cx="1168743" cy="1752642"/>
          </a:xfrm>
          <a:prstGeom prst="rect">
            <a:avLst/>
          </a:prstGeom>
          <a:noFill/>
        </p:spPr>
        <p:txBody>
          <a:bodyPr wrap="none" lIns="89770" tIns="44886" rIns="89770" bIns="4488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Excel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Achieve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Dominate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Win</a:t>
            </a:r>
          </a:p>
        </p:txBody>
      </p:sp>
      <p:sp>
        <p:nvSpPr>
          <p:cNvPr id="14" name="TextBox 13">
            <a:extLst>
              <a:ext uri="{FF2B5EF4-FFF2-40B4-BE49-F238E27FC236}">
                <a16:creationId xmlns:a16="http://schemas.microsoft.com/office/drawing/2014/main" id="{9BC70285-485A-8741-A47F-D31065A17ABD}"/>
              </a:ext>
            </a:extLst>
          </p:cNvPr>
          <p:cNvSpPr txBox="1"/>
          <p:nvPr/>
        </p:nvSpPr>
        <p:spPr>
          <a:xfrm>
            <a:off x="5297799" y="4317031"/>
            <a:ext cx="1600721" cy="1198644"/>
          </a:xfrm>
          <a:prstGeom prst="rect">
            <a:avLst/>
          </a:prstGeom>
          <a:noFill/>
        </p:spPr>
        <p:txBody>
          <a:bodyPr wrap="none" lIns="89770" tIns="44886" rIns="89770" bIns="4488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Superior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Self-Sufficient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pitchFamily="2" charset="0"/>
                <a:ea typeface="+mn-ea"/>
                <a:cs typeface="Gotham Book" pitchFamily="2" charset="0"/>
              </a:rPr>
              <a:t>Distant</a:t>
            </a:r>
          </a:p>
        </p:txBody>
      </p:sp>
    </p:spTree>
    <p:extLst>
      <p:ext uri="{BB962C8B-B14F-4D97-AF65-F5344CB8AC3E}">
        <p14:creationId xmlns:p14="http://schemas.microsoft.com/office/powerpoint/2010/main" val="35251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066DB-EBD0-2140-AAF9-E482DDA78C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0682" y="1188188"/>
            <a:ext cx="9310636" cy="5161171"/>
          </a:xfrm>
          <a:prstGeom prst="rect">
            <a:avLst/>
          </a:prstGeom>
        </p:spPr>
      </p:pic>
      <p:sp>
        <p:nvSpPr>
          <p:cNvPr id="2" name="Title 1">
            <a:extLst>
              <a:ext uri="{FF2B5EF4-FFF2-40B4-BE49-F238E27FC236}">
                <a16:creationId xmlns:a16="http://schemas.microsoft.com/office/drawing/2014/main" id="{2C4A9716-5DC4-4648-B216-9D6629019E11}"/>
              </a:ext>
            </a:extLst>
          </p:cNvPr>
          <p:cNvSpPr>
            <a:spLocks noGrp="1"/>
          </p:cNvSpPr>
          <p:nvPr>
            <p:ph type="title"/>
          </p:nvPr>
        </p:nvSpPr>
        <p:spPr/>
        <p:txBody>
          <a:bodyPr/>
          <a:lstStyle/>
          <a:p>
            <a:pPr algn="l"/>
            <a:r>
              <a:rPr lang="en-US" dirty="0">
                <a:solidFill>
                  <a:schemeClr val="tx1"/>
                </a:solidFill>
              </a:rPr>
              <a:t>The Identity Hook</a:t>
            </a:r>
          </a:p>
        </p:txBody>
      </p:sp>
      <p:sp>
        <p:nvSpPr>
          <p:cNvPr id="4" name="Slide Number Placeholder 3">
            <a:extLst>
              <a:ext uri="{FF2B5EF4-FFF2-40B4-BE49-F238E27FC236}">
                <a16:creationId xmlns:a16="http://schemas.microsoft.com/office/drawing/2014/main" id="{381B4126-9796-A84C-AD58-483448E1E1BD}"/>
              </a:ext>
            </a:extLst>
          </p:cNvPr>
          <p:cNvSpPr>
            <a:spLocks noGrp="1"/>
          </p:cNvSpPr>
          <p:nvPr>
            <p:ph type="sldNum" sz="quarter" idx="11"/>
          </p:nvPr>
        </p:nvSpPr>
        <p:spPr/>
        <p:txBody>
          <a:bodyPr/>
          <a:lstStyle/>
          <a:p>
            <a:fld id="{4E547FC5-224D-4B2B-AB96-D4331BB3CBEC}" type="slidenum">
              <a:rPr lang="en-US" smtClean="0"/>
              <a:pPr/>
              <a:t>16</a:t>
            </a:fld>
            <a:endParaRPr lang="en-US" dirty="0"/>
          </a:p>
        </p:txBody>
      </p:sp>
      <p:sp>
        <p:nvSpPr>
          <p:cNvPr id="3" name="Footer Placeholder 2">
            <a:extLst>
              <a:ext uri="{FF2B5EF4-FFF2-40B4-BE49-F238E27FC236}">
                <a16:creationId xmlns:a16="http://schemas.microsoft.com/office/drawing/2014/main" id="{17CDF224-C269-DB48-850D-65AFE6916827}"/>
              </a:ext>
            </a:extLst>
          </p:cNvPr>
          <p:cNvSpPr>
            <a:spLocks noGrp="1"/>
          </p:cNvSpPr>
          <p:nvPr>
            <p:ph type="ftr" sz="quarter" idx="10"/>
          </p:nvPr>
        </p:nvSpPr>
        <p:spPr/>
        <p:txBody>
          <a:bodyPr/>
          <a:lstStyle/>
          <a:p>
            <a:r>
              <a:rPr lang="en-US" dirty="0"/>
              <a:t>© Leadership Circle | All Rights Reserved</a:t>
            </a:r>
          </a:p>
        </p:txBody>
      </p:sp>
      <p:sp>
        <p:nvSpPr>
          <p:cNvPr id="5" name="TextBox 4">
            <a:extLst>
              <a:ext uri="{FF2B5EF4-FFF2-40B4-BE49-F238E27FC236}">
                <a16:creationId xmlns:a16="http://schemas.microsoft.com/office/drawing/2014/main" id="{5909D4B7-6F87-435F-8A02-8F2C59EED993}"/>
              </a:ext>
            </a:extLst>
          </p:cNvPr>
          <p:cNvSpPr txBox="1"/>
          <p:nvPr/>
        </p:nvSpPr>
        <p:spPr>
          <a:xfrm>
            <a:off x="3322562" y="980199"/>
            <a:ext cx="5546886" cy="346176"/>
          </a:xfrm>
          <a:prstGeom prst="rect">
            <a:avLst/>
          </a:prstGeom>
          <a:noFill/>
        </p:spPr>
        <p:txBody>
          <a:bodyPr wrap="none" lIns="68508" tIns="34254" rIns="68508" bIns="34254" rtlCol="0">
            <a:spAutoFit/>
          </a:bodyPr>
          <a:lstStyle/>
          <a:p>
            <a:pPr algn="ctr"/>
            <a:r>
              <a:rPr lang="en-US" b="1" dirty="0">
                <a:solidFill>
                  <a:schemeClr val="tx2"/>
                </a:solidFill>
                <a:latin typeface="Helvetica" pitchFamily="2" charset="0"/>
                <a:cs typeface="Gotham Medium" pitchFamily="2" charset="0"/>
              </a:rPr>
              <a:t>If I am not </a:t>
            </a:r>
            <a:r>
              <a:rPr lang="en-US" b="1" dirty="0">
                <a:solidFill>
                  <a:schemeClr val="accent1"/>
                </a:solidFill>
                <a:latin typeface="Helvetica" pitchFamily="2" charset="0"/>
                <a:cs typeface="Gotham Medium" pitchFamily="2" charset="0"/>
              </a:rPr>
              <a:t>_____________</a:t>
            </a:r>
            <a:r>
              <a:rPr lang="en-US" b="1" dirty="0">
                <a:solidFill>
                  <a:schemeClr val="tx2"/>
                </a:solidFill>
                <a:latin typeface="Helvetica" pitchFamily="2" charset="0"/>
                <a:cs typeface="Gotham Medium" pitchFamily="2" charset="0"/>
              </a:rPr>
              <a:t> then </a:t>
            </a:r>
            <a:r>
              <a:rPr lang="en-US" b="1" dirty="0">
                <a:solidFill>
                  <a:schemeClr val="accent1"/>
                </a:solidFill>
                <a:latin typeface="Helvetica" pitchFamily="2" charset="0"/>
                <a:cs typeface="Gotham Medium" pitchFamily="2" charset="0"/>
              </a:rPr>
              <a:t>______________</a:t>
            </a:r>
          </a:p>
        </p:txBody>
      </p:sp>
      <p:sp>
        <p:nvSpPr>
          <p:cNvPr id="6" name="TextBox 5">
            <a:extLst>
              <a:ext uri="{FF2B5EF4-FFF2-40B4-BE49-F238E27FC236}">
                <a16:creationId xmlns:a16="http://schemas.microsoft.com/office/drawing/2014/main" id="{74B732C6-5C6C-DB44-81DA-6B93E20A655E}"/>
              </a:ext>
            </a:extLst>
          </p:cNvPr>
          <p:cNvSpPr txBox="1"/>
          <p:nvPr/>
        </p:nvSpPr>
        <p:spPr>
          <a:xfrm>
            <a:off x="137997" y="5407530"/>
            <a:ext cx="4313921" cy="623175"/>
          </a:xfrm>
          <a:prstGeom prst="rect">
            <a:avLst/>
          </a:prstGeom>
          <a:noFill/>
        </p:spPr>
        <p:txBody>
          <a:bodyPr wrap="none" lIns="68508" tIns="34254" rIns="68508" bIns="34254" rtlCol="0">
            <a:spAutoFit/>
          </a:bodyPr>
          <a:lstStyle/>
          <a:p>
            <a:r>
              <a:rPr lang="en-US" b="1" dirty="0">
                <a:solidFill>
                  <a:schemeClr val="tx2"/>
                </a:solidFill>
                <a:latin typeface="Helvetica" pitchFamily="2" charset="0"/>
                <a:cs typeface="Gotham Medium" pitchFamily="2" charset="0"/>
              </a:rPr>
              <a:t>To be is to be </a:t>
            </a:r>
            <a:r>
              <a:rPr lang="en-US" b="1" dirty="0">
                <a:solidFill>
                  <a:schemeClr val="accent1"/>
                </a:solidFill>
                <a:latin typeface="Helvetica" pitchFamily="2" charset="0"/>
                <a:cs typeface="Gotham Medium" pitchFamily="2" charset="0"/>
              </a:rPr>
              <a:t>_____________ </a:t>
            </a:r>
          </a:p>
          <a:p>
            <a:r>
              <a:rPr lang="en-US" b="1" dirty="0">
                <a:solidFill>
                  <a:schemeClr val="tx2"/>
                </a:solidFill>
                <a:latin typeface="Helvetica" pitchFamily="2" charset="0"/>
                <a:cs typeface="Gotham Medium" pitchFamily="2" charset="0"/>
              </a:rPr>
              <a:t>Not to be </a:t>
            </a:r>
            <a:r>
              <a:rPr lang="en-US" b="1" dirty="0">
                <a:solidFill>
                  <a:schemeClr val="accent1"/>
                </a:solidFill>
                <a:latin typeface="Helvetica" pitchFamily="2" charset="0"/>
                <a:cs typeface="Gotham Medium" pitchFamily="2" charset="0"/>
              </a:rPr>
              <a:t>______________</a:t>
            </a:r>
            <a:r>
              <a:rPr lang="en-US" b="1" dirty="0">
                <a:solidFill>
                  <a:schemeClr val="tx2"/>
                </a:solidFill>
                <a:latin typeface="Helvetica" pitchFamily="2" charset="0"/>
                <a:cs typeface="Gotham Medium" pitchFamily="2" charset="0"/>
              </a:rPr>
              <a:t>is not to be</a:t>
            </a:r>
          </a:p>
        </p:txBody>
      </p:sp>
      <p:sp>
        <p:nvSpPr>
          <p:cNvPr id="7" name="TextBox 6">
            <a:extLst>
              <a:ext uri="{FF2B5EF4-FFF2-40B4-BE49-F238E27FC236}">
                <a16:creationId xmlns:a16="http://schemas.microsoft.com/office/drawing/2014/main" id="{01092343-4F73-B548-A366-35071B0767DC}"/>
              </a:ext>
            </a:extLst>
          </p:cNvPr>
          <p:cNvSpPr txBox="1"/>
          <p:nvPr/>
        </p:nvSpPr>
        <p:spPr>
          <a:xfrm>
            <a:off x="8548703" y="5407529"/>
            <a:ext cx="3362763" cy="623175"/>
          </a:xfrm>
          <a:prstGeom prst="rect">
            <a:avLst/>
          </a:prstGeom>
          <a:noFill/>
        </p:spPr>
        <p:txBody>
          <a:bodyPr wrap="none" lIns="68508" tIns="34254" rIns="68508" bIns="34254" rtlCol="0">
            <a:spAutoFit/>
          </a:bodyPr>
          <a:lstStyle/>
          <a:p>
            <a:pPr algn="ctr"/>
            <a:r>
              <a:rPr lang="en-US" b="1" dirty="0">
                <a:solidFill>
                  <a:schemeClr val="tx2"/>
                </a:solidFill>
                <a:latin typeface="Helvetica" pitchFamily="2" charset="0"/>
                <a:cs typeface="Gotham Medium" pitchFamily="2" charset="0"/>
              </a:rPr>
              <a:t>I have to be</a:t>
            </a:r>
            <a:r>
              <a:rPr lang="en-US" b="1" dirty="0">
                <a:solidFill>
                  <a:schemeClr val="accent1"/>
                </a:solidFill>
                <a:latin typeface="Helvetica" pitchFamily="2" charset="0"/>
                <a:cs typeface="Gotham Medium" pitchFamily="2" charset="0"/>
              </a:rPr>
              <a:t>_____________ </a:t>
            </a:r>
          </a:p>
          <a:p>
            <a:r>
              <a:rPr lang="en-US" b="1" dirty="0">
                <a:solidFill>
                  <a:schemeClr val="tx2"/>
                </a:solidFill>
                <a:latin typeface="Helvetica" pitchFamily="2" charset="0"/>
                <a:cs typeface="Gotham Medium" pitchFamily="2" charset="0"/>
              </a:rPr>
              <a:t>or else </a:t>
            </a:r>
            <a:r>
              <a:rPr lang="en-US" b="1" dirty="0">
                <a:solidFill>
                  <a:schemeClr val="accent1"/>
                </a:solidFill>
                <a:latin typeface="Helvetica" pitchFamily="2" charset="0"/>
                <a:cs typeface="Gotham Medium" pitchFamily="2" charset="0"/>
              </a:rPr>
              <a:t>______________</a:t>
            </a:r>
          </a:p>
        </p:txBody>
      </p:sp>
    </p:spTree>
    <p:extLst>
      <p:ext uri="{BB962C8B-B14F-4D97-AF65-F5344CB8AC3E}">
        <p14:creationId xmlns:p14="http://schemas.microsoft.com/office/powerpoint/2010/main" val="21006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mountain, nature&#10;&#10;Description automatically generated">
            <a:extLst>
              <a:ext uri="{FF2B5EF4-FFF2-40B4-BE49-F238E27FC236}">
                <a16:creationId xmlns:a16="http://schemas.microsoft.com/office/drawing/2014/main" id="{B27DD647-17AD-3346-9606-3F5E32B3C952}"/>
              </a:ext>
            </a:extLst>
          </p:cNvPr>
          <p:cNvPicPr>
            <a:picLocks noChangeAspect="1"/>
          </p:cNvPicPr>
          <p:nvPr/>
        </p:nvPicPr>
        <p:blipFill rotWithShape="1">
          <a:blip r:embed="rId3">
            <a:extLst>
              <a:ext uri="{28A0092B-C50C-407E-A947-70E740481C1C}">
                <a14:useLocalDpi xmlns:a14="http://schemas.microsoft.com/office/drawing/2010/main" val="0"/>
              </a:ext>
            </a:extLst>
          </a:blip>
          <a:srcRect t="41180" b="21320"/>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18AF0CCA-86AD-AE44-BA48-4A9D7E783583}"/>
              </a:ext>
            </a:extLst>
          </p:cNvPr>
          <p:cNvSpPr>
            <a:spLocks noGrp="1"/>
          </p:cNvSpPr>
          <p:nvPr>
            <p:ph type="body" sz="quarter" idx="4294967295"/>
          </p:nvPr>
        </p:nvSpPr>
        <p:spPr>
          <a:xfrm>
            <a:off x="1966912" y="2512832"/>
            <a:ext cx="8258175" cy="3111500"/>
          </a:xfrm>
        </p:spPr>
        <p:txBody>
          <a:bodyPr anchor="ctr">
            <a:noAutofit/>
          </a:bodyPr>
          <a:lstStyle/>
          <a:p>
            <a:endParaRPr lang="en-US" sz="2800" b="1" dirty="0">
              <a:solidFill>
                <a:schemeClr val="bg1"/>
              </a:solidFill>
              <a:latin typeface="Helvetica" pitchFamily="2" charset="0"/>
              <a:cs typeface="Gotham Medium" pitchFamily="2" charset="0"/>
            </a:endParaRPr>
          </a:p>
          <a:p>
            <a:r>
              <a:rPr lang="en-US" sz="2800" b="1" dirty="0">
                <a:solidFill>
                  <a:schemeClr val="bg1"/>
                </a:solidFill>
                <a:latin typeface="Helvetica" pitchFamily="2" charset="0"/>
                <a:cs typeface="Gotham Medium" pitchFamily="2" charset="0"/>
              </a:rPr>
              <a:t>“Perhaps all the dragons in our lives are princesses who are only waiting to see us act, just once, with beauty and courage. Perhaps everything that frightens us is, in its deepest essence, something helpless that wants our love.”</a:t>
            </a:r>
            <a:endParaRPr lang="en-US" sz="2800" b="1" i="0" dirty="0">
              <a:solidFill>
                <a:schemeClr val="bg1"/>
              </a:solidFill>
              <a:latin typeface="Helvetica" pitchFamily="2" charset="0"/>
              <a:cs typeface="Gotham Medium" pitchFamily="2" charset="0"/>
            </a:endParaRPr>
          </a:p>
        </p:txBody>
      </p:sp>
      <p:sp>
        <p:nvSpPr>
          <p:cNvPr id="8" name="Text Placeholder 7">
            <a:extLst>
              <a:ext uri="{FF2B5EF4-FFF2-40B4-BE49-F238E27FC236}">
                <a16:creationId xmlns:a16="http://schemas.microsoft.com/office/drawing/2014/main" id="{9E23432E-27BD-0246-A254-A8E88084BADD}"/>
              </a:ext>
            </a:extLst>
          </p:cNvPr>
          <p:cNvSpPr>
            <a:spLocks noGrp="1"/>
          </p:cNvSpPr>
          <p:nvPr>
            <p:ph type="body" sz="quarter" idx="4294967295"/>
          </p:nvPr>
        </p:nvSpPr>
        <p:spPr>
          <a:xfrm>
            <a:off x="2552699" y="5624332"/>
            <a:ext cx="7086600" cy="914400"/>
          </a:xfrm>
        </p:spPr>
        <p:txBody>
          <a:bodyPr>
            <a:normAutofit/>
          </a:bodyPr>
          <a:lstStyle/>
          <a:p>
            <a:r>
              <a:rPr lang="en-US" dirty="0">
                <a:solidFill>
                  <a:schemeClr val="bg1"/>
                </a:solidFill>
              </a:rPr>
              <a:t>― Rainer Maria Rilke, Letters to a Young Poet</a:t>
            </a:r>
          </a:p>
        </p:txBody>
      </p:sp>
    </p:spTree>
    <p:extLst>
      <p:ext uri="{BB962C8B-B14F-4D97-AF65-F5344CB8AC3E}">
        <p14:creationId xmlns:p14="http://schemas.microsoft.com/office/powerpoint/2010/main" val="34953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66A303-B89A-3743-9321-4C25E3189187}"/>
              </a:ext>
            </a:extLst>
          </p:cNvPr>
          <p:cNvSpPr txBox="1">
            <a:spLocks/>
          </p:cNvSpPr>
          <p:nvPr/>
        </p:nvSpPr>
        <p:spPr>
          <a:xfrm>
            <a:off x="812800" y="3937218"/>
            <a:ext cx="10566400" cy="1876560"/>
          </a:xfrm>
          <a:prstGeom prst="rect">
            <a:avLst/>
          </a:prstGeom>
        </p:spPr>
        <p:txBody>
          <a:bodyPr anchor="t"/>
          <a:lstStyle>
            <a:lvl1pPr algn="ctr" defTabSz="914400" rtl="0" eaLnBrk="1" latinLnBrk="0" hangingPunct="1">
              <a:spcBef>
                <a:spcPct val="0"/>
              </a:spcBef>
              <a:buNone/>
              <a:defRPr sz="4400" b="0" i="0" kern="1200">
                <a:solidFill>
                  <a:schemeClr val="tx1"/>
                </a:solidFill>
                <a:latin typeface="Gotham Medium" pitchFamily="2" charset="0"/>
                <a:ea typeface="+mj-ea"/>
                <a:cs typeface="Gotham Medium" pitchFamily="2" charset="0"/>
              </a:defRPr>
            </a:lvl1pPr>
          </a:lstStyle>
          <a:p>
            <a:pPr>
              <a:lnSpc>
                <a:spcPct val="150000"/>
              </a:lnSpc>
            </a:pPr>
            <a:r>
              <a:rPr lang="en-US" b="1" dirty="0">
                <a:latin typeface="Helvetica" pitchFamily="2" charset="0"/>
              </a:rPr>
              <a:t>PROFILE INTERPRETATION</a:t>
            </a:r>
            <a:br>
              <a:rPr lang="en-US" b="1" dirty="0">
                <a:latin typeface="Helvetica" pitchFamily="2" charset="0"/>
              </a:rPr>
            </a:br>
            <a:endParaRPr lang="en-US" dirty="0">
              <a:latin typeface="Helvetica" pitchFamily="2" charset="0"/>
              <a:cs typeface="Gotham Book" pitchFamily="2" charset="0"/>
            </a:endParaRPr>
          </a:p>
        </p:txBody>
      </p:sp>
      <p:pic>
        <p:nvPicPr>
          <p:cNvPr id="4" name="Graphic 3">
            <a:extLst>
              <a:ext uri="{FF2B5EF4-FFF2-40B4-BE49-F238E27FC236}">
                <a16:creationId xmlns:a16="http://schemas.microsoft.com/office/drawing/2014/main" id="{9A480A1F-879B-8641-B709-8BA7FF4CAA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4952" y="499300"/>
            <a:ext cx="3562096" cy="3562096"/>
          </a:xfrm>
          <a:prstGeom prst="rect">
            <a:avLst/>
          </a:prstGeom>
        </p:spPr>
      </p:pic>
    </p:spTree>
    <p:extLst>
      <p:ext uri="{BB962C8B-B14F-4D97-AF65-F5344CB8AC3E}">
        <p14:creationId xmlns:p14="http://schemas.microsoft.com/office/powerpoint/2010/main" val="2443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DF6A260F-3589-AB4D-9800-2314AC4D108C}"/>
              </a:ext>
            </a:extLst>
          </p:cNvPr>
          <p:cNvSpPr/>
          <p:nvPr/>
        </p:nvSpPr>
        <p:spPr>
          <a:xfrm>
            <a:off x="1006933" y="5763976"/>
            <a:ext cx="1951463" cy="557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1" name="Grupo 10">
            <a:extLst>
              <a:ext uri="{FF2B5EF4-FFF2-40B4-BE49-F238E27FC236}">
                <a16:creationId xmlns:a16="http://schemas.microsoft.com/office/drawing/2014/main" id="{49588648-9F8B-0F46-861D-C283AB705878}"/>
              </a:ext>
            </a:extLst>
          </p:cNvPr>
          <p:cNvGrpSpPr/>
          <p:nvPr/>
        </p:nvGrpSpPr>
        <p:grpSpPr>
          <a:xfrm>
            <a:off x="2481649" y="74140"/>
            <a:ext cx="7451124" cy="6709719"/>
            <a:chOff x="2706130" y="432486"/>
            <a:chExt cx="7043351" cy="6277233"/>
          </a:xfrm>
        </p:grpSpPr>
        <p:pic>
          <p:nvPicPr>
            <p:cNvPr id="3" name="Imagen 2">
              <a:extLst>
                <a:ext uri="{FF2B5EF4-FFF2-40B4-BE49-F238E27FC236}">
                  <a16:creationId xmlns:a16="http://schemas.microsoft.com/office/drawing/2014/main" id="{E8011C5C-FB46-E64B-9F0A-081CE6551558}"/>
                </a:ext>
              </a:extLst>
            </p:cNvPr>
            <p:cNvPicPr>
              <a:picLocks noChangeAspect="1"/>
            </p:cNvPicPr>
            <p:nvPr/>
          </p:nvPicPr>
          <p:blipFill rotWithShape="1">
            <a:blip r:embed="rId2"/>
            <a:srcRect l="18016" t="6305" r="15529" b="2162"/>
            <a:stretch/>
          </p:blipFill>
          <p:spPr>
            <a:xfrm>
              <a:off x="2706130" y="432486"/>
              <a:ext cx="7043351" cy="6277233"/>
            </a:xfrm>
            <a:prstGeom prst="rect">
              <a:avLst/>
            </a:prstGeom>
          </p:spPr>
        </p:pic>
        <p:sp>
          <p:nvSpPr>
            <p:cNvPr id="5" name="Rectángulo 4">
              <a:extLst>
                <a:ext uri="{FF2B5EF4-FFF2-40B4-BE49-F238E27FC236}">
                  <a16:creationId xmlns:a16="http://schemas.microsoft.com/office/drawing/2014/main" id="{8D043CCA-0D5C-C743-8BC0-468E5C293094}"/>
                </a:ext>
              </a:extLst>
            </p:cNvPr>
            <p:cNvSpPr/>
            <p:nvPr/>
          </p:nvSpPr>
          <p:spPr>
            <a:xfrm>
              <a:off x="2706130" y="741405"/>
              <a:ext cx="667265" cy="1186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81F7D3DB-8102-064D-A7CA-DC776A44D8B5}"/>
                </a:ext>
              </a:extLst>
            </p:cNvPr>
            <p:cNvSpPr/>
            <p:nvPr/>
          </p:nvSpPr>
          <p:spPr>
            <a:xfrm>
              <a:off x="2706130" y="5449330"/>
              <a:ext cx="1272746" cy="107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CuadroTexto 12">
            <a:extLst>
              <a:ext uri="{FF2B5EF4-FFF2-40B4-BE49-F238E27FC236}">
                <a16:creationId xmlns:a16="http://schemas.microsoft.com/office/drawing/2014/main" id="{F8632917-7962-7941-BD01-87EBBC6E19AE}"/>
              </a:ext>
            </a:extLst>
          </p:cNvPr>
          <p:cNvSpPr txBox="1"/>
          <p:nvPr/>
        </p:nvSpPr>
        <p:spPr>
          <a:xfrm>
            <a:off x="529041" y="400896"/>
            <a:ext cx="2180612" cy="1569660"/>
          </a:xfrm>
          <a:prstGeom prst="rect">
            <a:avLst/>
          </a:prstGeom>
          <a:noFill/>
        </p:spPr>
        <p:txBody>
          <a:bodyPr wrap="square">
            <a:spAutoFit/>
          </a:bodyPr>
          <a:lstStyle/>
          <a:p>
            <a:pPr algn="ctr" rtl="0"/>
            <a:r>
              <a:rPr lang="es-MX" sz="1600" dirty="0">
                <a:effectLst/>
              </a:rPr>
              <a:t>How can we as practitioners support this leader in their development towards a more CREATIVE leadership? </a:t>
            </a:r>
          </a:p>
        </p:txBody>
      </p:sp>
    </p:spTree>
    <p:extLst>
      <p:ext uri="{BB962C8B-B14F-4D97-AF65-F5344CB8AC3E}">
        <p14:creationId xmlns:p14="http://schemas.microsoft.com/office/powerpoint/2010/main" val="10430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ky with clouds&#10;&#10;Description automatically generated with low confidence">
            <a:extLst>
              <a:ext uri="{FF2B5EF4-FFF2-40B4-BE49-F238E27FC236}">
                <a16:creationId xmlns:a16="http://schemas.microsoft.com/office/drawing/2014/main" id="{A6329094-FB78-9D4B-B03C-B3BEBCA7A686}"/>
              </a:ext>
            </a:extLst>
          </p:cNvPr>
          <p:cNvPicPr>
            <a:picLocks noChangeAspect="1"/>
          </p:cNvPicPr>
          <p:nvPr/>
        </p:nvPicPr>
        <p:blipFill rotWithShape="1">
          <a:blip r:embed="rId3">
            <a:extLst>
              <a:ext uri="{28A0092B-C50C-407E-A947-70E740481C1C}">
                <a14:useLocalDpi xmlns:a14="http://schemas.microsoft.com/office/drawing/2010/main" val="0"/>
              </a:ext>
            </a:extLst>
          </a:blip>
          <a:srcRect t="42597" b="15215"/>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8D76FBF-B364-BA47-A6EE-2D9B88CCD613}"/>
              </a:ext>
            </a:extLst>
          </p:cNvPr>
          <p:cNvPicPr>
            <a:picLocks noChangeAspect="1"/>
          </p:cNvPicPr>
          <p:nvPr/>
        </p:nvPicPr>
        <p:blipFill>
          <a:blip r:embed="rId4">
            <a:biLevel thresh="50000"/>
            <a:alphaModFix amt="35000"/>
          </a:blip>
          <a:stretch>
            <a:fillRect/>
          </a:stretch>
        </p:blipFill>
        <p:spPr>
          <a:xfrm>
            <a:off x="4387850" y="1720850"/>
            <a:ext cx="3416300" cy="3416300"/>
          </a:xfrm>
          <a:prstGeom prst="rect">
            <a:avLst/>
          </a:prstGeom>
        </p:spPr>
      </p:pic>
      <p:sp>
        <p:nvSpPr>
          <p:cNvPr id="9" name="Slide Number Placeholder 8">
            <a:extLst>
              <a:ext uri="{FF2B5EF4-FFF2-40B4-BE49-F238E27FC236}">
                <a16:creationId xmlns:a16="http://schemas.microsoft.com/office/drawing/2014/main" id="{33D40163-0994-CD44-8820-CFD976CC84F2}"/>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
        <p:nvSpPr>
          <p:cNvPr id="8" name="Footer Placeholder 7">
            <a:extLst>
              <a:ext uri="{FF2B5EF4-FFF2-40B4-BE49-F238E27FC236}">
                <a16:creationId xmlns:a16="http://schemas.microsoft.com/office/drawing/2014/main" id="{B0BB0C2F-C3DE-C641-9718-FF7DA0359084}"/>
              </a:ext>
            </a:extLst>
          </p:cNvPr>
          <p:cNvSpPr>
            <a:spLocks noGrp="1"/>
          </p:cNvSpPr>
          <p:nvPr>
            <p:ph type="ftr" sz="quarter" idx="10"/>
          </p:nvPr>
        </p:nvSpPr>
        <p:spPr/>
        <p:txBody>
          <a:bodyPr/>
          <a:lstStyle/>
          <a:p>
            <a:r>
              <a:rPr lang="en-US" dirty="0"/>
              <a:t>© Leadership Circle | All Rights Reserved</a:t>
            </a:r>
          </a:p>
        </p:txBody>
      </p:sp>
      <p:pic>
        <p:nvPicPr>
          <p:cNvPr id="10" name="Picture 9" descr="A picture containing icon&#10;&#10;Description automatically generated">
            <a:extLst>
              <a:ext uri="{FF2B5EF4-FFF2-40B4-BE49-F238E27FC236}">
                <a16:creationId xmlns:a16="http://schemas.microsoft.com/office/drawing/2014/main" id="{56787C4C-D4A6-AB47-875C-6EFC583DBB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5309" y="6283326"/>
            <a:ext cx="1207782" cy="463550"/>
          </a:xfrm>
          <a:prstGeom prst="rect">
            <a:avLst/>
          </a:prstGeom>
        </p:spPr>
      </p:pic>
      <p:sp>
        <p:nvSpPr>
          <p:cNvPr id="14" name="TextBox 13">
            <a:extLst>
              <a:ext uri="{FF2B5EF4-FFF2-40B4-BE49-F238E27FC236}">
                <a16:creationId xmlns:a16="http://schemas.microsoft.com/office/drawing/2014/main" id="{E7FA5214-53F2-4A40-B3B7-3D8070D3F6CD}"/>
              </a:ext>
            </a:extLst>
          </p:cNvPr>
          <p:cNvSpPr txBox="1"/>
          <p:nvPr/>
        </p:nvSpPr>
        <p:spPr>
          <a:xfrm>
            <a:off x="1535502" y="2002661"/>
            <a:ext cx="9120996" cy="584775"/>
          </a:xfrm>
          <a:prstGeom prst="rect">
            <a:avLst/>
          </a:prstGeom>
          <a:noFill/>
        </p:spPr>
        <p:txBody>
          <a:bodyPr wrap="square" rtlCol="0">
            <a:spAutoFit/>
          </a:bodyPr>
          <a:lstStyle/>
          <a:p>
            <a:pPr algn="ctr"/>
            <a:r>
              <a:rPr lang="en-US" sz="3200" b="1" spc="300" dirty="0">
                <a:latin typeface="Helvetica" pitchFamily="2" charset="0"/>
                <a:cs typeface="Gotham Medium" pitchFamily="2" charset="0"/>
              </a:rPr>
              <a:t>OUR PURPOSE</a:t>
            </a:r>
          </a:p>
        </p:txBody>
      </p:sp>
      <p:sp>
        <p:nvSpPr>
          <p:cNvPr id="16" name="TextBox 15">
            <a:extLst>
              <a:ext uri="{FF2B5EF4-FFF2-40B4-BE49-F238E27FC236}">
                <a16:creationId xmlns:a16="http://schemas.microsoft.com/office/drawing/2014/main" id="{5D7156AF-DFDF-074A-BA10-CDFE3A211402}"/>
              </a:ext>
            </a:extLst>
          </p:cNvPr>
          <p:cNvSpPr txBox="1"/>
          <p:nvPr/>
        </p:nvSpPr>
        <p:spPr>
          <a:xfrm>
            <a:off x="1896094" y="2990467"/>
            <a:ext cx="8399812" cy="1569660"/>
          </a:xfrm>
          <a:prstGeom prst="rect">
            <a:avLst/>
          </a:prstGeom>
          <a:noFill/>
        </p:spPr>
        <p:txBody>
          <a:bodyPr wrap="square" rtlCol="0">
            <a:spAutoFit/>
          </a:bodyPr>
          <a:lstStyle/>
          <a:p>
            <a:pPr algn="ctr"/>
            <a:r>
              <a:rPr lang="en-US" sz="3200" dirty="0">
                <a:latin typeface="Helvetica" pitchFamily="2" charset="0"/>
                <a:cs typeface="Gotham Medium" pitchFamily="2" charset="0"/>
              </a:rPr>
              <a:t>We exist to evolve the conscious practice of leadership, to steward the planet, and to awaken us all to our inherent unity.</a:t>
            </a:r>
          </a:p>
        </p:txBody>
      </p:sp>
      <p:sp>
        <p:nvSpPr>
          <p:cNvPr id="11" name="CuadroTexto 10">
            <a:extLst>
              <a:ext uri="{FF2B5EF4-FFF2-40B4-BE49-F238E27FC236}">
                <a16:creationId xmlns:a16="http://schemas.microsoft.com/office/drawing/2014/main" id="{F4631D81-A5DC-B54F-A05B-B7CFEEB3E5F7}"/>
              </a:ext>
            </a:extLst>
          </p:cNvPr>
          <p:cNvSpPr txBox="1"/>
          <p:nvPr/>
        </p:nvSpPr>
        <p:spPr>
          <a:xfrm>
            <a:off x="4755121" y="5607578"/>
            <a:ext cx="6098058" cy="646331"/>
          </a:xfrm>
          <a:prstGeom prst="rect">
            <a:avLst/>
          </a:prstGeom>
          <a:noFill/>
        </p:spPr>
        <p:txBody>
          <a:bodyPr wrap="square">
            <a:spAutoFit/>
          </a:bodyPr>
          <a:lstStyle/>
          <a:p>
            <a:pPr algn="ctr"/>
            <a:r>
              <a:rPr lang="es-MX" dirty="0">
                <a:latin typeface="Helvetica" pitchFamily="2" charset="0"/>
              </a:rPr>
              <a:t>How does this purpose fit in with yours at this time of the beginning of the new year?</a:t>
            </a:r>
          </a:p>
        </p:txBody>
      </p:sp>
    </p:spTree>
    <p:extLst>
      <p:ext uri="{BB962C8B-B14F-4D97-AF65-F5344CB8AC3E}">
        <p14:creationId xmlns:p14="http://schemas.microsoft.com/office/powerpoint/2010/main" val="386123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81657AA-AF5C-423F-BD55-385E4E3A663D}"/>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7919" b="7919"/>
          <a:stretch/>
        </p:blipFill>
        <p:spPr>
          <a:xfrm>
            <a:off x="-15875" y="0"/>
            <a:ext cx="12207875" cy="6858000"/>
          </a:xfrm>
        </p:spPr>
      </p:pic>
      <p:sp>
        <p:nvSpPr>
          <p:cNvPr id="5" name="Slide Number Placeholder 4">
            <a:extLst>
              <a:ext uri="{FF2B5EF4-FFF2-40B4-BE49-F238E27FC236}">
                <a16:creationId xmlns:a16="http://schemas.microsoft.com/office/drawing/2014/main" id="{0ED82B7A-7097-054E-A2C5-4D6A9CE1BB3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endParaRPr>
          </a:p>
        </p:txBody>
      </p:sp>
      <p:sp>
        <p:nvSpPr>
          <p:cNvPr id="2" name="Footer Placeholder 1">
            <a:extLst>
              <a:ext uri="{FF2B5EF4-FFF2-40B4-BE49-F238E27FC236}">
                <a16:creationId xmlns:a16="http://schemas.microsoft.com/office/drawing/2014/main" id="{9BB18B37-68B2-A641-ABC9-146A4F4229F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rPr>
              <a:t>© Leadership Circle | All Rights Reserved</a:t>
            </a:r>
          </a:p>
        </p:txBody>
      </p:sp>
      <p:sp>
        <p:nvSpPr>
          <p:cNvPr id="9" name="Content Placeholder 2">
            <a:extLst>
              <a:ext uri="{FF2B5EF4-FFF2-40B4-BE49-F238E27FC236}">
                <a16:creationId xmlns:a16="http://schemas.microsoft.com/office/drawing/2014/main" id="{3FADAFCE-52D9-7540-A30B-46580E743700}"/>
              </a:ext>
            </a:extLst>
          </p:cNvPr>
          <p:cNvSpPr txBox="1">
            <a:spLocks/>
          </p:cNvSpPr>
          <p:nvPr/>
        </p:nvSpPr>
        <p:spPr>
          <a:xfrm>
            <a:off x="6690167" y="4101556"/>
            <a:ext cx="4880658" cy="2637479"/>
          </a:xfrm>
          <a:prstGeom prst="rect">
            <a:avLst/>
          </a:prstGeom>
        </p:spPr>
        <p:txBody>
          <a:bodyPr>
            <a:normAutofit fontScale="77500" lnSpcReduction="20000"/>
          </a:bodyPr>
          <a:lst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20000"/>
              </a:lnSpc>
              <a:defRPr/>
            </a:pPr>
            <a:r>
              <a:rPr lang="en-US" sz="3200" dirty="0">
                <a:solidFill>
                  <a:srgbClr val="FFFFFF"/>
                </a:solidFill>
                <a:latin typeface="Helvetica" pitchFamily="2" charset="0"/>
                <a:cs typeface="Gotham Book" pitchFamily="2" charset="0"/>
              </a:rPr>
              <a:t>How you may be triggered as a coach into your Reactive Tendencies?</a:t>
            </a:r>
          </a:p>
          <a:p>
            <a:pPr lvl="0">
              <a:lnSpc>
                <a:spcPct val="120000"/>
              </a:lnSpc>
              <a:defRPr/>
            </a:pPr>
            <a:r>
              <a:rPr lang="en-US" sz="3200" dirty="0">
                <a:solidFill>
                  <a:srgbClr val="FFFFFF"/>
                </a:solidFill>
                <a:latin typeface="Helvetica" pitchFamily="2" charset="0"/>
                <a:cs typeface="Gotham Book" pitchFamily="2" charset="0"/>
              </a:rPr>
              <a:t>What kind of leader or LCP can hook you into your reactive tendencies? </a:t>
            </a:r>
          </a:p>
        </p:txBody>
      </p:sp>
      <p:sp>
        <p:nvSpPr>
          <p:cNvPr id="10" name="Title 1">
            <a:extLst>
              <a:ext uri="{FF2B5EF4-FFF2-40B4-BE49-F238E27FC236}">
                <a16:creationId xmlns:a16="http://schemas.microsoft.com/office/drawing/2014/main" id="{57024DF3-39DA-4341-9800-DEBFFBBE3AF3}"/>
              </a:ext>
            </a:extLst>
          </p:cNvPr>
          <p:cNvSpPr>
            <a:spLocks noGrp="1"/>
          </p:cNvSpPr>
          <p:nvPr>
            <p:ph type="title"/>
          </p:nvPr>
        </p:nvSpPr>
        <p:spPr>
          <a:xfrm>
            <a:off x="6690166" y="3429000"/>
            <a:ext cx="4689033" cy="533400"/>
          </a:xfrm>
        </p:spPr>
        <p:txBody>
          <a:bodyPr/>
          <a:lstStyle/>
          <a:p>
            <a:r>
              <a:rPr lang="en-US" dirty="0">
                <a:solidFill>
                  <a:schemeClr val="bg1"/>
                </a:solidFill>
              </a:rPr>
              <a:t>Self-check In</a:t>
            </a:r>
          </a:p>
        </p:txBody>
      </p:sp>
    </p:spTree>
    <p:extLst>
      <p:ext uri="{BB962C8B-B14F-4D97-AF65-F5344CB8AC3E}">
        <p14:creationId xmlns:p14="http://schemas.microsoft.com/office/powerpoint/2010/main" val="241183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trees in the background&#10;&#10;Description automatically generated">
            <a:extLst>
              <a:ext uri="{FF2B5EF4-FFF2-40B4-BE49-F238E27FC236}">
                <a16:creationId xmlns:a16="http://schemas.microsoft.com/office/drawing/2014/main" id="{EBACDB42-CF70-DE4F-B215-A75D0C0FAB88}"/>
              </a:ext>
            </a:extLst>
          </p:cNvPr>
          <p:cNvPicPr>
            <a:picLocks noChangeAspect="1"/>
          </p:cNvPicPr>
          <p:nvPr/>
        </p:nvPicPr>
        <p:blipFill rotWithShape="1">
          <a:blip r:embed="rId3">
            <a:extLst>
              <a:ext uri="{28A0092B-C50C-407E-A947-70E740481C1C}">
                <a14:useLocalDpi xmlns:a14="http://schemas.microsoft.com/office/drawing/2010/main" val="0"/>
              </a:ext>
            </a:extLst>
          </a:blip>
          <a:srcRect t="25941" b="33879"/>
          <a:stretch/>
        </p:blipFill>
        <p:spPr>
          <a:xfrm>
            <a:off x="-1" y="0"/>
            <a:ext cx="12192002" cy="6858000"/>
          </a:xfrm>
          <a:prstGeom prst="rect">
            <a:avLst/>
          </a:prstGeom>
        </p:spPr>
      </p:pic>
      <p:sp>
        <p:nvSpPr>
          <p:cNvPr id="8" name="Title 1">
            <a:extLst>
              <a:ext uri="{FF2B5EF4-FFF2-40B4-BE49-F238E27FC236}">
                <a16:creationId xmlns:a16="http://schemas.microsoft.com/office/drawing/2014/main" id="{F4E70CF6-F4A1-6D4E-834B-2F3469F13C25}"/>
              </a:ext>
            </a:extLst>
          </p:cNvPr>
          <p:cNvSpPr txBox="1">
            <a:spLocks/>
          </p:cNvSpPr>
          <p:nvPr/>
        </p:nvSpPr>
        <p:spPr>
          <a:xfrm>
            <a:off x="1833582" y="1097710"/>
            <a:ext cx="8524835" cy="184785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r>
              <a:rPr lang="en-US" sz="8000" b="1" dirty="0">
                <a:solidFill>
                  <a:schemeClr val="bg1"/>
                </a:solidFill>
                <a:latin typeface="Helvetica" pitchFamily="2" charset="0"/>
                <a:cs typeface="Gotham Bold" pitchFamily="2" charset="0"/>
              </a:rPr>
              <a:t>THANK YOU FOR JOINING US </a:t>
            </a:r>
            <a:endParaRPr lang="en-US" sz="8000" b="1" dirty="0">
              <a:solidFill>
                <a:schemeClr val="bg1"/>
              </a:solidFill>
              <a:latin typeface="Helvetica" pitchFamily="2" charset="0"/>
              <a:cs typeface="Gotham Bold" pitchFamily="2" charset="0"/>
              <a:sym typeface="Wingdings" pitchFamily="2" charset="2"/>
            </a:endParaRPr>
          </a:p>
          <a:p>
            <a:endParaRPr lang="en-US" sz="8000" b="1" dirty="0">
              <a:solidFill>
                <a:schemeClr val="bg1"/>
              </a:solidFill>
              <a:latin typeface="Helvetica" pitchFamily="2" charset="0"/>
              <a:cs typeface="Gotham Bold" pitchFamily="2" charset="0"/>
              <a:sym typeface="Wingdings" pitchFamily="2" charset="2"/>
            </a:endParaRPr>
          </a:p>
          <a:p>
            <a:r>
              <a:rPr lang="en-US" sz="8000" b="1" dirty="0">
                <a:solidFill>
                  <a:schemeClr val="bg1"/>
                </a:solidFill>
                <a:latin typeface="Helvetica" pitchFamily="2" charset="0"/>
                <a:cs typeface="Gotham Bold" pitchFamily="2" charset="0"/>
              </a:rPr>
              <a:t>UNTIL NEXT TIME!</a:t>
            </a:r>
          </a:p>
        </p:txBody>
      </p:sp>
      <p:sp>
        <p:nvSpPr>
          <p:cNvPr id="2" name="Slide Number Placeholder 1">
            <a:extLst>
              <a:ext uri="{FF2B5EF4-FFF2-40B4-BE49-F238E27FC236}">
                <a16:creationId xmlns:a16="http://schemas.microsoft.com/office/drawing/2014/main" id="{7B565439-A7F5-EB44-888A-6F4D9C462944}"/>
              </a:ext>
            </a:extLst>
          </p:cNvPr>
          <p:cNvSpPr>
            <a:spLocks noGrp="1"/>
          </p:cNvSpPr>
          <p:nvPr>
            <p:ph type="sldNum" sz="quarter" idx="11"/>
          </p:nvPr>
        </p:nvSpPr>
        <p:spPr/>
        <p:txBody>
          <a:bodyPr/>
          <a:lstStyle/>
          <a:p>
            <a:fld id="{4E547FC5-224D-4B2B-AB96-D4331BB3CBEC}" type="slidenum">
              <a:rPr lang="en-US" smtClean="0"/>
              <a:pPr/>
              <a:t>21</a:t>
            </a:fld>
            <a:endParaRPr lang="en-US" dirty="0"/>
          </a:p>
        </p:txBody>
      </p:sp>
      <p:sp>
        <p:nvSpPr>
          <p:cNvPr id="9" name="Footer Placeholder 1">
            <a:extLst>
              <a:ext uri="{FF2B5EF4-FFF2-40B4-BE49-F238E27FC236}">
                <a16:creationId xmlns:a16="http://schemas.microsoft.com/office/drawing/2014/main" id="{DD3D4787-D17E-CB44-9CF1-3D8AD0D1551F}"/>
              </a:ext>
            </a:extLst>
          </p:cNvPr>
          <p:cNvSpPr>
            <a:spLocks noGrp="1"/>
          </p:cNvSpPr>
          <p:nvPr>
            <p:ph type="ftr" sz="quarter" idx="10"/>
          </p:nvPr>
        </p:nvSpPr>
        <p:spPr/>
        <p:txBody>
          <a:bodyPr/>
          <a:lstStyle/>
          <a:p>
            <a:pPr algn="l"/>
            <a:r>
              <a:rPr lang="en-US" dirty="0"/>
              <a:t>© Leadership Circle | All Rights Reserved</a:t>
            </a:r>
          </a:p>
        </p:txBody>
      </p:sp>
      <p:pic>
        <p:nvPicPr>
          <p:cNvPr id="11" name="Picture 10" descr="A black and white sign&#10;&#10;Description automatically generated with low confidence">
            <a:extLst>
              <a:ext uri="{FF2B5EF4-FFF2-40B4-BE49-F238E27FC236}">
                <a16:creationId xmlns:a16="http://schemas.microsoft.com/office/drawing/2014/main" id="{9BFE27B9-25DF-9346-942E-4A9C4DEEF098}"/>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10771669" y="6280532"/>
            <a:ext cx="1215061" cy="466344"/>
          </a:xfrm>
          <a:prstGeom prst="rect">
            <a:avLst/>
          </a:prstGeom>
        </p:spPr>
      </p:pic>
    </p:spTree>
    <p:extLst>
      <p:ext uri="{BB962C8B-B14F-4D97-AF65-F5344CB8AC3E}">
        <p14:creationId xmlns:p14="http://schemas.microsoft.com/office/powerpoint/2010/main" val="370851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950" y="901970"/>
            <a:ext cx="7315200" cy="737162"/>
          </a:xfrm>
        </p:spPr>
        <p:txBody>
          <a:bodyPr>
            <a:normAutofit/>
          </a:bodyPr>
          <a:lstStyle/>
          <a:p>
            <a:r>
              <a:rPr lang="en-US" sz="2800" dirty="0">
                <a:solidFill>
                  <a:schemeClr val="tx1">
                    <a:lumMod val="65000"/>
                    <a:lumOff val="35000"/>
                  </a:schemeClr>
                </a:solidFill>
                <a:latin typeface="Helvetica" pitchFamily="2" charset="0"/>
              </a:rPr>
              <a:t>SESSION OBJECTIVES</a:t>
            </a:r>
          </a:p>
        </p:txBody>
      </p:sp>
      <p:sp>
        <p:nvSpPr>
          <p:cNvPr id="3" name="Content Placeholder 2"/>
          <p:cNvSpPr>
            <a:spLocks noGrp="1"/>
          </p:cNvSpPr>
          <p:nvPr>
            <p:ph idx="4294967295"/>
          </p:nvPr>
        </p:nvSpPr>
        <p:spPr>
          <a:xfrm>
            <a:off x="5337007" y="1900005"/>
            <a:ext cx="6161086" cy="4247875"/>
          </a:xfrm>
        </p:spPr>
        <p:txBody>
          <a:bodyPr>
            <a:normAutofit/>
          </a:bodyPr>
          <a:lstStyle/>
          <a:p>
            <a:pPr marL="285750" indent="-285750">
              <a:lnSpc>
                <a:spcPct val="170000"/>
              </a:lnSpc>
            </a:pPr>
            <a:r>
              <a:rPr lang="en-US" sz="1800" b="1" dirty="0">
                <a:solidFill>
                  <a:schemeClr val="tx1">
                    <a:lumMod val="65000"/>
                    <a:lumOff val="35000"/>
                  </a:schemeClr>
                </a:solidFill>
                <a:latin typeface="Helvetica" pitchFamily="2" charset="0"/>
              </a:rPr>
              <a:t>Refresh </a:t>
            </a:r>
            <a:r>
              <a:rPr lang="en-US" sz="1800" dirty="0">
                <a:solidFill>
                  <a:schemeClr val="tx1">
                    <a:lumMod val="65000"/>
                    <a:lumOff val="35000"/>
                  </a:schemeClr>
                </a:solidFill>
                <a:latin typeface="Helvetica" pitchFamily="2" charset="0"/>
              </a:rPr>
              <a:t>your understanding of the Creative and Reactive elements of the Universal Model of Leadership</a:t>
            </a:r>
          </a:p>
          <a:p>
            <a:pPr marL="285750" indent="-285750">
              <a:lnSpc>
                <a:spcPct val="170000"/>
              </a:lnSpc>
            </a:pPr>
            <a:r>
              <a:rPr lang="en-US" sz="1800" dirty="0">
                <a:solidFill>
                  <a:schemeClr val="tx1">
                    <a:lumMod val="65000"/>
                    <a:lumOff val="35000"/>
                  </a:schemeClr>
                </a:solidFill>
                <a:latin typeface="Helvetica" pitchFamily="2" charset="0"/>
              </a:rPr>
              <a:t>Explore how </a:t>
            </a:r>
            <a:r>
              <a:rPr lang="en-US" sz="1800" b="1" dirty="0">
                <a:solidFill>
                  <a:schemeClr val="tx1">
                    <a:lumMod val="65000"/>
                    <a:lumOff val="35000"/>
                  </a:schemeClr>
                </a:solidFill>
                <a:latin typeface="Helvetica" pitchFamily="2" charset="0"/>
              </a:rPr>
              <a:t>identity </a:t>
            </a:r>
            <a:r>
              <a:rPr lang="en-US" sz="1800" dirty="0">
                <a:solidFill>
                  <a:schemeClr val="tx1">
                    <a:lumMod val="65000"/>
                    <a:lumOff val="35000"/>
                  </a:schemeClr>
                </a:solidFill>
                <a:latin typeface="Helvetica" pitchFamily="2" charset="0"/>
              </a:rPr>
              <a:t>is the foundation of Creative Competencies and Reactive Tendencies</a:t>
            </a:r>
          </a:p>
          <a:p>
            <a:pPr marL="285750" indent="-285750">
              <a:lnSpc>
                <a:spcPct val="170000"/>
              </a:lnSpc>
            </a:pPr>
            <a:r>
              <a:rPr lang="en-US" sz="1800" dirty="0">
                <a:solidFill>
                  <a:schemeClr val="tx1">
                    <a:lumMod val="65000"/>
                    <a:lumOff val="35000"/>
                  </a:schemeClr>
                </a:solidFill>
                <a:latin typeface="Helvetica" pitchFamily="2" charset="0"/>
              </a:rPr>
              <a:t>Learn ways to </a:t>
            </a:r>
            <a:r>
              <a:rPr lang="en-US" sz="1800" b="1" dirty="0">
                <a:solidFill>
                  <a:schemeClr val="tx1">
                    <a:lumMod val="65000"/>
                    <a:lumOff val="35000"/>
                  </a:schemeClr>
                </a:solidFill>
                <a:latin typeface="Helvetica" pitchFamily="2" charset="0"/>
              </a:rPr>
              <a:t>accelerate </a:t>
            </a:r>
            <a:r>
              <a:rPr lang="en-US" sz="1800" dirty="0">
                <a:solidFill>
                  <a:schemeClr val="tx1">
                    <a:lumMod val="65000"/>
                    <a:lumOff val="35000"/>
                  </a:schemeClr>
                </a:solidFill>
                <a:latin typeface="Helvetica" pitchFamily="2" charset="0"/>
              </a:rPr>
              <a:t>and deepen insights for both you as a coach and the clients you serve</a:t>
            </a:r>
          </a:p>
          <a:p>
            <a:pPr marL="285750" indent="-285750">
              <a:lnSpc>
                <a:spcPct val="170000"/>
              </a:lnSpc>
            </a:pPr>
            <a:r>
              <a:rPr lang="en-US" sz="1800" b="1" dirty="0">
                <a:solidFill>
                  <a:schemeClr val="tx1">
                    <a:lumMod val="65000"/>
                    <a:lumOff val="35000"/>
                  </a:schemeClr>
                </a:solidFill>
                <a:latin typeface="Helvetica" pitchFamily="2" charset="0"/>
              </a:rPr>
              <a:t>Deepen </a:t>
            </a:r>
            <a:r>
              <a:rPr lang="en-US" sz="1800" dirty="0">
                <a:solidFill>
                  <a:schemeClr val="tx1">
                    <a:lumMod val="65000"/>
                    <a:lumOff val="35000"/>
                  </a:schemeClr>
                </a:solidFill>
                <a:latin typeface="Helvetica" pitchFamily="2" charset="0"/>
              </a:rPr>
              <a:t>our knowledge together, while drawing on the collective wisdom of each other</a:t>
            </a:r>
          </a:p>
        </p:txBody>
      </p:sp>
      <p:sp>
        <p:nvSpPr>
          <p:cNvPr id="5" name="Text Placeholder 4"/>
          <p:cNvSpPr>
            <a:spLocks noGrp="1"/>
          </p:cNvSpPr>
          <p:nvPr>
            <p:ph type="body" sz="quarter" idx="4294967295"/>
          </p:nvPr>
        </p:nvSpPr>
        <p:spPr>
          <a:xfrm>
            <a:off x="0" y="19050"/>
            <a:ext cx="2281238" cy="260350"/>
          </a:xfrm>
        </p:spPr>
        <p:txBody>
          <a:bodyPr>
            <a:normAutofit fontScale="47500" lnSpcReduction="20000"/>
          </a:bodyPr>
          <a:lstStyle/>
          <a:p>
            <a:r>
              <a:rPr lang="en-US"/>
              <a:t>Certification Workshop</a:t>
            </a:r>
          </a:p>
        </p:txBody>
      </p:sp>
    </p:spTree>
    <p:extLst>
      <p:ext uri="{BB962C8B-B14F-4D97-AF65-F5344CB8AC3E}">
        <p14:creationId xmlns:p14="http://schemas.microsoft.com/office/powerpoint/2010/main" val="294126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y island in the middle of a snow covered mountain&#10;&#10;Description automatically generated">
            <a:extLst>
              <a:ext uri="{FF2B5EF4-FFF2-40B4-BE49-F238E27FC236}">
                <a16:creationId xmlns:a16="http://schemas.microsoft.com/office/drawing/2014/main" id="{D4E194B3-4A27-754A-B23C-68DB98230E5B}"/>
              </a:ext>
            </a:extLst>
          </p:cNvPr>
          <p:cNvPicPr>
            <a:picLocks noChangeAspect="1"/>
          </p:cNvPicPr>
          <p:nvPr/>
        </p:nvPicPr>
        <p:blipFill rotWithShape="1">
          <a:blip r:embed="rId3">
            <a:extLst>
              <a:ext uri="{28A0092B-C50C-407E-A947-70E740481C1C}">
                <a14:useLocalDpi xmlns:a14="http://schemas.microsoft.com/office/drawing/2010/main" val="0"/>
              </a:ext>
            </a:extLst>
          </a:blip>
          <a:srcRect l="-1" r="23026" b="14469"/>
          <a:stretch/>
        </p:blipFill>
        <p:spPr>
          <a:xfrm>
            <a:off x="-157588" y="-87549"/>
            <a:ext cx="12501988" cy="6945549"/>
          </a:xfrm>
          <a:prstGeom prst="rect">
            <a:avLst/>
          </a:prstGeom>
        </p:spPr>
      </p:pic>
      <p:sp>
        <p:nvSpPr>
          <p:cNvPr id="2" name="Title 1">
            <a:extLst>
              <a:ext uri="{FF2B5EF4-FFF2-40B4-BE49-F238E27FC236}">
                <a16:creationId xmlns:a16="http://schemas.microsoft.com/office/drawing/2014/main" id="{00E21B0A-4DA5-C84B-A306-32A841E0F6EB}"/>
              </a:ext>
            </a:extLst>
          </p:cNvPr>
          <p:cNvSpPr>
            <a:spLocks noGrp="1"/>
          </p:cNvSpPr>
          <p:nvPr>
            <p:ph type="title"/>
          </p:nvPr>
        </p:nvSpPr>
        <p:spPr>
          <a:xfrm>
            <a:off x="890189" y="356624"/>
            <a:ext cx="3218453" cy="533400"/>
          </a:xfrm>
        </p:spPr>
        <p:txBody>
          <a:bodyPr/>
          <a:lstStyle/>
          <a:p>
            <a:r>
              <a:rPr lang="en-US" dirty="0">
                <a:solidFill>
                  <a:srgbClr val="000000"/>
                </a:solidFill>
                <a:latin typeface="Helvetica" pitchFamily="2" charset="0"/>
              </a:rPr>
              <a:t>Showing up…</a:t>
            </a:r>
          </a:p>
        </p:txBody>
      </p:sp>
      <p:sp>
        <p:nvSpPr>
          <p:cNvPr id="3" name="Content Placeholder 2">
            <a:extLst>
              <a:ext uri="{FF2B5EF4-FFF2-40B4-BE49-F238E27FC236}">
                <a16:creationId xmlns:a16="http://schemas.microsoft.com/office/drawing/2014/main" id="{92B1A6F2-4BBA-0B49-8715-C41214C678C8}"/>
              </a:ext>
            </a:extLst>
          </p:cNvPr>
          <p:cNvSpPr>
            <a:spLocks noGrp="1"/>
          </p:cNvSpPr>
          <p:nvPr>
            <p:ph idx="1"/>
          </p:nvPr>
        </p:nvSpPr>
        <p:spPr>
          <a:xfrm>
            <a:off x="3121882" y="623324"/>
            <a:ext cx="4961478" cy="2630841"/>
          </a:xfrm>
        </p:spPr>
        <p:txBody>
          <a:bodyPr>
            <a:normAutofit/>
          </a:bodyPr>
          <a:lstStyle/>
          <a:p>
            <a:endParaRPr lang="en-US" dirty="0">
              <a:latin typeface="Helvetica" pitchFamily="2" charset="0"/>
            </a:endParaRPr>
          </a:p>
          <a:p>
            <a:pPr lvl="1"/>
            <a:r>
              <a:rPr lang="en-GB" dirty="0">
                <a:latin typeface="Helvetica" pitchFamily="2" charset="0"/>
              </a:rPr>
              <a:t>Be actively curious</a:t>
            </a:r>
            <a:endParaRPr lang="en-US" sz="3200" dirty="0">
              <a:latin typeface="Helvetica" pitchFamily="2" charset="0"/>
            </a:endParaRPr>
          </a:p>
          <a:p>
            <a:pPr lvl="1"/>
            <a:r>
              <a:rPr lang="en-GB" dirty="0">
                <a:latin typeface="Helvetica" pitchFamily="2" charset="0"/>
              </a:rPr>
              <a:t>Don’t be perfect! </a:t>
            </a:r>
          </a:p>
          <a:p>
            <a:pPr lvl="1"/>
            <a:r>
              <a:rPr lang="en-GB" dirty="0">
                <a:latin typeface="Helvetica" pitchFamily="2" charset="0"/>
              </a:rPr>
              <a:t>Give us your full presence</a:t>
            </a:r>
          </a:p>
          <a:p>
            <a:pPr lvl="1"/>
            <a:r>
              <a:rPr lang="en-GB" dirty="0">
                <a:latin typeface="Helvetica" pitchFamily="2" charset="0"/>
              </a:rPr>
              <a:t>Risk authenticity and transparency</a:t>
            </a:r>
            <a:endParaRPr lang="en-US" sz="3200" dirty="0">
              <a:latin typeface="Helvetica" pitchFamily="2" charset="0"/>
            </a:endParaRPr>
          </a:p>
          <a:p>
            <a:pPr lvl="1"/>
            <a:r>
              <a:rPr lang="en-GB" dirty="0">
                <a:latin typeface="Helvetica" pitchFamily="2" charset="0"/>
              </a:rPr>
              <a:t>Learn </a:t>
            </a:r>
            <a:r>
              <a:rPr lang="en-US" dirty="0">
                <a:latin typeface="Helvetica" pitchFamily="2" charset="0"/>
              </a:rPr>
              <a:t>and co-create with others!</a:t>
            </a:r>
            <a:endParaRPr lang="en-US" sz="3200" dirty="0">
              <a:latin typeface="Helvetica" pitchFamily="2" charset="0"/>
            </a:endParaRPr>
          </a:p>
        </p:txBody>
      </p:sp>
    </p:spTree>
    <p:extLst>
      <p:ext uri="{BB962C8B-B14F-4D97-AF65-F5344CB8AC3E}">
        <p14:creationId xmlns:p14="http://schemas.microsoft.com/office/powerpoint/2010/main" val="8914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B538-7C0E-5840-9EA6-3EC4FC90CC56}"/>
              </a:ext>
            </a:extLst>
          </p:cNvPr>
          <p:cNvSpPr>
            <a:spLocks noGrp="1"/>
          </p:cNvSpPr>
          <p:nvPr>
            <p:ph type="title"/>
          </p:nvPr>
        </p:nvSpPr>
        <p:spPr>
          <a:xfrm>
            <a:off x="609600" y="784944"/>
            <a:ext cx="10972800" cy="681355"/>
          </a:xfrm>
        </p:spPr>
        <p:txBody>
          <a:bodyPr/>
          <a:lstStyle/>
          <a:p>
            <a:pPr algn="ctr"/>
            <a:r>
              <a:rPr lang="en-US" dirty="0">
                <a:solidFill>
                  <a:schemeClr val="tx2"/>
                </a:solidFill>
              </a:rPr>
              <a:t>The Mismatch</a:t>
            </a:r>
          </a:p>
        </p:txBody>
      </p:sp>
      <p:sp>
        <p:nvSpPr>
          <p:cNvPr id="4" name="Slide Number Placeholder 3">
            <a:extLst>
              <a:ext uri="{FF2B5EF4-FFF2-40B4-BE49-F238E27FC236}">
                <a16:creationId xmlns:a16="http://schemas.microsoft.com/office/drawing/2014/main" id="{92DEA5AF-F687-2E4F-844B-EDF6B3CC373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endParaRPr>
          </a:p>
        </p:txBody>
      </p:sp>
      <p:sp>
        <p:nvSpPr>
          <p:cNvPr id="3" name="Footer Placeholder 2">
            <a:extLst>
              <a:ext uri="{FF2B5EF4-FFF2-40B4-BE49-F238E27FC236}">
                <a16:creationId xmlns:a16="http://schemas.microsoft.com/office/drawing/2014/main" id="{6FB6788D-3A35-D84E-B154-535C269AA1F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14041">
                    <a:lumMod val="60000"/>
                    <a:lumOff val="40000"/>
                  </a:srgbClr>
                </a:solidFill>
                <a:effectLst/>
                <a:uLnTx/>
                <a:uFillTx/>
                <a:latin typeface="Helvetica Light" panose="020B0403020202020204" pitchFamily="34" charset="0"/>
                <a:ea typeface="+mn-ea"/>
              </a:rPr>
              <a:t>© Leadership Circle | All Rights Reserved</a:t>
            </a:r>
          </a:p>
        </p:txBody>
      </p:sp>
      <p:sp>
        <p:nvSpPr>
          <p:cNvPr id="6" name="TextBox 5">
            <a:extLst>
              <a:ext uri="{FF2B5EF4-FFF2-40B4-BE49-F238E27FC236}">
                <a16:creationId xmlns:a16="http://schemas.microsoft.com/office/drawing/2014/main" id="{32AABBAE-6FF7-F849-B4C2-671A8F09DC1E}"/>
              </a:ext>
            </a:extLst>
          </p:cNvPr>
          <p:cNvSpPr txBox="1"/>
          <p:nvPr/>
        </p:nvSpPr>
        <p:spPr>
          <a:xfrm>
            <a:off x="1865971" y="1763528"/>
            <a:ext cx="8460058" cy="3699694"/>
          </a:xfrm>
          <a:prstGeom prst="rect">
            <a:avLst/>
          </a:prstGeom>
          <a:noFill/>
        </p:spPr>
        <p:txBody>
          <a:bodyPr wrap="square" lIns="67274" tIns="33637" rIns="67274" bIns="3363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pitchFamily="2" charset="0"/>
                <a:ea typeface="+mn-ea"/>
                <a:cs typeface="Gotham Book" pitchFamily="2" charset="0"/>
              </a:rPr>
              <a:t>“When we experience the world as “too complex” we are not just experiencing the complexity of the world. We are experiencing a mismatch between the world’s complexity and our own at this moment.”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pitchFamily="2" charset="0"/>
              <a:ea typeface="+mn-ea"/>
              <a:cs typeface="Gotham Book"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pitchFamily="2" charset="0"/>
                <a:ea typeface="+mn-ea"/>
                <a:cs typeface="Gotham Book" pitchFamily="2" charset="0"/>
              </a:rPr>
              <a:t>There are only two logical ways to mend this mismatch—reduce the world’s complexity or increase 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pitchFamily="2" charset="0"/>
              <a:ea typeface="+mn-ea"/>
              <a:cs typeface="Gotham Boo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pitchFamily="2" charset="0"/>
              <a:ea typeface="+mn-ea"/>
              <a:cs typeface="Gotham Book"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Light" panose="020B0403020202020204" pitchFamily="34" charset="0"/>
                <a:ea typeface="+mn-ea"/>
                <a:cs typeface="Gotham Light" pitchFamily="2" charset="0"/>
              </a:rPr>
              <a:t>Robert Kegan &amp; Lisa Lahey</a:t>
            </a:r>
          </a:p>
        </p:txBody>
      </p:sp>
    </p:spTree>
    <p:extLst>
      <p:ext uri="{BB962C8B-B14F-4D97-AF65-F5344CB8AC3E}">
        <p14:creationId xmlns:p14="http://schemas.microsoft.com/office/powerpoint/2010/main" val="44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FF511C-8CDE-D34D-A73F-15B1FF319C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414299" y="586732"/>
            <a:ext cx="7694063" cy="5661668"/>
          </a:xfrm>
          <a:prstGeom prst="rect">
            <a:avLst/>
          </a:prstGeom>
        </p:spPr>
      </p:pic>
      <p:sp>
        <p:nvSpPr>
          <p:cNvPr id="4" name="Title 3">
            <a:extLst>
              <a:ext uri="{FF2B5EF4-FFF2-40B4-BE49-F238E27FC236}">
                <a16:creationId xmlns:a16="http://schemas.microsoft.com/office/drawing/2014/main" id="{850DD63A-087D-A944-AC2F-1635DBC180BC}"/>
              </a:ext>
            </a:extLst>
          </p:cNvPr>
          <p:cNvSpPr>
            <a:spLocks noGrp="1"/>
          </p:cNvSpPr>
          <p:nvPr>
            <p:ph type="title"/>
          </p:nvPr>
        </p:nvSpPr>
        <p:spPr/>
        <p:txBody>
          <a:bodyPr/>
          <a:lstStyle/>
          <a:p>
            <a:pPr algn="l"/>
            <a:r>
              <a:rPr lang="en-US" dirty="0"/>
              <a:t>The Development Gap</a:t>
            </a:r>
          </a:p>
        </p:txBody>
      </p:sp>
      <p:sp>
        <p:nvSpPr>
          <p:cNvPr id="5" name="Slide Number Placeholder 4">
            <a:extLst>
              <a:ext uri="{FF2B5EF4-FFF2-40B4-BE49-F238E27FC236}">
                <a16:creationId xmlns:a16="http://schemas.microsoft.com/office/drawing/2014/main" id="{C8FF29A7-E56E-0847-ABDE-346CB7A1C70C}"/>
              </a:ext>
            </a:extLst>
          </p:cNvPr>
          <p:cNvSpPr>
            <a:spLocks noGrp="1"/>
          </p:cNvSpPr>
          <p:nvPr>
            <p:ph type="sldNum" sz="quarter" idx="11"/>
          </p:nvPr>
        </p:nvSpPr>
        <p:spPr/>
        <p:txBody>
          <a:bodyPr/>
          <a:lstStyle/>
          <a:p>
            <a:fld id="{4E547FC5-224D-4B2B-AB96-D4331BB3CBEC}" type="slidenum">
              <a:rPr lang="en-US" smtClean="0"/>
              <a:pPr/>
              <a:t>6</a:t>
            </a:fld>
            <a:endParaRPr lang="en-US" dirty="0"/>
          </a:p>
        </p:txBody>
      </p:sp>
      <p:sp>
        <p:nvSpPr>
          <p:cNvPr id="2" name="Footer Placeholder 1">
            <a:extLst>
              <a:ext uri="{FF2B5EF4-FFF2-40B4-BE49-F238E27FC236}">
                <a16:creationId xmlns:a16="http://schemas.microsoft.com/office/drawing/2014/main" id="{66E39356-D4DD-EC45-9E2A-8105C0518E71}"/>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80867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Graphic 67">
            <a:extLst>
              <a:ext uri="{FF2B5EF4-FFF2-40B4-BE49-F238E27FC236}">
                <a16:creationId xmlns:a16="http://schemas.microsoft.com/office/drawing/2014/main" id="{B05BB515-DA4C-7A42-832C-3FB47A4F0F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65" name="Graphic 64">
            <a:extLst>
              <a:ext uri="{FF2B5EF4-FFF2-40B4-BE49-F238E27FC236}">
                <a16:creationId xmlns:a16="http://schemas.microsoft.com/office/drawing/2014/main" id="{802FACC9-02A2-9C49-9CB8-A7EFC279C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62" name="Graphic 61">
            <a:extLst>
              <a:ext uri="{FF2B5EF4-FFF2-40B4-BE49-F238E27FC236}">
                <a16:creationId xmlns:a16="http://schemas.microsoft.com/office/drawing/2014/main" id="{7DAB32BD-68A5-B540-9A1E-78DA4AD190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59" name="Graphic 58">
            <a:extLst>
              <a:ext uri="{FF2B5EF4-FFF2-40B4-BE49-F238E27FC236}">
                <a16:creationId xmlns:a16="http://schemas.microsoft.com/office/drawing/2014/main" id="{CB38CDF8-F7CF-2740-A85C-ACDEC08235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grpSp>
        <p:nvGrpSpPr>
          <p:cNvPr id="7" name="Group 6">
            <a:extLst>
              <a:ext uri="{FF2B5EF4-FFF2-40B4-BE49-F238E27FC236}">
                <a16:creationId xmlns:a16="http://schemas.microsoft.com/office/drawing/2014/main" id="{19003A0A-C957-ED42-8E9A-2CC704693664}"/>
              </a:ext>
            </a:extLst>
          </p:cNvPr>
          <p:cNvGrpSpPr/>
          <p:nvPr/>
        </p:nvGrpSpPr>
        <p:grpSpPr>
          <a:xfrm>
            <a:off x="1957620" y="5545139"/>
            <a:ext cx="952500" cy="952500"/>
            <a:chOff x="2413413" y="5688953"/>
            <a:chExt cx="952500" cy="952500"/>
          </a:xfrm>
        </p:grpSpPr>
        <p:pic>
          <p:nvPicPr>
            <p:cNvPr id="114" name="Graphic 113">
              <a:extLst>
                <a:ext uri="{FF2B5EF4-FFF2-40B4-BE49-F238E27FC236}">
                  <a16:creationId xmlns:a16="http://schemas.microsoft.com/office/drawing/2014/main" id="{0D1C9168-9284-D346-B3CB-3660F5C8A2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6" name="TextBox 5">
              <a:extLst>
                <a:ext uri="{FF2B5EF4-FFF2-40B4-BE49-F238E27FC236}">
                  <a16:creationId xmlns:a16="http://schemas.microsoft.com/office/drawing/2014/main" id="{DE755D4D-D4EE-164F-9EF3-5CD1A4EFD066}"/>
                </a:ext>
              </a:extLst>
            </p:cNvPr>
            <p:cNvSpPr txBox="1"/>
            <p:nvPr/>
          </p:nvSpPr>
          <p:spPr>
            <a:xfrm>
              <a:off x="2413413" y="6088259"/>
              <a:ext cx="952500" cy="153888"/>
            </a:xfrm>
            <a:prstGeom prst="rect">
              <a:avLst/>
            </a:prstGeom>
            <a:noFill/>
          </p:spPr>
          <p:txBody>
            <a:bodyPr wrap="square" lIns="0" tIns="0" rIns="0" bIns="0" rtlCol="0">
              <a:spAutoFit/>
            </a:bodyPr>
            <a:lstStyle/>
            <a:p>
              <a:pPr algn="ctr"/>
              <a:r>
                <a:rPr lang="en-US" sz="1000" b="1" dirty="0">
                  <a:solidFill>
                    <a:schemeClr val="bg1"/>
                  </a:solidFill>
                </a:rPr>
                <a:t>EGOCENTRIC</a:t>
              </a:r>
            </a:p>
          </p:txBody>
        </p:sp>
      </p:grpSp>
      <p:grpSp>
        <p:nvGrpSpPr>
          <p:cNvPr id="8" name="Group 7">
            <a:extLst>
              <a:ext uri="{FF2B5EF4-FFF2-40B4-BE49-F238E27FC236}">
                <a16:creationId xmlns:a16="http://schemas.microsoft.com/office/drawing/2014/main" id="{F0ACE66B-E146-1C42-8DF8-147484208D08}"/>
              </a:ext>
            </a:extLst>
          </p:cNvPr>
          <p:cNvGrpSpPr/>
          <p:nvPr/>
        </p:nvGrpSpPr>
        <p:grpSpPr>
          <a:xfrm>
            <a:off x="1843320" y="4477716"/>
            <a:ext cx="1181100" cy="1181100"/>
            <a:chOff x="2299113" y="4621530"/>
            <a:chExt cx="1181100" cy="1181100"/>
          </a:xfrm>
        </p:grpSpPr>
        <p:pic>
          <p:nvPicPr>
            <p:cNvPr id="111" name="Graphic 110">
              <a:extLst>
                <a:ext uri="{FF2B5EF4-FFF2-40B4-BE49-F238E27FC236}">
                  <a16:creationId xmlns:a16="http://schemas.microsoft.com/office/drawing/2014/main" id="{A6595EE5-ECD9-F745-938F-8A9DA70ADB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48" name="TextBox 47">
              <a:extLst>
                <a:ext uri="{FF2B5EF4-FFF2-40B4-BE49-F238E27FC236}">
                  <a16:creationId xmlns:a16="http://schemas.microsoft.com/office/drawing/2014/main" id="{5B476331-1285-934D-8707-CFC924BC0574}"/>
                </a:ext>
              </a:extLst>
            </p:cNvPr>
            <p:cNvSpPr txBox="1"/>
            <p:nvPr/>
          </p:nvSpPr>
          <p:spPr>
            <a:xfrm>
              <a:off x="2413413" y="5159425"/>
              <a:ext cx="952500" cy="169277"/>
            </a:xfrm>
            <a:prstGeom prst="rect">
              <a:avLst/>
            </a:prstGeom>
            <a:noFill/>
          </p:spPr>
          <p:txBody>
            <a:bodyPr wrap="square" lIns="0" tIns="0" rIns="0" bIns="0" rtlCol="0">
              <a:spAutoFit/>
            </a:bodyPr>
            <a:lstStyle/>
            <a:p>
              <a:pPr algn="ctr"/>
              <a:r>
                <a:rPr lang="en-US" sz="1100" b="1" dirty="0">
                  <a:solidFill>
                    <a:schemeClr val="bg1"/>
                  </a:solidFill>
                </a:rPr>
                <a:t>REACTIVE</a:t>
              </a:r>
            </a:p>
          </p:txBody>
        </p:sp>
      </p:grpSp>
      <p:grpSp>
        <p:nvGrpSpPr>
          <p:cNvPr id="9" name="Group 8">
            <a:extLst>
              <a:ext uri="{FF2B5EF4-FFF2-40B4-BE49-F238E27FC236}">
                <a16:creationId xmlns:a16="http://schemas.microsoft.com/office/drawing/2014/main" id="{5B9C838F-7B16-3F4E-90AA-C2DC2719C415}"/>
              </a:ext>
            </a:extLst>
          </p:cNvPr>
          <p:cNvGrpSpPr/>
          <p:nvPr/>
        </p:nvGrpSpPr>
        <p:grpSpPr>
          <a:xfrm>
            <a:off x="1722670" y="3301736"/>
            <a:ext cx="1422400" cy="1422400"/>
            <a:chOff x="2178463" y="3445550"/>
            <a:chExt cx="1422400" cy="1422400"/>
          </a:xfrm>
        </p:grpSpPr>
        <p:pic>
          <p:nvPicPr>
            <p:cNvPr id="105" name="Graphic 104">
              <a:extLst>
                <a:ext uri="{FF2B5EF4-FFF2-40B4-BE49-F238E27FC236}">
                  <a16:creationId xmlns:a16="http://schemas.microsoft.com/office/drawing/2014/main" id="{173490C3-CB76-A749-93F1-AC4CE523E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50" name="TextBox 49">
              <a:extLst>
                <a:ext uri="{FF2B5EF4-FFF2-40B4-BE49-F238E27FC236}">
                  <a16:creationId xmlns:a16="http://schemas.microsoft.com/office/drawing/2014/main" id="{A53B60C6-7D96-AE4A-8BEE-C4E67EBAAEA7}"/>
                </a:ext>
              </a:extLst>
            </p:cNvPr>
            <p:cNvSpPr txBox="1"/>
            <p:nvPr/>
          </p:nvSpPr>
          <p:spPr>
            <a:xfrm>
              <a:off x="2413413" y="4084565"/>
              <a:ext cx="952500" cy="184666"/>
            </a:xfrm>
            <a:prstGeom prst="rect">
              <a:avLst/>
            </a:prstGeom>
            <a:noFill/>
          </p:spPr>
          <p:txBody>
            <a:bodyPr wrap="square" lIns="0" tIns="0" rIns="0" bIns="0" rtlCol="0">
              <a:spAutoFit/>
            </a:bodyPr>
            <a:lstStyle/>
            <a:p>
              <a:pPr algn="ctr"/>
              <a:r>
                <a:rPr lang="en-US" sz="1200" b="1" dirty="0">
                  <a:solidFill>
                    <a:schemeClr val="bg1"/>
                  </a:solidFill>
                </a:rPr>
                <a:t>CREATIVE</a:t>
              </a:r>
            </a:p>
          </p:txBody>
        </p:sp>
      </p:grpSp>
      <p:grpSp>
        <p:nvGrpSpPr>
          <p:cNvPr id="10" name="Group 9">
            <a:extLst>
              <a:ext uri="{FF2B5EF4-FFF2-40B4-BE49-F238E27FC236}">
                <a16:creationId xmlns:a16="http://schemas.microsoft.com/office/drawing/2014/main" id="{BCC3134F-B410-BD4C-9EF3-227150D7C5B2}"/>
              </a:ext>
            </a:extLst>
          </p:cNvPr>
          <p:cNvGrpSpPr/>
          <p:nvPr/>
        </p:nvGrpSpPr>
        <p:grpSpPr>
          <a:xfrm>
            <a:off x="1602020" y="2002538"/>
            <a:ext cx="1663700" cy="1663700"/>
            <a:chOff x="2057813" y="2146352"/>
            <a:chExt cx="1663700" cy="1663700"/>
          </a:xfrm>
        </p:grpSpPr>
        <p:pic>
          <p:nvPicPr>
            <p:cNvPr id="109" name="Graphic 108">
              <a:extLst>
                <a:ext uri="{FF2B5EF4-FFF2-40B4-BE49-F238E27FC236}">
                  <a16:creationId xmlns:a16="http://schemas.microsoft.com/office/drawing/2014/main" id="{912848DF-483F-D243-A049-C60FD2A64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51" name="TextBox 50">
              <a:extLst>
                <a:ext uri="{FF2B5EF4-FFF2-40B4-BE49-F238E27FC236}">
                  <a16:creationId xmlns:a16="http://schemas.microsoft.com/office/drawing/2014/main" id="{974C8A61-5250-764D-80D2-982B1AA4C10E}"/>
                </a:ext>
              </a:extLst>
            </p:cNvPr>
            <p:cNvSpPr txBox="1"/>
            <p:nvPr/>
          </p:nvSpPr>
          <p:spPr>
            <a:xfrm>
              <a:off x="2413413" y="2899060"/>
              <a:ext cx="952500" cy="215444"/>
            </a:xfrm>
            <a:prstGeom prst="rect">
              <a:avLst/>
            </a:prstGeom>
            <a:noFill/>
          </p:spPr>
          <p:txBody>
            <a:bodyPr wrap="square" lIns="0" tIns="0" rIns="0" bIns="0" rtlCol="0">
              <a:spAutoFit/>
            </a:bodyPr>
            <a:lstStyle/>
            <a:p>
              <a:pPr algn="ctr"/>
              <a:r>
                <a:rPr lang="en-US" sz="1400" b="1" dirty="0">
                  <a:solidFill>
                    <a:schemeClr val="bg1"/>
                  </a:solidFill>
                </a:rPr>
                <a:t>INTEGRAL</a:t>
              </a:r>
            </a:p>
          </p:txBody>
        </p:sp>
      </p:grpSp>
      <p:grpSp>
        <p:nvGrpSpPr>
          <p:cNvPr id="138" name="Group 137">
            <a:extLst>
              <a:ext uri="{FF2B5EF4-FFF2-40B4-BE49-F238E27FC236}">
                <a16:creationId xmlns:a16="http://schemas.microsoft.com/office/drawing/2014/main" id="{100AF396-01C7-F243-97B6-2ED97A1BE1EB}"/>
              </a:ext>
            </a:extLst>
          </p:cNvPr>
          <p:cNvGrpSpPr/>
          <p:nvPr/>
        </p:nvGrpSpPr>
        <p:grpSpPr>
          <a:xfrm>
            <a:off x="1481370" y="575733"/>
            <a:ext cx="1905000" cy="1905000"/>
            <a:chOff x="1937163" y="719547"/>
            <a:chExt cx="1905000" cy="1905000"/>
          </a:xfrm>
        </p:grpSpPr>
        <p:pic>
          <p:nvPicPr>
            <p:cNvPr id="139" name="Graphic 138">
              <a:extLst>
                <a:ext uri="{FF2B5EF4-FFF2-40B4-BE49-F238E27FC236}">
                  <a16:creationId xmlns:a16="http://schemas.microsoft.com/office/drawing/2014/main" id="{314A35CF-280D-0444-B7EC-1B288279DF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140" name="TextBox 139">
              <a:extLst>
                <a:ext uri="{FF2B5EF4-FFF2-40B4-BE49-F238E27FC236}">
                  <a16:creationId xmlns:a16="http://schemas.microsoft.com/office/drawing/2014/main" id="{02CDC969-97EC-EB41-99F6-7C13516F09EA}"/>
                </a:ext>
              </a:extLst>
            </p:cNvPr>
            <p:cNvSpPr txBox="1"/>
            <p:nvPr/>
          </p:nvSpPr>
          <p:spPr>
            <a:xfrm>
              <a:off x="2413413" y="1595103"/>
              <a:ext cx="952500" cy="246221"/>
            </a:xfrm>
            <a:prstGeom prst="rect">
              <a:avLst/>
            </a:prstGeom>
            <a:noFill/>
          </p:spPr>
          <p:txBody>
            <a:bodyPr wrap="square" lIns="0" tIns="0" rIns="0" bIns="0" rtlCol="0">
              <a:spAutoFit/>
            </a:bodyPr>
            <a:lstStyle/>
            <a:p>
              <a:pPr algn="ctr"/>
              <a:r>
                <a:rPr lang="en-US" sz="1600" b="1" dirty="0">
                  <a:solidFill>
                    <a:schemeClr val="bg1"/>
                  </a:solidFill>
                </a:rPr>
                <a:t>UNITIVE</a:t>
              </a:r>
            </a:p>
          </p:txBody>
        </p:sp>
      </p:grpSp>
      <p:sp>
        <p:nvSpPr>
          <p:cNvPr id="141" name="Rectangle 140">
            <a:extLst>
              <a:ext uri="{FF2B5EF4-FFF2-40B4-BE49-F238E27FC236}">
                <a16:creationId xmlns:a16="http://schemas.microsoft.com/office/drawing/2014/main" id="{7342D9A5-0439-2947-B159-5A951D543884}"/>
              </a:ext>
            </a:extLst>
          </p:cNvPr>
          <p:cNvSpPr/>
          <p:nvPr/>
        </p:nvSpPr>
        <p:spPr>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lide Number Placeholder 43">
            <a:extLst>
              <a:ext uri="{FF2B5EF4-FFF2-40B4-BE49-F238E27FC236}">
                <a16:creationId xmlns:a16="http://schemas.microsoft.com/office/drawing/2014/main" id="{60D5D8B8-09B5-3A4A-AAC2-E6806342E94B}"/>
              </a:ext>
            </a:extLst>
          </p:cNvPr>
          <p:cNvSpPr>
            <a:spLocks noGrp="1"/>
          </p:cNvSpPr>
          <p:nvPr>
            <p:ph type="sldNum" sz="quarter" idx="11"/>
          </p:nvPr>
        </p:nvSpPr>
        <p:spPr>
          <a:xfrm>
            <a:off x="5638800" y="6315077"/>
            <a:ext cx="914400" cy="365125"/>
          </a:xfrm>
        </p:spPr>
        <p:txBody>
          <a:bodyPr/>
          <a:lstStyle/>
          <a:p>
            <a:fld id="{4E547FC5-224D-4B2B-AB96-D4331BB3CBEC}" type="slidenum">
              <a:rPr lang="en-US" smtClean="0">
                <a:solidFill>
                  <a:schemeClr val="bg1"/>
                </a:solidFill>
              </a:rPr>
              <a:pPr/>
              <a:t>7</a:t>
            </a:fld>
            <a:endParaRPr lang="en-US" dirty="0">
              <a:solidFill>
                <a:schemeClr val="bg1"/>
              </a:solidFill>
            </a:endParaRPr>
          </a:p>
        </p:txBody>
      </p:sp>
      <p:sp>
        <p:nvSpPr>
          <p:cNvPr id="160" name="Footer Placeholder 19">
            <a:extLst>
              <a:ext uri="{FF2B5EF4-FFF2-40B4-BE49-F238E27FC236}">
                <a16:creationId xmlns:a16="http://schemas.microsoft.com/office/drawing/2014/main" id="{952900C3-FBA7-1A43-AF95-2AB0B6303F6B}"/>
              </a:ext>
            </a:extLst>
          </p:cNvPr>
          <p:cNvSpPr>
            <a:spLocks noGrp="1"/>
          </p:cNvSpPr>
          <p:nvPr>
            <p:ph type="ftr" sz="quarter" idx="10"/>
          </p:nvPr>
        </p:nvSpPr>
        <p:spPr>
          <a:xfrm>
            <a:off x="4871720" y="6739035"/>
            <a:ext cx="2448560" cy="118965"/>
          </a:xfrm>
        </p:spPr>
        <p:txBody>
          <a:bodyPr/>
          <a:lstStyle/>
          <a:p>
            <a:r>
              <a:rPr lang="en-US" dirty="0"/>
              <a:t>© Leadership Circle | All Rights Reserved</a:t>
            </a:r>
          </a:p>
        </p:txBody>
      </p:sp>
      <p:sp>
        <p:nvSpPr>
          <p:cNvPr id="161" name="Left Brace 160">
            <a:extLst>
              <a:ext uri="{FF2B5EF4-FFF2-40B4-BE49-F238E27FC236}">
                <a16:creationId xmlns:a16="http://schemas.microsoft.com/office/drawing/2014/main" id="{2D18CD6A-7088-6A49-86F4-C6E5FA838C82}"/>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2" name="TextBox 161">
            <a:extLst>
              <a:ext uri="{FF2B5EF4-FFF2-40B4-BE49-F238E27FC236}">
                <a16:creationId xmlns:a16="http://schemas.microsoft.com/office/drawing/2014/main" id="{68B0040D-AFAA-DA4E-B8CE-6B6C71263C6A}"/>
              </a:ext>
            </a:extLst>
          </p:cNvPr>
          <p:cNvSpPr txBox="1"/>
          <p:nvPr/>
        </p:nvSpPr>
        <p:spPr>
          <a:xfrm>
            <a:off x="5352860" y="5033407"/>
            <a:ext cx="1930033"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Socialized Mind</a:t>
            </a:r>
          </a:p>
        </p:txBody>
      </p:sp>
      <p:sp>
        <p:nvSpPr>
          <p:cNvPr id="163" name="Left Brace 162">
            <a:extLst>
              <a:ext uri="{FF2B5EF4-FFF2-40B4-BE49-F238E27FC236}">
                <a16:creationId xmlns:a16="http://schemas.microsoft.com/office/drawing/2014/main" id="{2954FAAA-1D25-874C-8EB0-2B1719F2DFE5}"/>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4" name="TextBox 163">
            <a:extLst>
              <a:ext uri="{FF2B5EF4-FFF2-40B4-BE49-F238E27FC236}">
                <a16:creationId xmlns:a16="http://schemas.microsoft.com/office/drawing/2014/main" id="{AF953A3D-B6F5-004E-90AB-62279EAF439D}"/>
              </a:ext>
            </a:extLst>
          </p:cNvPr>
          <p:cNvSpPr txBox="1"/>
          <p:nvPr/>
        </p:nvSpPr>
        <p:spPr>
          <a:xfrm>
            <a:off x="5352860" y="3995734"/>
            <a:ext cx="2400680"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Self-Authoring Mind </a:t>
            </a:r>
          </a:p>
        </p:txBody>
      </p:sp>
      <p:sp>
        <p:nvSpPr>
          <p:cNvPr id="165" name="Left Brace 164">
            <a:extLst>
              <a:ext uri="{FF2B5EF4-FFF2-40B4-BE49-F238E27FC236}">
                <a16:creationId xmlns:a16="http://schemas.microsoft.com/office/drawing/2014/main" id="{C3E129DA-CC87-F549-B683-3B42AF89B94D}"/>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6" name="TextBox 165">
            <a:extLst>
              <a:ext uri="{FF2B5EF4-FFF2-40B4-BE49-F238E27FC236}">
                <a16:creationId xmlns:a16="http://schemas.microsoft.com/office/drawing/2014/main" id="{2B8AC59A-FE13-0E40-AD92-9D69225BE0FE}"/>
              </a:ext>
            </a:extLst>
          </p:cNvPr>
          <p:cNvSpPr txBox="1"/>
          <p:nvPr/>
        </p:nvSpPr>
        <p:spPr>
          <a:xfrm>
            <a:off x="5352860" y="2626787"/>
            <a:ext cx="2795685"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Self-Transforming Mind</a:t>
            </a:r>
          </a:p>
        </p:txBody>
      </p:sp>
      <p:sp>
        <p:nvSpPr>
          <p:cNvPr id="167" name="Title 1">
            <a:extLst>
              <a:ext uri="{FF2B5EF4-FFF2-40B4-BE49-F238E27FC236}">
                <a16:creationId xmlns:a16="http://schemas.microsoft.com/office/drawing/2014/main" id="{0BB4B562-32D3-A44E-A7BB-3208795D16DC}"/>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en-US" sz="3200" dirty="0">
                <a:solidFill>
                  <a:schemeClr val="bg1"/>
                </a:solidFill>
              </a:rPr>
              <a:t>Reactive and Creative Leadership</a:t>
            </a:r>
          </a:p>
        </p:txBody>
      </p:sp>
      <p:sp>
        <p:nvSpPr>
          <p:cNvPr id="168" name="TextBox 167">
            <a:extLst>
              <a:ext uri="{FF2B5EF4-FFF2-40B4-BE49-F238E27FC236}">
                <a16:creationId xmlns:a16="http://schemas.microsoft.com/office/drawing/2014/main" id="{153FA47E-5A90-5A44-BB8D-9089DC7D9DFC}"/>
              </a:ext>
            </a:extLst>
          </p:cNvPr>
          <p:cNvSpPr txBox="1"/>
          <p:nvPr/>
        </p:nvSpPr>
        <p:spPr>
          <a:xfrm>
            <a:off x="5352859" y="1747693"/>
            <a:ext cx="3672205" cy="369310"/>
          </a:xfrm>
          <a:prstGeom prst="rect">
            <a:avLst/>
          </a:prstGeom>
          <a:noFill/>
        </p:spPr>
        <p:txBody>
          <a:bodyPr wrap="square" lIns="91418" tIns="45709" rIns="91418" bIns="45709" rtlCol="0">
            <a:spAutoFit/>
          </a:bodyPr>
          <a:lstStyle/>
          <a:p>
            <a:r>
              <a:rPr lang="en-US" dirty="0">
                <a:solidFill>
                  <a:schemeClr val="bg1"/>
                </a:solidFill>
                <a:latin typeface="Helvetica" pitchFamily="2" charset="0"/>
                <a:cs typeface="Gotham Book" pitchFamily="2" charset="0"/>
              </a:rPr>
              <a:t>Aligned to Adult Development</a:t>
            </a:r>
          </a:p>
        </p:txBody>
      </p:sp>
      <p:grpSp>
        <p:nvGrpSpPr>
          <p:cNvPr id="169" name="Graphic 61">
            <a:extLst>
              <a:ext uri="{FF2B5EF4-FFF2-40B4-BE49-F238E27FC236}">
                <a16:creationId xmlns:a16="http://schemas.microsoft.com/office/drawing/2014/main" id="{790F34F1-9DBD-EC43-9DA4-86612F0D45DB}"/>
              </a:ext>
            </a:extLst>
          </p:cNvPr>
          <p:cNvGrpSpPr/>
          <p:nvPr/>
        </p:nvGrpSpPr>
        <p:grpSpPr>
          <a:xfrm>
            <a:off x="1126758" y="3173216"/>
            <a:ext cx="2614224" cy="2617712"/>
            <a:chOff x="7708329" y="3587355"/>
            <a:chExt cx="2400923" cy="2404129"/>
          </a:xfrm>
          <a:noFill/>
        </p:grpSpPr>
        <p:sp>
          <p:nvSpPr>
            <p:cNvPr id="170" name="Freeform 169">
              <a:extLst>
                <a:ext uri="{FF2B5EF4-FFF2-40B4-BE49-F238E27FC236}">
                  <a16:creationId xmlns:a16="http://schemas.microsoft.com/office/drawing/2014/main" id="{A56E6494-007E-3540-9478-9237B5EAB34C}"/>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65C767F2-B6FA-0049-B594-30F78E974458}"/>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1975ACDC-C23D-D449-9B5B-60738C31E338}"/>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4C29487B-C991-0040-BAB2-1598BF5EBD8C}"/>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99EC024-FF7F-644D-BBE4-FA47108FE0B8}"/>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912DA683-DF55-4B4A-B0EC-9D0F957AF296}"/>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F37E1A10-508D-F548-9B3B-2A72BE272B1B}"/>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AC81FE96-1B1C-FE4A-A1B5-31FD7012809F}"/>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20D6E3A1-E674-8746-90E9-9DF6A2F50936}"/>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1B46EC9-A92B-F94E-8D7C-F882D295BBA2}"/>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B893C3E1-6C0B-A24E-8BB2-EDAACE6824A1}"/>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67D88008-EDA1-E24D-A167-B92235562F18}"/>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3A2F57A-A9EC-6B45-99D4-6F4F43B5A6F9}"/>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B7E996A-5D2F-ED44-849A-A7A7C971DB85}"/>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3F177B18-F24C-CC4F-8679-49981CFB3AF1}"/>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7B0E1D35-F7F4-4C4F-A5FD-A9F2CB0D2F3A}"/>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endParaRPr lang="en-US"/>
            </a:p>
          </p:txBody>
        </p:sp>
      </p:grpSp>
      <p:pic>
        <p:nvPicPr>
          <p:cNvPr id="186" name="Picture 11">
            <a:extLst>
              <a:ext uri="{FF2B5EF4-FFF2-40B4-BE49-F238E27FC236}">
                <a16:creationId xmlns:a16="http://schemas.microsoft.com/office/drawing/2014/main" id="{5419B642-FC05-E942-ABDA-CABF5A78A67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87" name="Picture 7">
            <a:extLst>
              <a:ext uri="{FF2B5EF4-FFF2-40B4-BE49-F238E27FC236}">
                <a16:creationId xmlns:a16="http://schemas.microsoft.com/office/drawing/2014/main" id="{ABAC6F08-DA93-8642-A58C-004C33141AC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88" name="Straight Connector 187">
            <a:extLst>
              <a:ext uri="{FF2B5EF4-FFF2-40B4-BE49-F238E27FC236}">
                <a16:creationId xmlns:a16="http://schemas.microsoft.com/office/drawing/2014/main" id="{8A12F948-5097-F34D-9AA3-C746052456A4}"/>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5BBB337-18DE-F746-8F74-F6FEDA4922A4}"/>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8D36BAA-8C5F-4942-B626-EAFA29499F96}"/>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59"/>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62"/>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6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68"/>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500"/>
                                        <p:tgtEl>
                                          <p:spTgt spid="1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22" presetClass="entr" presetSubtype="2" fill="hold" nodeType="withEffect">
                                  <p:stCondLst>
                                    <p:cond delay="0"/>
                                  </p:stCondLst>
                                  <p:childTnLst>
                                    <p:set>
                                      <p:cBhvr>
                                        <p:cTn id="69" dur="1" fill="hold">
                                          <p:stCondLst>
                                            <p:cond delay="0"/>
                                          </p:stCondLst>
                                        </p:cTn>
                                        <p:tgtEl>
                                          <p:spTgt spid="190"/>
                                        </p:tgtEl>
                                        <p:attrNameLst>
                                          <p:attrName>style.visibility</p:attrName>
                                        </p:attrNameLst>
                                      </p:cBhvr>
                                      <p:to>
                                        <p:strVal val="visible"/>
                                      </p:to>
                                    </p:set>
                                    <p:animEffect transition="in" filter="wipe(right)">
                                      <p:cBhvr>
                                        <p:cTn id="70" dur="500"/>
                                        <p:tgtEl>
                                          <p:spTgt spid="19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4"/>
                                        </p:tgtEl>
                                        <p:attrNameLst>
                                          <p:attrName>style.visibility</p:attrName>
                                        </p:attrNameLst>
                                      </p:cBhvr>
                                      <p:to>
                                        <p:strVal val="visible"/>
                                      </p:to>
                                    </p:set>
                                    <p:animEffect transition="in" filter="fade">
                                      <p:cBhvr>
                                        <p:cTn id="78" dur="500"/>
                                        <p:tgtEl>
                                          <p:spTgt spid="164"/>
                                        </p:tgtEl>
                                      </p:cBhvr>
                                    </p:animEffect>
                                  </p:childTnLst>
                                </p:cTn>
                              </p:par>
                              <p:par>
                                <p:cTn id="79" presetID="22" presetClass="entr" presetSubtype="2" fill="hold" nodeType="withEffect">
                                  <p:stCondLst>
                                    <p:cond delay="0"/>
                                  </p:stCondLst>
                                  <p:childTnLst>
                                    <p:set>
                                      <p:cBhvr>
                                        <p:cTn id="80" dur="1" fill="hold">
                                          <p:stCondLst>
                                            <p:cond delay="0"/>
                                          </p:stCondLst>
                                        </p:cTn>
                                        <p:tgtEl>
                                          <p:spTgt spid="189"/>
                                        </p:tgtEl>
                                        <p:attrNameLst>
                                          <p:attrName>style.visibility</p:attrName>
                                        </p:attrNameLst>
                                      </p:cBhvr>
                                      <p:to>
                                        <p:strVal val="visible"/>
                                      </p:to>
                                    </p:set>
                                    <p:animEffect transition="in" filter="wipe(right)">
                                      <p:cBhvr>
                                        <p:cTn id="81" dur="500"/>
                                        <p:tgtEl>
                                          <p:spTgt spid="1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fade">
                                      <p:cBhvr>
                                        <p:cTn id="86" dur="500"/>
                                        <p:tgtEl>
                                          <p:spTgt spid="166"/>
                                        </p:tgtEl>
                                      </p:cBhvr>
                                    </p:animEffect>
                                  </p:childTnLst>
                                </p:cTn>
                              </p:par>
                              <p:par>
                                <p:cTn id="87" presetID="22" presetClass="entr" presetSubtype="2" fill="hold" nodeType="withEffect">
                                  <p:stCondLst>
                                    <p:cond delay="0"/>
                                  </p:stCondLst>
                                  <p:childTnLst>
                                    <p:set>
                                      <p:cBhvr>
                                        <p:cTn id="88" dur="1" fill="hold">
                                          <p:stCondLst>
                                            <p:cond delay="0"/>
                                          </p:stCondLst>
                                        </p:cTn>
                                        <p:tgtEl>
                                          <p:spTgt spid="188"/>
                                        </p:tgtEl>
                                        <p:attrNameLst>
                                          <p:attrName>style.visibility</p:attrName>
                                        </p:attrNameLst>
                                      </p:cBhvr>
                                      <p:to>
                                        <p:strVal val="visible"/>
                                      </p:to>
                                    </p:set>
                                    <p:animEffect transition="in" filter="wipe(right)">
                                      <p:cBhvr>
                                        <p:cTn id="89" dur="500"/>
                                        <p:tgtEl>
                                          <p:spTgt spid="18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65"/>
                                        </p:tgtEl>
                                        <p:attrNameLst>
                                          <p:attrName>style.visibility</p:attrName>
                                        </p:attrNameLst>
                                      </p:cBhvr>
                                      <p:to>
                                        <p:strVal val="visible"/>
                                      </p:to>
                                    </p:set>
                                    <p:animEffect transition="in" filter="fade">
                                      <p:cBhvr>
                                        <p:cTn id="92" dur="500"/>
                                        <p:tgtEl>
                                          <p:spTgt spid="1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p:bldP spid="163" grpId="0" animBg="1"/>
      <p:bldP spid="164" grpId="0"/>
      <p:bldP spid="165" grpId="0" animBg="1"/>
      <p:bldP spid="1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nature, night sky&#10;&#10;Description automatically generated">
            <a:extLst>
              <a:ext uri="{FF2B5EF4-FFF2-40B4-BE49-F238E27FC236}">
                <a16:creationId xmlns:a16="http://schemas.microsoft.com/office/drawing/2014/main" id="{20FCADC0-322D-B44C-99A0-3A74DC2A04F9}"/>
              </a:ext>
            </a:extLst>
          </p:cNvPr>
          <p:cNvPicPr>
            <a:picLocks noChangeAspect="1"/>
          </p:cNvPicPr>
          <p:nvPr/>
        </p:nvPicPr>
        <p:blipFill rotWithShape="1">
          <a:blip r:embed="rId3">
            <a:extLst>
              <a:ext uri="{28A0092B-C50C-407E-A947-70E740481C1C}">
                <a14:useLocalDpi xmlns:a14="http://schemas.microsoft.com/office/drawing/2010/main" val="0"/>
              </a:ext>
            </a:extLst>
          </a:blip>
          <a:srcRect t="1760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C68593C-A116-0E4B-98B3-9B3054CD1E97}"/>
              </a:ext>
            </a:extLst>
          </p:cNvPr>
          <p:cNvSpPr/>
          <p:nvPr/>
        </p:nvSpPr>
        <p:spPr>
          <a:xfrm>
            <a:off x="0" y="0"/>
            <a:ext cx="12192000" cy="6858000"/>
          </a:xfrm>
          <a:prstGeom prst="rect">
            <a:avLst/>
          </a:prstGeom>
          <a:gradFill>
            <a:gsLst>
              <a:gs pos="100000">
                <a:schemeClr val="bg1">
                  <a:alpha val="0"/>
                </a:schemeClr>
              </a:gs>
              <a:gs pos="6000">
                <a:schemeClr val="tx2">
                  <a:alpha val="481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192AD-7E10-0044-BA77-965726A6BFF7}"/>
              </a:ext>
            </a:extLst>
          </p:cNvPr>
          <p:cNvSpPr>
            <a:spLocks noGrp="1"/>
          </p:cNvSpPr>
          <p:nvPr>
            <p:ph type="title"/>
          </p:nvPr>
        </p:nvSpPr>
        <p:spPr>
          <a:xfrm>
            <a:off x="609600" y="1801662"/>
            <a:ext cx="10972800" cy="681355"/>
          </a:xfrm>
        </p:spPr>
        <p:txBody>
          <a:bodyPr anchor="ctr"/>
          <a:lstStyle/>
          <a:p>
            <a:r>
              <a:rPr lang="en-US" sz="4400" dirty="0">
                <a:solidFill>
                  <a:schemeClr val="bg1"/>
                </a:solidFill>
                <a:cs typeface="Gotham Bold" pitchFamily="2" charset="0"/>
              </a:rPr>
              <a:t>What Grows in Each Stage</a:t>
            </a:r>
            <a:br>
              <a:rPr lang="en-US" sz="4400" dirty="0">
                <a:solidFill>
                  <a:schemeClr val="bg1"/>
                </a:solidFill>
                <a:cs typeface="Gotham Bold" pitchFamily="2" charset="0"/>
              </a:rPr>
            </a:br>
            <a:r>
              <a:rPr lang="en-US" sz="4400" dirty="0">
                <a:solidFill>
                  <a:schemeClr val="bg1"/>
                </a:solidFill>
                <a:cs typeface="Gotham Bold" pitchFamily="2" charset="0"/>
              </a:rPr>
              <a:t>of Consciousness?</a:t>
            </a:r>
          </a:p>
        </p:txBody>
      </p:sp>
      <p:sp>
        <p:nvSpPr>
          <p:cNvPr id="6" name="Slide Number Placeholder 5">
            <a:extLst>
              <a:ext uri="{FF2B5EF4-FFF2-40B4-BE49-F238E27FC236}">
                <a16:creationId xmlns:a16="http://schemas.microsoft.com/office/drawing/2014/main" id="{3E48CAA3-CA11-BF4A-B68E-4422FE5AFEE6}"/>
              </a:ext>
            </a:extLst>
          </p:cNvPr>
          <p:cNvSpPr>
            <a:spLocks noGrp="1"/>
          </p:cNvSpPr>
          <p:nvPr>
            <p:ph type="sldNum" sz="quarter" idx="11"/>
          </p:nvPr>
        </p:nvSpPr>
        <p:spPr/>
        <p:txBody>
          <a:bodyPr/>
          <a:lstStyle/>
          <a:p>
            <a:fld id="{4E547FC5-224D-4B2B-AB96-D4331BB3CBEC}" type="slidenum">
              <a:rPr lang="en-US" smtClean="0"/>
              <a:pPr/>
              <a:t>8</a:t>
            </a:fld>
            <a:endParaRPr lang="en-US" dirty="0"/>
          </a:p>
        </p:txBody>
      </p:sp>
      <p:sp>
        <p:nvSpPr>
          <p:cNvPr id="5" name="Footer Placeholder 4">
            <a:extLst>
              <a:ext uri="{FF2B5EF4-FFF2-40B4-BE49-F238E27FC236}">
                <a16:creationId xmlns:a16="http://schemas.microsoft.com/office/drawing/2014/main" id="{A98D7DD8-0102-5640-A98A-6F4E474E0DCB}"/>
              </a:ext>
            </a:extLst>
          </p:cNvPr>
          <p:cNvSpPr>
            <a:spLocks noGrp="1"/>
          </p:cNvSpPr>
          <p:nvPr>
            <p:ph type="ftr" sz="quarter" idx="10"/>
          </p:nvPr>
        </p:nvSpPr>
        <p:spPr/>
        <p:txBody>
          <a:bodyPr/>
          <a:lstStyle/>
          <a:p>
            <a:r>
              <a:rPr lang="en-US" dirty="0"/>
              <a:t>© Leadership Circle | All Rights Reserved</a:t>
            </a:r>
          </a:p>
        </p:txBody>
      </p:sp>
      <p:sp>
        <p:nvSpPr>
          <p:cNvPr id="4" name="TextBox 3">
            <a:extLst>
              <a:ext uri="{FF2B5EF4-FFF2-40B4-BE49-F238E27FC236}">
                <a16:creationId xmlns:a16="http://schemas.microsoft.com/office/drawing/2014/main" id="{004FD619-B83B-B64B-89FD-1D7FD86F02E3}"/>
              </a:ext>
            </a:extLst>
          </p:cNvPr>
          <p:cNvSpPr txBox="1"/>
          <p:nvPr/>
        </p:nvSpPr>
        <p:spPr>
          <a:xfrm>
            <a:off x="1206843" y="3407413"/>
            <a:ext cx="9778314" cy="1852163"/>
          </a:xfrm>
          <a:prstGeom prst="rect">
            <a:avLst/>
          </a:prstGeom>
          <a:noFill/>
        </p:spPr>
        <p:txBody>
          <a:bodyPr wrap="square" lIns="66408" tIns="33205" rIns="66408" bIns="33205" rtlCol="0">
            <a:spAutoFit/>
          </a:bodyPr>
          <a:lstStyle/>
          <a:p>
            <a:pPr marL="257175" indent="-257175">
              <a:spcAft>
                <a:spcPts val="1200"/>
              </a:spcAft>
              <a:buFont typeface="Arial"/>
              <a:buChar char="•"/>
            </a:pPr>
            <a:r>
              <a:rPr lang="en-US" sz="3200" dirty="0">
                <a:solidFill>
                  <a:srgbClr val="FFFFFF"/>
                </a:solidFill>
                <a:latin typeface="Helvetica" pitchFamily="2" charset="0"/>
                <a:ea typeface="Corbel" charset="0"/>
                <a:cs typeface="Gotham Book" pitchFamily="2" charset="0"/>
              </a:rPr>
              <a:t>Our capacity to take perspective on “self” &amp; world</a:t>
            </a:r>
          </a:p>
          <a:p>
            <a:pPr marL="257175" indent="-257175">
              <a:spcAft>
                <a:spcPts val="1200"/>
              </a:spcAft>
              <a:buFont typeface="Arial"/>
              <a:buChar char="•"/>
            </a:pPr>
            <a:r>
              <a:rPr lang="en-US" sz="3200" dirty="0">
                <a:solidFill>
                  <a:srgbClr val="FFFFFF"/>
                </a:solidFill>
                <a:latin typeface="Helvetica" pitchFamily="2" charset="0"/>
                <a:ea typeface="Corbel" charset="0"/>
                <a:cs typeface="Gotham Book" pitchFamily="2" charset="0"/>
              </a:rPr>
              <a:t>The sophistication of our interfaces with the world(s)</a:t>
            </a:r>
          </a:p>
          <a:p>
            <a:pPr marL="257175" indent="-257175">
              <a:spcAft>
                <a:spcPts val="1200"/>
              </a:spcAft>
              <a:buFont typeface="Arial"/>
              <a:buChar char="•"/>
            </a:pPr>
            <a:r>
              <a:rPr lang="en-US" sz="3200" dirty="0">
                <a:solidFill>
                  <a:srgbClr val="FFFFFF"/>
                </a:solidFill>
                <a:latin typeface="Helvetica" pitchFamily="2" charset="0"/>
                <a:ea typeface="Corbel" charset="0"/>
                <a:cs typeface="Gotham Book" pitchFamily="2" charset="0"/>
              </a:rPr>
              <a:t>Our effectiveness in complexity</a:t>
            </a:r>
          </a:p>
        </p:txBody>
      </p:sp>
      <p:pic>
        <p:nvPicPr>
          <p:cNvPr id="9" name="Picture 8" descr="A black and white sign&#10;&#10;Description automatically generated with low confidence">
            <a:extLst>
              <a:ext uri="{FF2B5EF4-FFF2-40B4-BE49-F238E27FC236}">
                <a16:creationId xmlns:a16="http://schemas.microsoft.com/office/drawing/2014/main" id="{5EEC2F42-8868-EC48-BAE1-9274A8BB4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1669" y="6280532"/>
            <a:ext cx="1215061" cy="466344"/>
          </a:xfrm>
          <a:prstGeom prst="rect">
            <a:avLst/>
          </a:prstGeom>
        </p:spPr>
      </p:pic>
    </p:spTree>
    <p:extLst>
      <p:ext uri="{BB962C8B-B14F-4D97-AF65-F5344CB8AC3E}">
        <p14:creationId xmlns:p14="http://schemas.microsoft.com/office/powerpoint/2010/main" val="161487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6">
            <a:extLst>
              <a:ext uri="{FF2B5EF4-FFF2-40B4-BE49-F238E27FC236}">
                <a16:creationId xmlns:a16="http://schemas.microsoft.com/office/drawing/2014/main" id="{F69BA303-9E4C-F846-A184-5476B3EEB657}"/>
              </a:ext>
            </a:extLst>
          </p:cNvPr>
          <p:cNvGrpSpPr>
            <a:grpSpLocks/>
          </p:cNvGrpSpPr>
          <p:nvPr/>
        </p:nvGrpSpPr>
        <p:grpSpPr bwMode="auto">
          <a:xfrm>
            <a:off x="2058151" y="4502076"/>
            <a:ext cx="433693" cy="603399"/>
            <a:chOff x="720" y="3360"/>
            <a:chExt cx="384" cy="384"/>
          </a:xfrm>
        </p:grpSpPr>
        <p:sp>
          <p:nvSpPr>
            <p:cNvPr id="99" name="Arc 55">
              <a:extLst>
                <a:ext uri="{FF2B5EF4-FFF2-40B4-BE49-F238E27FC236}">
                  <a16:creationId xmlns:a16="http://schemas.microsoft.com/office/drawing/2014/main" id="{2B1ADA28-A023-9348-9464-EB6D3F1DFFB5}"/>
                </a:ext>
              </a:extLst>
            </p:cNvPr>
            <p:cNvSpPr>
              <a:spLocks/>
            </p:cNvSpPr>
            <p:nvPr/>
          </p:nvSpPr>
          <p:spPr bwMode="auto">
            <a:xfrm rot="16200000">
              <a:off x="91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100" name="Arc 56">
              <a:extLst>
                <a:ext uri="{FF2B5EF4-FFF2-40B4-BE49-F238E27FC236}">
                  <a16:creationId xmlns:a16="http://schemas.microsoft.com/office/drawing/2014/main" id="{49163CEB-0AD0-564B-AB57-9D25307ACD01}"/>
                </a:ext>
              </a:extLst>
            </p:cNvPr>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grpSp>
        <p:nvGrpSpPr>
          <p:cNvPr id="90" name="Group 46">
            <a:extLst>
              <a:ext uri="{FF2B5EF4-FFF2-40B4-BE49-F238E27FC236}">
                <a16:creationId xmlns:a16="http://schemas.microsoft.com/office/drawing/2014/main" id="{7343D147-8B6D-DA49-AE9A-3AD63B1B3B39}"/>
              </a:ext>
            </a:extLst>
          </p:cNvPr>
          <p:cNvGrpSpPr>
            <a:grpSpLocks/>
          </p:cNvGrpSpPr>
          <p:nvPr/>
        </p:nvGrpSpPr>
        <p:grpSpPr bwMode="auto">
          <a:xfrm>
            <a:off x="2491832" y="4502076"/>
            <a:ext cx="433693" cy="603399"/>
            <a:chOff x="1104" y="3360"/>
            <a:chExt cx="384" cy="384"/>
          </a:xfrm>
        </p:grpSpPr>
        <p:sp>
          <p:nvSpPr>
            <p:cNvPr id="97" name="Arc 52">
              <a:extLst>
                <a:ext uri="{FF2B5EF4-FFF2-40B4-BE49-F238E27FC236}">
                  <a16:creationId xmlns:a16="http://schemas.microsoft.com/office/drawing/2014/main" id="{C673FC4E-724C-B840-8E06-B932C0442331}"/>
                </a:ext>
              </a:extLst>
            </p:cNvPr>
            <p:cNvSpPr>
              <a:spLocks/>
            </p:cNvSpPr>
            <p:nvPr/>
          </p:nvSpPr>
          <p:spPr bwMode="auto">
            <a:xfrm rot="5400000" flipV="1">
              <a:off x="1296"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8" name="Arc 54">
              <a:extLst>
                <a:ext uri="{FF2B5EF4-FFF2-40B4-BE49-F238E27FC236}">
                  <a16:creationId xmlns:a16="http://schemas.microsoft.com/office/drawing/2014/main" id="{38AB30E6-3A5E-FB46-8407-7FB18C823597}"/>
                </a:ext>
              </a:extLst>
            </p:cNvPr>
            <p:cNvSpPr>
              <a:spLocks/>
            </p:cNvSpPr>
            <p:nvPr/>
          </p:nvSpPr>
          <p:spPr bwMode="auto">
            <a:xfrm>
              <a:off x="1104"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grpSp>
        <p:nvGrpSpPr>
          <p:cNvPr id="91" name="Group 46">
            <a:extLst>
              <a:ext uri="{FF2B5EF4-FFF2-40B4-BE49-F238E27FC236}">
                <a16:creationId xmlns:a16="http://schemas.microsoft.com/office/drawing/2014/main" id="{F5FE23A3-042E-DE49-A7B7-BCAD7B1762B7}"/>
              </a:ext>
            </a:extLst>
          </p:cNvPr>
          <p:cNvGrpSpPr>
            <a:grpSpLocks/>
          </p:cNvGrpSpPr>
          <p:nvPr/>
        </p:nvGrpSpPr>
        <p:grpSpPr bwMode="auto">
          <a:xfrm>
            <a:off x="2925532" y="4502076"/>
            <a:ext cx="867386" cy="603399"/>
            <a:chOff x="1488" y="3360"/>
            <a:chExt cx="768" cy="384"/>
          </a:xfrm>
        </p:grpSpPr>
        <p:grpSp>
          <p:nvGrpSpPr>
            <p:cNvPr id="92" name="Group 47">
              <a:extLst>
                <a:ext uri="{FF2B5EF4-FFF2-40B4-BE49-F238E27FC236}">
                  <a16:creationId xmlns:a16="http://schemas.microsoft.com/office/drawing/2014/main" id="{32896442-DD00-CE42-AAF2-05842D43D339}"/>
                </a:ext>
              </a:extLst>
            </p:cNvPr>
            <p:cNvGrpSpPr>
              <a:grpSpLocks/>
            </p:cNvGrpSpPr>
            <p:nvPr/>
          </p:nvGrpSpPr>
          <p:grpSpPr bwMode="auto">
            <a:xfrm>
              <a:off x="1680" y="3360"/>
              <a:ext cx="384" cy="192"/>
              <a:chOff x="1440" y="3360"/>
              <a:chExt cx="384" cy="192"/>
            </a:xfrm>
          </p:grpSpPr>
          <p:sp>
            <p:nvSpPr>
              <p:cNvPr id="95" name="Arc 48">
                <a:extLst>
                  <a:ext uri="{FF2B5EF4-FFF2-40B4-BE49-F238E27FC236}">
                    <a16:creationId xmlns:a16="http://schemas.microsoft.com/office/drawing/2014/main" id="{695E5D22-3D79-624C-AD33-D02234464F85}"/>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6" name="Arc 49">
                <a:extLst>
                  <a:ext uri="{FF2B5EF4-FFF2-40B4-BE49-F238E27FC236}">
                    <a16:creationId xmlns:a16="http://schemas.microsoft.com/office/drawing/2014/main" id="{129865D7-D236-404A-9BCC-5BC78E238A79}"/>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sp>
          <p:nvSpPr>
            <p:cNvPr id="93" name="Arc 51">
              <a:extLst>
                <a:ext uri="{FF2B5EF4-FFF2-40B4-BE49-F238E27FC236}">
                  <a16:creationId xmlns:a16="http://schemas.microsoft.com/office/drawing/2014/main" id="{AFCBA7BA-54B9-934D-AC7C-DC202C1C9004}"/>
                </a:ext>
              </a:extLst>
            </p:cNvPr>
            <p:cNvSpPr>
              <a:spLocks/>
            </p:cNvSpPr>
            <p:nvPr/>
          </p:nvSpPr>
          <p:spPr bwMode="auto">
            <a:xfrm flipV="1">
              <a:off x="1488"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4" name="Arc 57">
              <a:extLst>
                <a:ext uri="{FF2B5EF4-FFF2-40B4-BE49-F238E27FC236}">
                  <a16:creationId xmlns:a16="http://schemas.microsoft.com/office/drawing/2014/main" id="{4265490D-4FFC-B54F-8019-05FDE505EF90}"/>
                </a:ext>
              </a:extLst>
            </p:cNvPr>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sp>
        <p:nvSpPr>
          <p:cNvPr id="63" name="Rectangle 62">
            <a:extLst>
              <a:ext uri="{FF2B5EF4-FFF2-40B4-BE49-F238E27FC236}">
                <a16:creationId xmlns:a16="http://schemas.microsoft.com/office/drawing/2014/main" id="{7C918760-B679-0441-B0C6-FAD1347E7DF7}"/>
              </a:ext>
            </a:extLst>
          </p:cNvPr>
          <p:cNvSpPr/>
          <p:nvPr/>
        </p:nvSpPr>
        <p:spPr>
          <a:xfrm>
            <a:off x="6074925" y="0"/>
            <a:ext cx="61019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37" name="Slide Number Placeholder 36">
            <a:extLst>
              <a:ext uri="{FF2B5EF4-FFF2-40B4-BE49-F238E27FC236}">
                <a16:creationId xmlns:a16="http://schemas.microsoft.com/office/drawing/2014/main" id="{0039A369-96FD-E84C-B693-849CD557594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endParaRPr>
          </a:p>
        </p:txBody>
      </p:sp>
      <p:sp>
        <p:nvSpPr>
          <p:cNvPr id="31" name="Footer Placeholder 30">
            <a:extLst>
              <a:ext uri="{FF2B5EF4-FFF2-40B4-BE49-F238E27FC236}">
                <a16:creationId xmlns:a16="http://schemas.microsoft.com/office/drawing/2014/main" id="{429E036E-3998-534C-A477-4DE14437BB9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rPr>
              <a:t>© Leadership Circle | All Rights Reserved</a:t>
            </a:r>
          </a:p>
        </p:txBody>
      </p:sp>
      <p:sp>
        <p:nvSpPr>
          <p:cNvPr id="43" name="Freeform 42">
            <a:extLst>
              <a:ext uri="{FF2B5EF4-FFF2-40B4-BE49-F238E27FC236}">
                <a16:creationId xmlns:a16="http://schemas.microsoft.com/office/drawing/2014/main" id="{C833BCA7-DBFA-0A46-A64B-58485A27A9AF}"/>
              </a:ext>
            </a:extLst>
          </p:cNvPr>
          <p:cNvSpPr/>
          <p:nvPr/>
        </p:nvSpPr>
        <p:spPr>
          <a:xfrm>
            <a:off x="8356302" y="4211494"/>
            <a:ext cx="1560701" cy="914232"/>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83" tIns="34243" rIns="68483" bIns="342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4" name="Arc 53">
            <a:extLst>
              <a:ext uri="{FF2B5EF4-FFF2-40B4-BE49-F238E27FC236}">
                <a16:creationId xmlns:a16="http://schemas.microsoft.com/office/drawing/2014/main" id="{8BAF5C6C-6268-B342-ABB4-A9204626BC7E}"/>
              </a:ext>
            </a:extLst>
          </p:cNvPr>
          <p:cNvSpPr/>
          <p:nvPr/>
        </p:nvSpPr>
        <p:spPr>
          <a:xfrm rot="5400000">
            <a:off x="7356295" y="2548890"/>
            <a:ext cx="1924116" cy="3207470"/>
          </a:xfrm>
          <a:prstGeom prst="arc">
            <a:avLst>
              <a:gd name="adj1" fmla="val 16304937"/>
              <a:gd name="adj2" fmla="val 2148053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58" name="Oval 57">
            <a:extLst>
              <a:ext uri="{FF2B5EF4-FFF2-40B4-BE49-F238E27FC236}">
                <a16:creationId xmlns:a16="http://schemas.microsoft.com/office/drawing/2014/main" id="{CC5C6379-B3BA-5C40-A60F-A24DA59275A2}"/>
              </a:ext>
            </a:extLst>
          </p:cNvPr>
          <p:cNvSpPr/>
          <p:nvPr/>
        </p:nvSpPr>
        <p:spPr>
          <a:xfrm>
            <a:off x="2523475" y="1699815"/>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59" name="Oval 58">
            <a:extLst>
              <a:ext uri="{FF2B5EF4-FFF2-40B4-BE49-F238E27FC236}">
                <a16:creationId xmlns:a16="http://schemas.microsoft.com/office/drawing/2014/main" id="{2B977E68-F417-AC46-B632-97AAFBB2D215}"/>
              </a:ext>
            </a:extLst>
          </p:cNvPr>
          <p:cNvSpPr/>
          <p:nvPr/>
        </p:nvSpPr>
        <p:spPr>
          <a:xfrm>
            <a:off x="3325611"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60" name="Oval 59">
            <a:extLst>
              <a:ext uri="{FF2B5EF4-FFF2-40B4-BE49-F238E27FC236}">
                <a16:creationId xmlns:a16="http://schemas.microsoft.com/office/drawing/2014/main" id="{E6D8EA52-A034-BC44-86F4-EFDD5DAEA7F8}"/>
              </a:ext>
            </a:extLst>
          </p:cNvPr>
          <p:cNvSpPr/>
          <p:nvPr/>
        </p:nvSpPr>
        <p:spPr>
          <a:xfrm>
            <a:off x="1721338"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pic>
        <p:nvPicPr>
          <p:cNvPr id="61" name="Graphic 60">
            <a:extLst>
              <a:ext uri="{FF2B5EF4-FFF2-40B4-BE49-F238E27FC236}">
                <a16:creationId xmlns:a16="http://schemas.microsoft.com/office/drawing/2014/main" id="{CAD2DDBE-83D4-5846-8C6E-2073C2047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388557">
            <a:off x="3387637" y="2212750"/>
            <a:ext cx="766711" cy="278804"/>
          </a:xfrm>
          <a:prstGeom prst="rect">
            <a:avLst/>
          </a:prstGeom>
        </p:spPr>
      </p:pic>
      <p:pic>
        <p:nvPicPr>
          <p:cNvPr id="62" name="Graphic 61">
            <a:extLst>
              <a:ext uri="{FF2B5EF4-FFF2-40B4-BE49-F238E27FC236}">
                <a16:creationId xmlns:a16="http://schemas.microsoft.com/office/drawing/2014/main" id="{BDB27CB7-5A63-2D4F-AF07-D1B08C9F37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207378">
            <a:off x="2541752" y="3654369"/>
            <a:ext cx="766711" cy="278804"/>
          </a:xfrm>
          <a:prstGeom prst="rect">
            <a:avLst/>
          </a:prstGeom>
        </p:spPr>
      </p:pic>
      <p:pic>
        <p:nvPicPr>
          <p:cNvPr id="67" name="Graphic 66">
            <a:extLst>
              <a:ext uri="{FF2B5EF4-FFF2-40B4-BE49-F238E27FC236}">
                <a16:creationId xmlns:a16="http://schemas.microsoft.com/office/drawing/2014/main" id="{7CCBA14C-2E56-654F-B7E3-F56537A3C4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270025">
            <a:off x="1670004" y="2223734"/>
            <a:ext cx="766711" cy="278804"/>
          </a:xfrm>
          <a:prstGeom prst="rect">
            <a:avLst/>
          </a:prstGeom>
        </p:spPr>
      </p:pic>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79172CFE-9C50-48CF-A8D0-3A714258C3EF}"/>
                  </a:ext>
                </a:extLst>
              </p14:cNvPr>
              <p14:cNvContentPartPr/>
              <p14:nvPr/>
            </p14:nvContentPartPr>
            <p14:xfrm>
              <a:off x="9105458" y="2930982"/>
              <a:ext cx="360" cy="360"/>
            </p14:xfrm>
          </p:contentPart>
        </mc:Choice>
        <mc:Fallback xmlns="">
          <p:pic>
            <p:nvPicPr>
              <p:cNvPr id="30" name="Ink 29">
                <a:extLst>
                  <a:ext uri="{FF2B5EF4-FFF2-40B4-BE49-F238E27FC236}">
                    <a16:creationId xmlns:a16="http://schemas.microsoft.com/office/drawing/2014/main" id="{79172CFE-9C50-48CF-A8D0-3A714258C3EF}"/>
                  </a:ext>
                </a:extLst>
              </p:cNvPr>
              <p:cNvPicPr/>
              <p:nvPr/>
            </p:nvPicPr>
            <p:blipFill>
              <a:blip r:embed="rId6"/>
              <a:stretch>
                <a:fillRect/>
              </a:stretch>
            </p:blipFill>
            <p:spPr>
              <a:xfrm>
                <a:off x="9096458" y="2921982"/>
                <a:ext cx="18000" cy="18000"/>
              </a:xfrm>
              <a:prstGeom prst="rect">
                <a:avLst/>
              </a:prstGeom>
            </p:spPr>
          </p:pic>
        </mc:Fallback>
      </mc:AlternateContent>
      <p:sp>
        <p:nvSpPr>
          <p:cNvPr id="72" name="Oval 71">
            <a:extLst>
              <a:ext uri="{FF2B5EF4-FFF2-40B4-BE49-F238E27FC236}">
                <a16:creationId xmlns:a16="http://schemas.microsoft.com/office/drawing/2014/main" id="{64774DBE-D984-CF42-A35C-DA34C9B8264D}"/>
              </a:ext>
            </a:extLst>
          </p:cNvPr>
          <p:cNvSpPr/>
          <p:nvPr/>
        </p:nvSpPr>
        <p:spPr>
          <a:xfrm>
            <a:off x="8747919" y="1699815"/>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73" name="Oval 72">
            <a:extLst>
              <a:ext uri="{FF2B5EF4-FFF2-40B4-BE49-F238E27FC236}">
                <a16:creationId xmlns:a16="http://schemas.microsoft.com/office/drawing/2014/main" id="{52F7647C-C323-CB4C-B23E-4E53CD0229E5}"/>
              </a:ext>
            </a:extLst>
          </p:cNvPr>
          <p:cNvSpPr/>
          <p:nvPr/>
        </p:nvSpPr>
        <p:spPr>
          <a:xfrm>
            <a:off x="9550055"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74" name="Oval 73">
            <a:extLst>
              <a:ext uri="{FF2B5EF4-FFF2-40B4-BE49-F238E27FC236}">
                <a16:creationId xmlns:a16="http://schemas.microsoft.com/office/drawing/2014/main" id="{4ED32F12-04FB-F749-B50E-75AE3099BFD5}"/>
              </a:ext>
            </a:extLst>
          </p:cNvPr>
          <p:cNvSpPr/>
          <p:nvPr/>
        </p:nvSpPr>
        <p:spPr>
          <a:xfrm>
            <a:off x="7945782"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pic>
        <p:nvPicPr>
          <p:cNvPr id="75" name="Graphic 74">
            <a:extLst>
              <a:ext uri="{FF2B5EF4-FFF2-40B4-BE49-F238E27FC236}">
                <a16:creationId xmlns:a16="http://schemas.microsoft.com/office/drawing/2014/main" id="{A0427B52-3696-884C-ABC2-1D40F94E41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388557">
            <a:off x="9612081" y="2212750"/>
            <a:ext cx="766711" cy="278804"/>
          </a:xfrm>
          <a:prstGeom prst="rect">
            <a:avLst/>
          </a:prstGeom>
        </p:spPr>
      </p:pic>
      <p:pic>
        <p:nvPicPr>
          <p:cNvPr id="76" name="Graphic 75">
            <a:extLst>
              <a:ext uri="{FF2B5EF4-FFF2-40B4-BE49-F238E27FC236}">
                <a16:creationId xmlns:a16="http://schemas.microsoft.com/office/drawing/2014/main" id="{F71F164E-DBC8-3246-8E68-B2C6FB2568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1207378">
            <a:off x="8766196" y="3654369"/>
            <a:ext cx="766711" cy="278804"/>
          </a:xfrm>
          <a:prstGeom prst="rect">
            <a:avLst/>
          </a:prstGeom>
        </p:spPr>
      </p:pic>
      <p:pic>
        <p:nvPicPr>
          <p:cNvPr id="77" name="Graphic 76">
            <a:extLst>
              <a:ext uri="{FF2B5EF4-FFF2-40B4-BE49-F238E27FC236}">
                <a16:creationId xmlns:a16="http://schemas.microsoft.com/office/drawing/2014/main" id="{F9DB3213-5DD1-2241-9552-6ADBCFBB3F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270025">
            <a:off x="7894448" y="2223734"/>
            <a:ext cx="766711" cy="278804"/>
          </a:xfrm>
          <a:prstGeom prst="rect">
            <a:avLst/>
          </a:prstGeom>
        </p:spPr>
      </p:pic>
      <p:sp>
        <p:nvSpPr>
          <p:cNvPr id="86" name="Freeform 85">
            <a:extLst>
              <a:ext uri="{FF2B5EF4-FFF2-40B4-BE49-F238E27FC236}">
                <a16:creationId xmlns:a16="http://schemas.microsoft.com/office/drawing/2014/main" id="{B293826C-C8A0-9D42-8D33-DC6EC8422B69}"/>
              </a:ext>
            </a:extLst>
          </p:cNvPr>
          <p:cNvSpPr/>
          <p:nvPr/>
        </p:nvSpPr>
        <p:spPr>
          <a:xfrm>
            <a:off x="8359545" y="4284814"/>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otham Book" pitchFamily="2" charset="0"/>
              <a:ea typeface="+mn-ea"/>
              <a:cs typeface="Gotham Book" pitchFamily="2" charset="0"/>
            </a:endParaRPr>
          </a:p>
        </p:txBody>
      </p:sp>
      <p:sp>
        <p:nvSpPr>
          <p:cNvPr id="118" name="Freeform 117">
            <a:extLst>
              <a:ext uri="{FF2B5EF4-FFF2-40B4-BE49-F238E27FC236}">
                <a16:creationId xmlns:a16="http://schemas.microsoft.com/office/drawing/2014/main" id="{DC5E8A22-97C9-2E44-8386-4B79337CAB05}"/>
              </a:ext>
            </a:extLst>
          </p:cNvPr>
          <p:cNvSpPr/>
          <p:nvPr/>
        </p:nvSpPr>
        <p:spPr>
          <a:xfrm>
            <a:off x="2058136" y="4280683"/>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otham Book" pitchFamily="2" charset="0"/>
              <a:ea typeface="+mn-ea"/>
              <a:cs typeface="Gotham Book" pitchFamily="2" charset="0"/>
            </a:endParaRPr>
          </a:p>
        </p:txBody>
      </p:sp>
      <p:sp>
        <p:nvSpPr>
          <p:cNvPr id="55" name="Title 1">
            <a:extLst>
              <a:ext uri="{FF2B5EF4-FFF2-40B4-BE49-F238E27FC236}">
                <a16:creationId xmlns:a16="http://schemas.microsoft.com/office/drawing/2014/main" id="{D41B60F3-2AF8-7F4D-97EA-5775D15E4CCD}"/>
              </a:ext>
            </a:extLst>
          </p:cNvPr>
          <p:cNvSpPr>
            <a:spLocks noGrp="1"/>
          </p:cNvSpPr>
          <p:nvPr>
            <p:ph type="title"/>
          </p:nvPr>
        </p:nvSpPr>
        <p:spPr>
          <a:xfrm>
            <a:off x="392328" y="208062"/>
            <a:ext cx="11407344" cy="533400"/>
          </a:xfrm>
        </p:spPr>
        <p:txBody>
          <a:bodyPr/>
          <a:lstStyle/>
          <a:p>
            <a:r>
              <a:rPr lang="en-US" dirty="0">
                <a:cs typeface="Arial" charset="0"/>
              </a:rPr>
              <a:t>Two Structures of Mind</a:t>
            </a:r>
            <a:endParaRPr lang="en-US" dirty="0"/>
          </a:p>
        </p:txBody>
      </p:sp>
      <p:sp>
        <p:nvSpPr>
          <p:cNvPr id="56" name="TextBox 55">
            <a:extLst>
              <a:ext uri="{FF2B5EF4-FFF2-40B4-BE49-F238E27FC236}">
                <a16:creationId xmlns:a16="http://schemas.microsoft.com/office/drawing/2014/main" id="{FF94F397-52F6-8747-A839-65345A6CE863}"/>
              </a:ext>
            </a:extLst>
          </p:cNvPr>
          <p:cNvSpPr txBox="1"/>
          <p:nvPr/>
        </p:nvSpPr>
        <p:spPr>
          <a:xfrm>
            <a:off x="1545465" y="1066800"/>
            <a:ext cx="2772754" cy="437241"/>
          </a:xfrm>
          <a:prstGeom prst="rect">
            <a:avLst/>
          </a:prstGeom>
          <a:noFill/>
        </p:spPr>
        <p:txBody>
          <a:bodyPr wrap="none" lIns="67250" tIns="33626" rIns="67250" bIns="3362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rPr>
              <a:t>Problem - Reacting</a:t>
            </a:r>
          </a:p>
        </p:txBody>
      </p:sp>
      <p:sp>
        <p:nvSpPr>
          <p:cNvPr id="64" name="TextBox 63">
            <a:extLst>
              <a:ext uri="{FF2B5EF4-FFF2-40B4-BE49-F238E27FC236}">
                <a16:creationId xmlns:a16="http://schemas.microsoft.com/office/drawing/2014/main" id="{30A98F0E-2B1A-9A45-BE50-63311A6B7513}"/>
              </a:ext>
            </a:extLst>
          </p:cNvPr>
          <p:cNvSpPr txBox="1"/>
          <p:nvPr/>
        </p:nvSpPr>
        <p:spPr>
          <a:xfrm>
            <a:off x="7721675" y="1066800"/>
            <a:ext cx="2822446" cy="437241"/>
          </a:xfrm>
          <a:prstGeom prst="rect">
            <a:avLst/>
          </a:prstGeom>
          <a:noFill/>
        </p:spPr>
        <p:txBody>
          <a:bodyPr wrap="non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rPr>
              <a:t>Outcome - Creating</a:t>
            </a:r>
          </a:p>
        </p:txBody>
      </p:sp>
      <p:sp>
        <p:nvSpPr>
          <p:cNvPr id="65" name="TextBox 64">
            <a:extLst>
              <a:ext uri="{FF2B5EF4-FFF2-40B4-BE49-F238E27FC236}">
                <a16:creationId xmlns:a16="http://schemas.microsoft.com/office/drawing/2014/main" id="{73B2E079-1DD2-564E-B882-9DEA5384D67F}"/>
              </a:ext>
            </a:extLst>
          </p:cNvPr>
          <p:cNvSpPr txBox="1"/>
          <p:nvPr/>
        </p:nvSpPr>
        <p:spPr>
          <a:xfrm>
            <a:off x="549646" y="5494251"/>
            <a:ext cx="4764392"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rPr>
              <a:t>Balancing / Oscillating Loop</a:t>
            </a:r>
          </a:p>
        </p:txBody>
      </p:sp>
      <p:sp>
        <p:nvSpPr>
          <p:cNvPr id="66" name="TextBox 65">
            <a:extLst>
              <a:ext uri="{FF2B5EF4-FFF2-40B4-BE49-F238E27FC236}">
                <a16:creationId xmlns:a16="http://schemas.microsoft.com/office/drawing/2014/main" id="{2FB67C1F-EBAD-9B46-9BCB-C87F5D03FA82}"/>
              </a:ext>
            </a:extLst>
          </p:cNvPr>
          <p:cNvSpPr txBox="1"/>
          <p:nvPr/>
        </p:nvSpPr>
        <p:spPr>
          <a:xfrm>
            <a:off x="7057410" y="5494250"/>
            <a:ext cx="4150976"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rPr>
              <a:t>Growth / Generative Loop</a:t>
            </a:r>
          </a:p>
        </p:txBody>
      </p:sp>
      <p:sp>
        <p:nvSpPr>
          <p:cNvPr id="71" name="TextBox 70">
            <a:extLst>
              <a:ext uri="{FF2B5EF4-FFF2-40B4-BE49-F238E27FC236}">
                <a16:creationId xmlns:a16="http://schemas.microsoft.com/office/drawing/2014/main" id="{BA3B8DA6-042C-0A41-8B26-322D2AA54A84}"/>
              </a:ext>
            </a:extLst>
          </p:cNvPr>
          <p:cNvSpPr txBox="1"/>
          <p:nvPr/>
        </p:nvSpPr>
        <p:spPr>
          <a:xfrm rot="16200000">
            <a:off x="-1325462" y="2876143"/>
            <a:ext cx="4764392"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rPr>
              <a:t>Anxiety Containing</a:t>
            </a:r>
          </a:p>
        </p:txBody>
      </p:sp>
      <p:sp>
        <p:nvSpPr>
          <p:cNvPr id="81" name="TextBox 80">
            <a:extLst>
              <a:ext uri="{FF2B5EF4-FFF2-40B4-BE49-F238E27FC236}">
                <a16:creationId xmlns:a16="http://schemas.microsoft.com/office/drawing/2014/main" id="{834FE7FC-F9DE-6243-8492-89C524A51FA0}"/>
              </a:ext>
            </a:extLst>
          </p:cNvPr>
          <p:cNvSpPr txBox="1"/>
          <p:nvPr/>
        </p:nvSpPr>
        <p:spPr>
          <a:xfrm rot="16200000">
            <a:off x="5117245" y="2876143"/>
            <a:ext cx="4150976"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rPr>
              <a:t>Potential Unleashing</a:t>
            </a:r>
          </a:p>
        </p:txBody>
      </p:sp>
      <p:sp>
        <p:nvSpPr>
          <p:cNvPr id="82" name="TextBox 81">
            <a:extLst>
              <a:ext uri="{FF2B5EF4-FFF2-40B4-BE49-F238E27FC236}">
                <a16:creationId xmlns:a16="http://schemas.microsoft.com/office/drawing/2014/main" id="{05876D2B-58FB-CE41-91A4-6824E30E7FEF}"/>
              </a:ext>
            </a:extLst>
          </p:cNvPr>
          <p:cNvSpPr txBox="1"/>
          <p:nvPr/>
        </p:nvSpPr>
        <p:spPr>
          <a:xfrm rot="5400000">
            <a:off x="2420489" y="2876144"/>
            <a:ext cx="4764392"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12B2A"/>
                </a:solidFill>
                <a:effectLst/>
                <a:uLnTx/>
                <a:uFillTx/>
                <a:latin typeface="Helvetica" pitchFamily="2" charset="0"/>
                <a:ea typeface="+mn-ea"/>
                <a:cs typeface="Arial" pitchFamily="34" charset="0"/>
              </a:rPr>
              <a:t>Identity Maintaining</a:t>
            </a:r>
          </a:p>
        </p:txBody>
      </p:sp>
      <p:sp>
        <p:nvSpPr>
          <p:cNvPr id="83" name="TextBox 82">
            <a:extLst>
              <a:ext uri="{FF2B5EF4-FFF2-40B4-BE49-F238E27FC236}">
                <a16:creationId xmlns:a16="http://schemas.microsoft.com/office/drawing/2014/main" id="{50977B83-903B-4546-8671-5AD397F2B007}"/>
              </a:ext>
            </a:extLst>
          </p:cNvPr>
          <p:cNvSpPr txBox="1"/>
          <p:nvPr/>
        </p:nvSpPr>
        <p:spPr>
          <a:xfrm rot="5400000">
            <a:off x="8868926" y="2876144"/>
            <a:ext cx="4150976" cy="437241"/>
          </a:xfrm>
          <a:prstGeom prst="rect">
            <a:avLst/>
          </a:prstGeom>
          <a:noFill/>
        </p:spPr>
        <p:txBody>
          <a:bodyPr wrap="square" lIns="67250" tIns="33626" rIns="67250" bIns="3362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B49"/>
                </a:solidFill>
                <a:effectLst/>
                <a:uLnTx/>
                <a:uFillTx/>
                <a:latin typeface="Helvetica" pitchFamily="2" charset="0"/>
                <a:ea typeface="+mn-ea"/>
                <a:cs typeface="Arial" pitchFamily="34" charset="0"/>
              </a:rPr>
              <a:t>Identity Evolving</a:t>
            </a:r>
          </a:p>
        </p:txBody>
      </p:sp>
      <p:sp>
        <p:nvSpPr>
          <p:cNvPr id="84" name="Title 2">
            <a:extLst>
              <a:ext uri="{FF2B5EF4-FFF2-40B4-BE49-F238E27FC236}">
                <a16:creationId xmlns:a16="http://schemas.microsoft.com/office/drawing/2014/main" id="{CBDCBD7C-D5F0-8047-A3FB-7236D07EED81}"/>
              </a:ext>
            </a:extLst>
          </p:cNvPr>
          <p:cNvSpPr txBox="1">
            <a:spLocks/>
          </p:cNvSpPr>
          <p:nvPr/>
        </p:nvSpPr>
        <p:spPr>
          <a:xfrm>
            <a:off x="2392052" y="5199403"/>
            <a:ext cx="1082034"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5F6062"/>
                </a:solidFill>
                <a:effectLst/>
                <a:uLnTx/>
                <a:uFillTx/>
                <a:latin typeface="Helvetica" pitchFamily="2" charset="0"/>
                <a:ea typeface="+mj-ea"/>
                <a:cs typeface="Arial" pitchFamily="34" charset="0"/>
              </a:rPr>
              <a:t>Time</a:t>
            </a:r>
          </a:p>
        </p:txBody>
      </p:sp>
      <p:sp>
        <p:nvSpPr>
          <p:cNvPr id="85" name="Title 2">
            <a:extLst>
              <a:ext uri="{FF2B5EF4-FFF2-40B4-BE49-F238E27FC236}">
                <a16:creationId xmlns:a16="http://schemas.microsoft.com/office/drawing/2014/main" id="{9E7C0911-287A-C548-9EA2-974F12693ABD}"/>
              </a:ext>
            </a:extLst>
          </p:cNvPr>
          <p:cNvSpPr txBox="1">
            <a:spLocks/>
          </p:cNvSpPr>
          <p:nvPr/>
        </p:nvSpPr>
        <p:spPr>
          <a:xfrm rot="16200000">
            <a:off x="1350175" y="4592906"/>
            <a:ext cx="1082037"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5F6062"/>
                </a:solidFill>
                <a:effectLst/>
                <a:uLnTx/>
                <a:uFillTx/>
                <a:latin typeface="Helvetica" pitchFamily="2" charset="0"/>
                <a:ea typeface="+mj-ea"/>
                <a:cs typeface="Arial" pitchFamily="34" charset="0"/>
              </a:rPr>
              <a:t>Results</a:t>
            </a:r>
          </a:p>
        </p:txBody>
      </p:sp>
      <p:sp>
        <p:nvSpPr>
          <p:cNvPr id="88" name="TextBox 87">
            <a:extLst>
              <a:ext uri="{FF2B5EF4-FFF2-40B4-BE49-F238E27FC236}">
                <a16:creationId xmlns:a16="http://schemas.microsoft.com/office/drawing/2014/main" id="{12E12F39-F8F2-904D-9BEC-728254892463}"/>
              </a:ext>
            </a:extLst>
          </p:cNvPr>
          <p:cNvSpPr txBox="1"/>
          <p:nvPr/>
        </p:nvSpPr>
        <p:spPr>
          <a:xfrm>
            <a:off x="2508400" y="1921744"/>
            <a:ext cx="808440" cy="420355"/>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ea typeface="Corbel" charset="0"/>
                <a:cs typeface="Corbel" charset="0"/>
              </a:rPr>
              <a:t>Problem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ea typeface="Corbel" charset="0"/>
                <a:cs typeface="Corbel" charset="0"/>
              </a:rPr>
              <a:t>Threat</a:t>
            </a:r>
          </a:p>
        </p:txBody>
      </p:sp>
      <p:sp>
        <p:nvSpPr>
          <p:cNvPr id="89" name="TextBox 88">
            <a:extLst>
              <a:ext uri="{FF2B5EF4-FFF2-40B4-BE49-F238E27FC236}">
                <a16:creationId xmlns:a16="http://schemas.microsoft.com/office/drawing/2014/main" id="{AB337485-3A32-AB4C-A7DA-BC5D9ED79D06}"/>
              </a:ext>
            </a:extLst>
          </p:cNvPr>
          <p:cNvSpPr txBox="1"/>
          <p:nvPr/>
        </p:nvSpPr>
        <p:spPr>
          <a:xfrm>
            <a:off x="3307040" y="3123606"/>
            <a:ext cx="814106" cy="247936"/>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ea typeface="Corbel" charset="0"/>
                <a:cs typeface="Corbel" charset="0"/>
              </a:rPr>
              <a:t>Fear</a:t>
            </a:r>
          </a:p>
        </p:txBody>
      </p:sp>
      <p:sp>
        <p:nvSpPr>
          <p:cNvPr id="104" name="TextBox 103">
            <a:extLst>
              <a:ext uri="{FF2B5EF4-FFF2-40B4-BE49-F238E27FC236}">
                <a16:creationId xmlns:a16="http://schemas.microsoft.com/office/drawing/2014/main" id="{DCF3DC7B-59EE-9340-9D23-59B0DC73A57F}"/>
              </a:ext>
            </a:extLst>
          </p:cNvPr>
          <p:cNvSpPr txBox="1"/>
          <p:nvPr/>
        </p:nvSpPr>
        <p:spPr>
          <a:xfrm>
            <a:off x="1706859" y="3128747"/>
            <a:ext cx="814106" cy="247936"/>
          </a:xfrm>
          <a:prstGeom prst="rect">
            <a:avLst/>
          </a:prstGeom>
          <a:noFill/>
        </p:spPr>
        <p:txBody>
          <a:bodyPr wrap="square" lIns="0" tIns="34250" rIns="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pitchFamily="2" charset="0"/>
                <a:ea typeface="Corbel" charset="0"/>
                <a:cs typeface="Corbel" charset="0"/>
              </a:rPr>
              <a:t>Reaction</a:t>
            </a:r>
          </a:p>
        </p:txBody>
      </p:sp>
      <p:sp>
        <p:nvSpPr>
          <p:cNvPr id="106" name="Title 2">
            <a:extLst>
              <a:ext uri="{FF2B5EF4-FFF2-40B4-BE49-F238E27FC236}">
                <a16:creationId xmlns:a16="http://schemas.microsoft.com/office/drawing/2014/main" id="{1F7168E8-B633-A749-B945-18648CCEA93B}"/>
              </a:ext>
            </a:extLst>
          </p:cNvPr>
          <p:cNvSpPr txBox="1">
            <a:spLocks/>
          </p:cNvSpPr>
          <p:nvPr/>
        </p:nvSpPr>
        <p:spPr>
          <a:xfrm>
            <a:off x="8766447" y="5214410"/>
            <a:ext cx="1027296" cy="315088"/>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Helvetica" pitchFamily="2" charset="0"/>
                <a:ea typeface="+mj-ea"/>
                <a:cs typeface="Arial" pitchFamily="34" charset="0"/>
              </a:rPr>
              <a:t>Time</a:t>
            </a:r>
          </a:p>
        </p:txBody>
      </p:sp>
      <p:sp>
        <p:nvSpPr>
          <p:cNvPr id="108" name="Title 2">
            <a:extLst>
              <a:ext uri="{FF2B5EF4-FFF2-40B4-BE49-F238E27FC236}">
                <a16:creationId xmlns:a16="http://schemas.microsoft.com/office/drawing/2014/main" id="{89F42B38-97EB-E648-9866-2FC046F7B376}"/>
              </a:ext>
            </a:extLst>
          </p:cNvPr>
          <p:cNvSpPr txBox="1">
            <a:spLocks/>
          </p:cNvSpPr>
          <p:nvPr/>
        </p:nvSpPr>
        <p:spPr>
          <a:xfrm rot="16200000">
            <a:off x="7645146" y="4581541"/>
            <a:ext cx="1027299" cy="31508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Helvetica" pitchFamily="2" charset="0"/>
                <a:ea typeface="+mj-ea"/>
                <a:cs typeface="Arial" pitchFamily="34" charset="0"/>
              </a:rPr>
              <a:t>Results</a:t>
            </a:r>
          </a:p>
        </p:txBody>
      </p:sp>
      <p:sp>
        <p:nvSpPr>
          <p:cNvPr id="110" name="TextBox 109">
            <a:extLst>
              <a:ext uri="{FF2B5EF4-FFF2-40B4-BE49-F238E27FC236}">
                <a16:creationId xmlns:a16="http://schemas.microsoft.com/office/drawing/2014/main" id="{451DC983-8174-034D-9460-9BA74AC7A2BB}"/>
              </a:ext>
            </a:extLst>
          </p:cNvPr>
          <p:cNvSpPr txBox="1"/>
          <p:nvPr/>
        </p:nvSpPr>
        <p:spPr>
          <a:xfrm>
            <a:off x="8693581" y="1892036"/>
            <a:ext cx="900890" cy="420355"/>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2C0E9"/>
                </a:solidFill>
                <a:effectLst/>
                <a:uLnTx/>
                <a:uFillTx/>
                <a:latin typeface="Helvetica" pitchFamily="2" charset="0"/>
                <a:ea typeface="Corbel" charset="0"/>
                <a:cs typeface="Corbel" charset="0"/>
              </a:rPr>
              <a:t>Purpose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2C0E9"/>
                </a:solidFill>
                <a:effectLst/>
                <a:uLnTx/>
                <a:uFillTx/>
                <a:latin typeface="Helvetica" pitchFamily="2" charset="0"/>
                <a:ea typeface="Corbel" charset="0"/>
                <a:cs typeface="Corbel" charset="0"/>
              </a:rPr>
              <a:t>Vision</a:t>
            </a:r>
          </a:p>
        </p:txBody>
      </p:sp>
      <p:sp>
        <p:nvSpPr>
          <p:cNvPr id="112" name="TextBox 111">
            <a:extLst>
              <a:ext uri="{FF2B5EF4-FFF2-40B4-BE49-F238E27FC236}">
                <a16:creationId xmlns:a16="http://schemas.microsoft.com/office/drawing/2014/main" id="{915FEF67-16AE-6142-B2B0-80C847C21223}"/>
              </a:ext>
            </a:extLst>
          </p:cNvPr>
          <p:cNvSpPr txBox="1"/>
          <p:nvPr/>
        </p:nvSpPr>
        <p:spPr>
          <a:xfrm>
            <a:off x="9525148" y="3121382"/>
            <a:ext cx="841244" cy="247936"/>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2C0E9"/>
                </a:solidFill>
                <a:effectLst/>
                <a:uLnTx/>
                <a:uFillTx/>
                <a:latin typeface="Helvetica" pitchFamily="2" charset="0"/>
                <a:ea typeface="Corbel" charset="0"/>
                <a:cs typeface="Corbel" charset="0"/>
              </a:rPr>
              <a:t>Passion</a:t>
            </a:r>
          </a:p>
        </p:txBody>
      </p:sp>
      <p:sp>
        <p:nvSpPr>
          <p:cNvPr id="114" name="TextBox 113">
            <a:extLst>
              <a:ext uri="{FF2B5EF4-FFF2-40B4-BE49-F238E27FC236}">
                <a16:creationId xmlns:a16="http://schemas.microsoft.com/office/drawing/2014/main" id="{6DFB6A9A-A81B-1F49-88CB-A323B6F2BC34}"/>
              </a:ext>
            </a:extLst>
          </p:cNvPr>
          <p:cNvSpPr txBox="1"/>
          <p:nvPr/>
        </p:nvSpPr>
        <p:spPr>
          <a:xfrm>
            <a:off x="7922369" y="3126523"/>
            <a:ext cx="841244" cy="247936"/>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2C0E9"/>
                </a:solidFill>
                <a:effectLst/>
                <a:uLnTx/>
                <a:uFillTx/>
                <a:latin typeface="Helvetica" pitchFamily="2" charset="0"/>
                <a:ea typeface="Corbel" charset="0"/>
                <a:cs typeface="Corbel" charset="0"/>
              </a:rPr>
              <a:t>Action</a:t>
            </a:r>
          </a:p>
        </p:txBody>
      </p:sp>
    </p:spTree>
    <p:extLst>
      <p:ext uri="{BB962C8B-B14F-4D97-AF65-F5344CB8AC3E}">
        <p14:creationId xmlns:p14="http://schemas.microsoft.com/office/powerpoint/2010/main" val="34242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3331</Words>
  <Application>Microsoft Macintosh PowerPoint</Application>
  <PresentationFormat>Panorámica</PresentationFormat>
  <Paragraphs>267</Paragraphs>
  <Slides>21</Slides>
  <Notes>17</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21</vt:i4>
      </vt:variant>
    </vt:vector>
  </HeadingPairs>
  <TitlesOfParts>
    <vt:vector size="34" baseType="lpstr">
      <vt:lpstr>Arial</vt:lpstr>
      <vt:lpstr>Calibri</vt:lpstr>
      <vt:lpstr>Calibri Light</vt:lpstr>
      <vt:lpstr>Courier New</vt:lpstr>
      <vt:lpstr>Gotham Book</vt:lpstr>
      <vt:lpstr>Helvetica</vt:lpstr>
      <vt:lpstr>Helvetica Bold Oblique</vt:lpstr>
      <vt:lpstr>Helvetica Light</vt:lpstr>
      <vt:lpstr>Helvetica Light</vt:lpstr>
      <vt:lpstr>System Font Regular</vt:lpstr>
      <vt:lpstr>Wingdings</vt:lpstr>
      <vt:lpstr>Tema de Office</vt:lpstr>
      <vt:lpstr>LC - PRODUCT</vt:lpstr>
      <vt:lpstr>Collaborate and Refresh on the Creative and Reactive</vt:lpstr>
      <vt:lpstr>Presentación de PowerPoint</vt:lpstr>
      <vt:lpstr>SESSION OBJECTIVES</vt:lpstr>
      <vt:lpstr>Showing up…</vt:lpstr>
      <vt:lpstr>The Mismatch</vt:lpstr>
      <vt:lpstr>The Development Gap</vt:lpstr>
      <vt:lpstr>Reactive and Creative Leadership</vt:lpstr>
      <vt:lpstr>What Grows in Each Stage of Consciousness?</vt:lpstr>
      <vt:lpstr>Two Structures of Mind</vt:lpstr>
      <vt:lpstr>Presentación de PowerPoint</vt:lpstr>
      <vt:lpstr>Presentación de PowerPoint</vt:lpstr>
      <vt:lpstr> Let’s begin with a warm-up exercise </vt:lpstr>
      <vt:lpstr>Presentación de PowerPoint</vt:lpstr>
      <vt:lpstr>Presentación de PowerPoint</vt:lpstr>
      <vt:lpstr>The Reactive Character Structure</vt:lpstr>
      <vt:lpstr>The Identity Hook</vt:lpstr>
      <vt:lpstr>Presentación de PowerPoint</vt:lpstr>
      <vt:lpstr>Presentación de PowerPoint</vt:lpstr>
      <vt:lpstr>Presentación de PowerPoint</vt:lpstr>
      <vt:lpstr>Self-check In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Páez</dc:creator>
  <cp:lastModifiedBy>Carolina Páez</cp:lastModifiedBy>
  <cp:revision>7</cp:revision>
  <dcterms:created xsi:type="dcterms:W3CDTF">2022-01-17T02:11:32Z</dcterms:created>
  <dcterms:modified xsi:type="dcterms:W3CDTF">2022-01-20T18:44:04Z</dcterms:modified>
</cp:coreProperties>
</file>